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1"/>
  </p:notesMasterIdLst>
  <p:sldIdLst>
    <p:sldId id="294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470" y="72"/>
      </p:cViewPr>
      <p:guideLst/>
    </p:cSldViewPr>
  </p:slideViewPr>
  <p:outlineViewPr>
    <p:cViewPr>
      <p:scale>
        <a:sx n="33" d="100"/>
        <a:sy n="33" d="100"/>
      </p:scale>
      <p:origin x="0" y="-20712"/>
    </p:cViewPr>
  </p:outlineViewPr>
  <p:notesTextViewPr>
    <p:cViewPr>
      <p:scale>
        <a:sx n="1" d="1"/>
        <a:sy n="1" d="1"/>
      </p:scale>
      <p:origin x="0" y="-54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FBFB-BD18-436C-B565-E2A2316E650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4D50-FC27-4E41-8206-17CAC6A6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3575C-26EE-4DBA-946B-AD6B1BF05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programs directly</a:t>
            </a:r>
            <a:r>
              <a:rPr lang="en-US" baseline="0" dirty="0"/>
              <a:t> interact with </a:t>
            </a:r>
            <a:r>
              <a:rPr lang="en-US" baseline="0" dirty="0" err="1"/>
              <a:t>hardwares</a:t>
            </a:r>
            <a:r>
              <a:rPr lang="en-US" baseline="0" dirty="0"/>
              <a:t>. (OS contains many systems programs).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Application programs acts as interface and executes the user tasks taking the services of OS through System Calls.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 system programs are provided separately as augmentation to the OS at the Application Program levels, e.g., device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is</a:t>
            </a:r>
            <a:r>
              <a:rPr lang="en-US" baseline="0" dirty="0"/>
              <a:t> a control program that manages the execution of user programs to prevent errors and improper use of computer. A program that runs all the time on computer is called kernel. System </a:t>
            </a:r>
            <a:r>
              <a:rPr lang="en-US" baseline="0" dirty="0" err="1"/>
              <a:t>program,s</a:t>
            </a:r>
            <a:r>
              <a:rPr lang="en-US" baseline="0" dirty="0"/>
              <a:t> are assoc. with </a:t>
            </a:r>
            <a:r>
              <a:rPr lang="en-US" baseline="0" dirty="0" err="1"/>
              <a:t>os</a:t>
            </a:r>
            <a:r>
              <a:rPr lang="en-US" baseline="0" dirty="0"/>
              <a:t> but not kernel. App programs are all programs that are not </a:t>
            </a:r>
            <a:r>
              <a:rPr lang="en-US" baseline="0" dirty="0" err="1"/>
              <a:t>assoc</a:t>
            </a:r>
            <a:r>
              <a:rPr lang="en-US" baseline="0" dirty="0"/>
              <a:t> with the operation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Kernel</a:t>
            </a:r>
            <a:r>
              <a:rPr lang="en-US" baseline="0" dirty="0"/>
              <a:t> directly communicates with the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IOCS facilitates I/O from the I/O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Memory Manager manages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File Manager manages secondary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Resource Manager manages the allocation of resources to different processes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STS allots CPU to different processes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LTS creates processes and loads them to main memory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Shell is the interface (similar to command prompt in Windows)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44D50-FC27-4E41-8206-17CAC6A6B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36D014F-CDCF-40C9-9E1B-6E1222E2330B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001-A23E-452E-BE72-6014DEB07BDF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F86C-CE66-4736-A1D6-89B37424F074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267-B28B-49D5-9471-3F567A050476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247B-1F79-4AE6-90EC-8CE9933E31CC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20FD-D7C3-407B-9417-FAE4055F3E6D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AB0-6DF4-4912-B840-9F3C7990E366}" type="datetime1">
              <a:rPr lang="en-US" smtClean="0"/>
              <a:t>21-Sep-16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A9F2-7B53-4ACE-A9FD-29B496559E03}" type="datetime1">
              <a:rPr lang="en-US" smtClean="0"/>
              <a:t>21-Sep-16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E6F4-9DF6-4225-A9F9-8D0C2A3F59D7}" type="datetime1">
              <a:rPr lang="en-US" smtClean="0"/>
              <a:t>21-Sep-16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F3F7-CEE9-40CC-9171-9373BE9C8B34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4A50-8A8C-442E-BEAF-930858B8F8DE}" type="datetime1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79E8-40D3-47C2-BAAA-8770A7967402}" type="datetime1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Manmath N. Sahoo (CS)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BD2C-1C2F-4285-AF6E-8C6C99B1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Manmath N. Sahoo</a:t>
            </a:r>
          </a:p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NIT Rourkela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612" y="1365851"/>
            <a:ext cx="79050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800" b="1" dirty="0">
                <a:solidFill>
                  <a:srgbClr val="5B9BD5">
                    <a:lumMod val="50000"/>
                  </a:srgbClr>
                </a:solidFill>
                <a:latin typeface="Cambria" panose="02040503050406030204" pitchFamily="18" charset="0"/>
                <a:ea typeface="+mj-ea"/>
                <a:cs typeface="+mj-cs"/>
              </a:rPr>
              <a:t>Introduction to Operating Systems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What is Operating System?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Functions of Operating System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Layers of Operating System</a:t>
            </a:r>
          </a:p>
          <a:p>
            <a:pPr marL="1028700" lvl="1" indent="-571500">
              <a:spcAft>
                <a:spcPts val="1200"/>
              </a:spcAft>
              <a:buFont typeface="Wingdings 3" panose="05040102010807070707" pitchFamily="18" charset="2"/>
              <a:buChar char="u"/>
            </a:pP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Types of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6855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Consider a bare machine with hardware only.</a:t>
            </a:r>
          </a:p>
          <a:p>
            <a:pPr lvl="1"/>
            <a:r>
              <a:rPr lang="en-US" dirty="0"/>
              <a:t>Can we write a simple program and execute it on h/w directly; without any s/w?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US" dirty="0"/>
              <a:t>Why do we need </a:t>
            </a:r>
            <a:r>
              <a:rPr lang="en-US" dirty="0" err="1"/>
              <a:t>softwares</a:t>
            </a:r>
            <a:r>
              <a:rPr lang="en-US" dirty="0"/>
              <a:t> then?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Convenience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>
                <a:solidFill>
                  <a:schemeClr val="tx1"/>
                </a:solidFill>
              </a:rPr>
              <a:t>Operating System (OS) is a collection of </a:t>
            </a:r>
            <a:r>
              <a:rPr lang="en-US" sz="3000" dirty="0" err="1">
                <a:solidFill>
                  <a:schemeClr val="tx1"/>
                </a:solidFill>
              </a:rPr>
              <a:t>softwares</a:t>
            </a:r>
            <a:r>
              <a:rPr lang="en-US" sz="3000" dirty="0">
                <a:solidFill>
                  <a:schemeClr val="tx1"/>
                </a:solidFill>
              </a:rPr>
              <a:t> that manages </a:t>
            </a:r>
            <a:r>
              <a:rPr lang="en-US" sz="3000" dirty="0" err="1">
                <a:solidFill>
                  <a:schemeClr val="tx1"/>
                </a:solidFill>
              </a:rPr>
              <a:t>hardwares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347472" lvl="2" indent="-347472">
              <a:lnSpc>
                <a:spcPct val="120000"/>
              </a:lnSpc>
              <a:spcAft>
                <a:spcPts val="1000"/>
              </a:spcAft>
              <a:buSzPct val="100000"/>
            </a:pPr>
            <a:r>
              <a:rPr lang="en-US" sz="3000" dirty="0">
                <a:solidFill>
                  <a:schemeClr val="tx1"/>
                </a:solidFill>
              </a:rPr>
              <a:t>OS is an interface between the user and the hardware.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a Computer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45476" y="1648925"/>
            <a:ext cx="6868510" cy="4336891"/>
            <a:chOff x="1245476" y="1648925"/>
            <a:chExt cx="6868510" cy="4336891"/>
          </a:xfrm>
        </p:grpSpPr>
        <p:sp>
          <p:nvSpPr>
            <p:cNvPr id="7" name="Rectangle 6"/>
            <p:cNvSpPr/>
            <p:nvPr/>
          </p:nvSpPr>
          <p:spPr>
            <a:xfrm>
              <a:off x="1245476" y="3010014"/>
              <a:ext cx="6858000" cy="12913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5476" y="4382813"/>
              <a:ext cx="6858000" cy="7607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Operating System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5476" y="5225017"/>
              <a:ext cx="6858000" cy="7607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Hardware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536" y="3133368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Web browser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3269" y="3133370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Database App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7877" y="3159640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Word Processor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5986" y="1648925"/>
              <a:ext cx="6858000" cy="12913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57046" y="1977233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USER-1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93779" y="1977235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USER-2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18387" y="2003505"/>
              <a:ext cx="1182414" cy="583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USER-N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55174" y="3874155"/>
              <a:ext cx="405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</a:rPr>
                <a:t>System and Application Programs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238703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55174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40620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857091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884275" y="2586828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300746" y="2586829"/>
              <a:ext cx="0" cy="54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28466" y="2130837"/>
              <a:ext cx="72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6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a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view points of OS</a:t>
            </a:r>
          </a:p>
          <a:p>
            <a:pPr lvl="1"/>
            <a:r>
              <a:rPr lang="en-US" dirty="0"/>
              <a:t>USER View (Convenience)</a:t>
            </a:r>
          </a:p>
          <a:p>
            <a:pPr lvl="1"/>
            <a:r>
              <a:rPr lang="en-US" dirty="0"/>
              <a:t>SYSTEM View (many complicated tasks that are abstracted from users)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Interface: between Application Programs (USERs) and the hardware.</a:t>
            </a:r>
          </a:p>
          <a:p>
            <a:r>
              <a:rPr lang="en-US" dirty="0"/>
              <a:t>Server: Provides services.</a:t>
            </a:r>
          </a:p>
          <a:p>
            <a:r>
              <a:rPr lang="en-US" dirty="0"/>
              <a:t>Resource Manager: </a:t>
            </a:r>
          </a:p>
          <a:p>
            <a:pPr lvl="1"/>
            <a:r>
              <a:rPr lang="en-US" dirty="0"/>
              <a:t>CPU: OS assigns CPU to different tasks being executed.</a:t>
            </a:r>
          </a:p>
          <a:p>
            <a:pPr lvl="1"/>
            <a:r>
              <a:rPr lang="en-US" dirty="0"/>
              <a:t>Main memory: Processes are to be stored.</a:t>
            </a:r>
          </a:p>
          <a:p>
            <a:pPr lvl="1"/>
            <a:r>
              <a:rPr lang="en-US" dirty="0"/>
              <a:t>Secondary Memory: Programs/Files are to be stored.</a:t>
            </a:r>
          </a:p>
          <a:p>
            <a:pPr lvl="1"/>
            <a:r>
              <a:rPr lang="en-US" dirty="0"/>
              <a:t>I/O devices: Co-ordination and assignment of different I/O devices among the executing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Accountant: Keeps track of </a:t>
            </a:r>
          </a:p>
          <a:p>
            <a:pPr lvl="1"/>
            <a:r>
              <a:rPr lang="en-US" dirty="0"/>
              <a:t>How much memory is used; and how much is free.</a:t>
            </a:r>
          </a:p>
          <a:p>
            <a:pPr lvl="1"/>
            <a:r>
              <a:rPr lang="en-US" dirty="0"/>
              <a:t>How much time a user has to use a printer or CPU, etc.</a:t>
            </a:r>
          </a:p>
          <a:p>
            <a:r>
              <a:rPr lang="en-US" dirty="0"/>
              <a:t>Guardian to the System: Protects all resources. E.g., A printer may not be used by all users.</a:t>
            </a:r>
          </a:p>
          <a:p>
            <a:r>
              <a:rPr lang="en-US" dirty="0"/>
              <a:t>Coordinator: 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need the input from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can’t start its execution before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Utilization Maximizer:</a:t>
            </a:r>
          </a:p>
          <a:p>
            <a:pPr lvl="1"/>
            <a:r>
              <a:rPr lang="en-US" dirty="0"/>
              <a:t>Printer is to be allocated to T1 first.</a:t>
            </a:r>
          </a:p>
          <a:p>
            <a:pPr lvl="1"/>
            <a:r>
              <a:rPr lang="en-US" dirty="0"/>
              <a:t>By the time T2 demands for printer, T1 has already used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197" y="3928477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mbria" panose="02040503050406030204" pitchFamily="18" charset="0"/>
              </a:rPr>
              <a:t>Task T1</a:t>
            </a:r>
          </a:p>
          <a:p>
            <a:pPr algn="ctr"/>
            <a:endParaRPr lang="en-US" b="1" u="sng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Print-1</a:t>
            </a:r>
          </a:p>
          <a:p>
            <a:r>
              <a:rPr lang="en-US" dirty="0">
                <a:latin typeface="Cambria" panose="02040503050406030204" pitchFamily="18" charset="0"/>
              </a:rPr>
              <a:t>Print-2</a:t>
            </a:r>
          </a:p>
          <a:p>
            <a:r>
              <a:rPr lang="en-US" dirty="0">
                <a:latin typeface="Cambria" panose="02040503050406030204" pitchFamily="18" charset="0"/>
              </a:rPr>
              <a:t>Print-3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0382" y="3928477"/>
            <a:ext cx="239679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Cambria" panose="02040503050406030204" pitchFamily="18" charset="0"/>
              </a:rPr>
              <a:t>Task T2</a:t>
            </a:r>
          </a:p>
          <a:p>
            <a:pPr algn="ctr"/>
            <a:endParaRPr lang="en-US" b="1" u="sng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Print-4</a:t>
            </a:r>
          </a:p>
          <a:p>
            <a:r>
              <a:rPr lang="en-US" dirty="0">
                <a:latin typeface="Cambria" panose="02040503050406030204" pitchFamily="18" charset="0"/>
              </a:rPr>
              <a:t>Print-5</a:t>
            </a:r>
          </a:p>
        </p:txBody>
      </p:sp>
    </p:spTree>
    <p:extLst>
      <p:ext uri="{BB962C8B-B14F-4D97-AF65-F5344CB8AC3E}">
        <p14:creationId xmlns:p14="http://schemas.microsoft.com/office/powerpoint/2010/main" val="3649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OS: Layered Structure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73673"/>
              </p:ext>
            </p:extLst>
          </p:nvPr>
        </p:nvGraphicFramePr>
        <p:xfrm>
          <a:off x="1268139" y="1690689"/>
          <a:ext cx="6607722" cy="436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Shell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Long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</a:rPr>
                        <a:t> Term Scheduler (LTS)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Short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</a:rPr>
                        <a:t> Term Scheduler (STS)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Resource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File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Memory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I/O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</a:rPr>
                        <a:t> Control System (IOCS)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KERNEL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Hardware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OS</a:t>
            </a:r>
          </a:p>
          <a:p>
            <a:r>
              <a:rPr lang="en-US" dirty="0"/>
              <a:t>Multi Programming OS</a:t>
            </a:r>
          </a:p>
          <a:p>
            <a:r>
              <a:rPr lang="en-US" dirty="0"/>
              <a:t>Multi Processing OS</a:t>
            </a:r>
          </a:p>
          <a:p>
            <a:r>
              <a:rPr lang="en-US" dirty="0"/>
              <a:t>Time Sharing OS</a:t>
            </a:r>
          </a:p>
          <a:p>
            <a:r>
              <a:rPr lang="en-US" dirty="0"/>
              <a:t>Multi Threading OS</a:t>
            </a:r>
          </a:p>
          <a:p>
            <a:r>
              <a:rPr lang="en-US" dirty="0"/>
              <a:t>Real Time 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Manmath N. Sahoo (CS)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3944"/>
      </p:ext>
    </p:extLst>
  </p:cSld>
  <p:clrMapOvr>
    <a:masterClrMapping/>
  </p:clrMapOvr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6662B8C9-DB40-45A1-AD34-699DCBBE843F}" vid="{BD2F4A46-9AFB-4FFD-A213-CA2C261CE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644</Words>
  <Application>Microsoft Office PowerPoint</Application>
  <PresentationFormat>On-screen Show (4:3)</PresentationFormat>
  <Paragraphs>113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Wingdings 3</vt:lpstr>
      <vt:lpstr>manmath</vt:lpstr>
      <vt:lpstr>PowerPoint Presentation</vt:lpstr>
      <vt:lpstr>Introduction</vt:lpstr>
      <vt:lpstr>Abstract view of a Computer System</vt:lpstr>
      <vt:lpstr>Abstract view of a Computer System</vt:lpstr>
      <vt:lpstr>Functions of OS</vt:lpstr>
      <vt:lpstr>Functions of OS</vt:lpstr>
      <vt:lpstr>Functions of OS</vt:lpstr>
      <vt:lpstr>OS: Layered Structure</vt:lpstr>
      <vt:lpstr>Types of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Manmath</dc:creator>
  <cp:lastModifiedBy>Kamal Agrawal</cp:lastModifiedBy>
  <cp:revision>77</cp:revision>
  <dcterms:created xsi:type="dcterms:W3CDTF">2015-08-06T06:02:24Z</dcterms:created>
  <dcterms:modified xsi:type="dcterms:W3CDTF">2016-09-21T04:48:25Z</dcterms:modified>
</cp:coreProperties>
</file>