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 id="291" r:id="rId27"/>
    <p:sldId id="29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299" autoAdjust="0"/>
  </p:normalViewPr>
  <p:slideViewPr>
    <p:cSldViewPr snapToGrid="0">
      <p:cViewPr varScale="1">
        <p:scale>
          <a:sx n="65" d="100"/>
          <a:sy n="65" d="100"/>
        </p:scale>
        <p:origin x="15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1FA5D2-6510-466F-B958-5CABD870D566}" type="datetimeFigureOut">
              <a:rPr lang="en-US" smtClean="0"/>
              <a:t>21-Sep-16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D3575C-26EE-4DBA-946B-AD6B1BF05082}" type="slidenum">
              <a:rPr lang="en-US" smtClean="0"/>
              <a:t>‹#›</a:t>
            </a:fld>
            <a:endParaRPr lang="en-US"/>
          </a:p>
        </p:txBody>
      </p:sp>
    </p:spTree>
    <p:extLst>
      <p:ext uri="{BB962C8B-B14F-4D97-AF65-F5344CB8AC3E}">
        <p14:creationId xmlns:p14="http://schemas.microsoft.com/office/powerpoint/2010/main" val="306371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D3575C-26EE-4DBA-946B-AD6B1BF05082}" type="slidenum">
              <a:rPr lang="en-US" smtClean="0"/>
              <a:t>1</a:t>
            </a:fld>
            <a:endParaRPr lang="en-US"/>
          </a:p>
        </p:txBody>
      </p:sp>
    </p:spTree>
    <p:extLst>
      <p:ext uri="{BB962C8B-B14F-4D97-AF65-F5344CB8AC3E}">
        <p14:creationId xmlns:p14="http://schemas.microsoft.com/office/powerpoint/2010/main" val="34587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Disadvantage-</a:t>
            </a:r>
            <a:r>
              <a:rPr lang="en-US" baseline="0" dirty="0"/>
              <a:t> Limited modularity.</a:t>
            </a:r>
            <a:endParaRPr lang="en-US" dirty="0"/>
          </a:p>
        </p:txBody>
      </p:sp>
      <p:sp>
        <p:nvSpPr>
          <p:cNvPr id="4" name="Slide Number Placeholder 3"/>
          <p:cNvSpPr>
            <a:spLocks noGrp="1"/>
          </p:cNvSpPr>
          <p:nvPr>
            <p:ph type="sldNum" sz="quarter" idx="10"/>
          </p:nvPr>
        </p:nvSpPr>
        <p:spPr/>
        <p:txBody>
          <a:bodyPr/>
          <a:lstStyle/>
          <a:p>
            <a:fld id="{3BD3575C-26EE-4DBA-946B-AD6B1BF05082}" type="slidenum">
              <a:rPr lang="en-US" smtClean="0"/>
              <a:t>23</a:t>
            </a:fld>
            <a:endParaRPr lang="en-US"/>
          </a:p>
        </p:txBody>
      </p:sp>
    </p:spTree>
    <p:extLst>
      <p:ext uri="{BB962C8B-B14F-4D97-AF65-F5344CB8AC3E}">
        <p14:creationId xmlns:p14="http://schemas.microsoft.com/office/powerpoint/2010/main" val="277464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mailbox</a:t>
            </a:r>
            <a:r>
              <a:rPr lang="en-US" baseline="0" dirty="0"/>
              <a:t> is owned either by the </a:t>
            </a:r>
            <a:r>
              <a:rPr lang="en-US" baseline="0" dirty="0" err="1"/>
              <a:t>os</a:t>
            </a:r>
            <a:r>
              <a:rPr lang="en-US" baseline="0" dirty="0"/>
              <a:t> or the process(message box is in the address space of the process then). The owner can only receive the messages and the others will send it. In process ownerships, single owner is there so no confusion which process has to receive the message.</a:t>
            </a:r>
          </a:p>
          <a:p>
            <a:r>
              <a:rPr lang="en-US" baseline="0" dirty="0"/>
              <a:t>In  </a:t>
            </a:r>
            <a:r>
              <a:rPr lang="en-US" baseline="0" dirty="0" err="1"/>
              <a:t>os</a:t>
            </a:r>
            <a:r>
              <a:rPr lang="en-US" baseline="0" dirty="0"/>
              <a:t> ownership, it is owned by </a:t>
            </a:r>
            <a:r>
              <a:rPr lang="en-US" baseline="0" dirty="0" err="1"/>
              <a:t>os</a:t>
            </a:r>
            <a:r>
              <a:rPr lang="en-US" baseline="0" dirty="0"/>
              <a:t> itself. It is independent of the process. Create mail box, send and receive messages, delete the mailbox. The process that creates the new mailbox is the owner. Ownership and receiving privileges can be shared.</a:t>
            </a:r>
            <a:endParaRPr lang="en-US" dirty="0"/>
          </a:p>
        </p:txBody>
      </p:sp>
      <p:sp>
        <p:nvSpPr>
          <p:cNvPr id="4" name="Slide Number Placeholder 3"/>
          <p:cNvSpPr>
            <a:spLocks noGrp="1"/>
          </p:cNvSpPr>
          <p:nvPr>
            <p:ph type="sldNum" sz="quarter" idx="10"/>
          </p:nvPr>
        </p:nvSpPr>
        <p:spPr/>
        <p:txBody>
          <a:bodyPr/>
          <a:lstStyle/>
          <a:p>
            <a:fld id="{3BD3575C-26EE-4DBA-946B-AD6B1BF05082}" type="slidenum">
              <a:rPr lang="en-US" smtClean="0"/>
              <a:t>24</a:t>
            </a:fld>
            <a:endParaRPr lang="en-US"/>
          </a:p>
        </p:txBody>
      </p:sp>
    </p:spTree>
    <p:extLst>
      <p:ext uri="{BB962C8B-B14F-4D97-AF65-F5344CB8AC3E}">
        <p14:creationId xmlns:p14="http://schemas.microsoft.com/office/powerpoint/2010/main" val="2338083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Blocking send, Non-blocking send. Blocking</a:t>
            </a:r>
            <a:r>
              <a:rPr lang="en-US" baseline="0" dirty="0"/>
              <a:t> receive, Non-Blocking receive.</a:t>
            </a:r>
            <a:endParaRPr lang="en-US" dirty="0"/>
          </a:p>
        </p:txBody>
      </p:sp>
      <p:sp>
        <p:nvSpPr>
          <p:cNvPr id="4" name="Slide Number Placeholder 3"/>
          <p:cNvSpPr>
            <a:spLocks noGrp="1"/>
          </p:cNvSpPr>
          <p:nvPr>
            <p:ph type="sldNum" sz="quarter" idx="10"/>
          </p:nvPr>
        </p:nvSpPr>
        <p:spPr/>
        <p:txBody>
          <a:bodyPr/>
          <a:lstStyle/>
          <a:p>
            <a:fld id="{3BD3575C-26EE-4DBA-946B-AD6B1BF05082}" type="slidenum">
              <a:rPr lang="en-US" smtClean="0"/>
              <a:t>25</a:t>
            </a:fld>
            <a:endParaRPr lang="en-US"/>
          </a:p>
        </p:txBody>
      </p:sp>
    </p:spTree>
    <p:extLst>
      <p:ext uri="{BB962C8B-B14F-4D97-AF65-F5344CB8AC3E}">
        <p14:creationId xmlns:p14="http://schemas.microsoft.com/office/powerpoint/2010/main" val="1876154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D3575C-26EE-4DBA-946B-AD6B1BF05082}" type="slidenum">
              <a:rPr lang="en-US" smtClean="0"/>
              <a:t>26</a:t>
            </a:fld>
            <a:endParaRPr lang="en-US"/>
          </a:p>
        </p:txBody>
      </p:sp>
    </p:spTree>
    <p:extLst>
      <p:ext uri="{BB962C8B-B14F-4D97-AF65-F5344CB8AC3E}">
        <p14:creationId xmlns:p14="http://schemas.microsoft.com/office/powerpoint/2010/main" val="793359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normAutofit/>
          </a:bodyPr>
          <a:lstStyle>
            <a:lvl1pPr marL="571500" indent="-571500" algn="ctr">
              <a:buFont typeface="Wingdings 3" panose="05040102010807070707" pitchFamily="18" charset="2"/>
              <a:buChar char="u"/>
              <a:defRPr sz="3800" b="1">
                <a:solidFill>
                  <a:schemeClr val="accent1">
                    <a:lumMod val="50000"/>
                  </a:schemeClr>
                </a:solidFill>
                <a:latin typeface="Cambria" panose="020405030504060302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000">
                <a:latin typeface="Cambria" panose="020405030504060302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Cambria" panose="02040503050406030204" pitchFamily="18" charset="0"/>
              </a:defRPr>
            </a:lvl1pPr>
          </a:lstStyle>
          <a:p>
            <a:fld id="{D8DD7349-2D5E-4B7F-A15E-D1123BF9BBFA}" type="datetime1">
              <a:rPr lang="en-US" smtClean="0"/>
              <a:t>21-Sep-16</a:t>
            </a:fld>
            <a:endParaRPr lang="en-US"/>
          </a:p>
        </p:txBody>
      </p:sp>
      <p:sp>
        <p:nvSpPr>
          <p:cNvPr id="5" name="Footer Placeholder 4"/>
          <p:cNvSpPr>
            <a:spLocks noGrp="1"/>
          </p:cNvSpPr>
          <p:nvPr>
            <p:ph type="ftr" sz="quarter" idx="11"/>
          </p:nvPr>
        </p:nvSpPr>
        <p:spPr/>
        <p:txBody>
          <a:bodyPr/>
          <a:lstStyle>
            <a:lvl1pPr>
              <a:defRPr>
                <a:latin typeface="Cambria" panose="02040503050406030204" pitchFamily="18" charset="0"/>
              </a:defRPr>
            </a:lvl1pPr>
          </a:lstStyle>
          <a:p>
            <a:r>
              <a:rPr lang="en-US"/>
              <a:t>Dr. Manmath N. Sahoo (CS)</a:t>
            </a:r>
          </a:p>
        </p:txBody>
      </p:sp>
      <p:sp>
        <p:nvSpPr>
          <p:cNvPr id="6" name="Slide Number Placeholder 5"/>
          <p:cNvSpPr>
            <a:spLocks noGrp="1"/>
          </p:cNvSpPr>
          <p:nvPr>
            <p:ph type="sldNum" sz="quarter" idx="12"/>
          </p:nvPr>
        </p:nvSpPr>
        <p:spPr/>
        <p:txBody>
          <a:bodyPr/>
          <a:lstStyle>
            <a:lvl1pPr>
              <a:defRPr>
                <a:latin typeface="Cambria" panose="02040503050406030204" pitchFamily="18" charset="0"/>
              </a:defRPr>
            </a:lvl1pPr>
          </a:lstStyle>
          <a:p>
            <a:fld id="{14BC5F5C-EA1D-4EC8-BFAF-EE049FEED4E3}" type="slidenum">
              <a:rPr lang="en-US" smtClean="0"/>
              <a:t>‹#›</a:t>
            </a:fld>
            <a:endParaRPr lang="en-US"/>
          </a:p>
        </p:txBody>
      </p:sp>
    </p:spTree>
    <p:extLst>
      <p:ext uri="{BB962C8B-B14F-4D97-AF65-F5344CB8AC3E}">
        <p14:creationId xmlns:p14="http://schemas.microsoft.com/office/powerpoint/2010/main" val="928620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E4D9D0-66A3-4868-A956-4B4C1A5857BE}" type="datetime1">
              <a:rPr lang="en-US" smtClean="0"/>
              <a:t>21-Sep-16</a:t>
            </a:fld>
            <a:endParaRPr lang="en-US"/>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14BC5F5C-EA1D-4EC8-BFAF-EE049FEED4E3}" type="slidenum">
              <a:rPr lang="en-US" smtClean="0"/>
              <a:t>‹#›</a:t>
            </a:fld>
            <a:endParaRPr lang="en-US"/>
          </a:p>
        </p:txBody>
      </p:sp>
    </p:spTree>
    <p:extLst>
      <p:ext uri="{BB962C8B-B14F-4D97-AF65-F5344CB8AC3E}">
        <p14:creationId xmlns:p14="http://schemas.microsoft.com/office/powerpoint/2010/main" val="2220664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B5D7D8-F990-408C-8C29-4F8C442118C7}" type="datetime1">
              <a:rPr lang="en-US" smtClean="0"/>
              <a:t>21-Sep-16</a:t>
            </a:fld>
            <a:endParaRPr lang="en-US"/>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14BC5F5C-EA1D-4EC8-BFAF-EE049FEED4E3}" type="slidenum">
              <a:rPr lang="en-US" smtClean="0"/>
              <a:t>‹#›</a:t>
            </a:fld>
            <a:endParaRPr lang="en-US"/>
          </a:p>
        </p:txBody>
      </p:sp>
    </p:spTree>
    <p:extLst>
      <p:ext uri="{BB962C8B-B14F-4D97-AF65-F5344CB8AC3E}">
        <p14:creationId xmlns:p14="http://schemas.microsoft.com/office/powerpoint/2010/main" val="399008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b="1">
                <a:solidFill>
                  <a:schemeClr val="accent1">
                    <a:lumMod val="50000"/>
                  </a:schemeClr>
                </a:solidFill>
                <a:latin typeface="Cambria" panose="020405030504060302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marL="347472" indent="-347472" algn="just">
              <a:lnSpc>
                <a:spcPct val="120000"/>
              </a:lnSpc>
              <a:spcBef>
                <a:spcPts val="0"/>
              </a:spcBef>
              <a:spcAft>
                <a:spcPts val="1000"/>
              </a:spcAft>
              <a:buSzPct val="100000"/>
              <a:buFont typeface="Wingdings 3" panose="05040102010807070707" pitchFamily="18" charset="2"/>
              <a:buChar char=""/>
              <a:defRPr sz="3000">
                <a:solidFill>
                  <a:schemeClr val="tx1"/>
                </a:solidFill>
                <a:latin typeface="Cambria" panose="02040503050406030204" pitchFamily="18" charset="0"/>
              </a:defRPr>
            </a:lvl1pPr>
            <a:lvl2pPr marL="622300" indent="-273050" algn="just">
              <a:lnSpc>
                <a:spcPct val="100000"/>
              </a:lnSpc>
              <a:spcBef>
                <a:spcPts val="0"/>
              </a:spcBef>
              <a:spcAft>
                <a:spcPts val="600"/>
              </a:spcAft>
              <a:buFont typeface="Wingdings 3" panose="05040102010807070707" pitchFamily="18" charset="2"/>
              <a:buChar char=""/>
              <a:defRPr sz="2400">
                <a:solidFill>
                  <a:schemeClr val="tx1">
                    <a:lumMod val="75000"/>
                    <a:lumOff val="25000"/>
                  </a:schemeClr>
                </a:solidFill>
                <a:latin typeface="Cambria" panose="02040503050406030204" pitchFamily="18" charset="0"/>
              </a:defRPr>
            </a:lvl2pPr>
            <a:lvl3pPr marL="857250" indent="-228600" algn="just">
              <a:lnSpc>
                <a:spcPct val="90000"/>
              </a:lnSpc>
              <a:spcBef>
                <a:spcPts val="0"/>
              </a:spcBef>
              <a:spcAft>
                <a:spcPts val="600"/>
              </a:spcAft>
              <a:buFont typeface="Wingdings 3" panose="05040102010807070707" pitchFamily="18" charset="2"/>
              <a:buChar char=""/>
              <a:defRPr sz="2000">
                <a:solidFill>
                  <a:schemeClr val="tx1">
                    <a:lumMod val="75000"/>
                    <a:lumOff val="25000"/>
                  </a:schemeClr>
                </a:solidFill>
                <a:latin typeface="Cambria" panose="02040503050406030204" pitchFamily="18" charset="0"/>
              </a:defRPr>
            </a:lvl3pPr>
            <a:lvl4pPr>
              <a:defRPr sz="1800">
                <a:latin typeface="Cambria" panose="02040503050406030204" pitchFamily="18" charset="0"/>
              </a:defRPr>
            </a:lvl4pPr>
            <a:lvl5pPr>
              <a:defRPr sz="1800">
                <a:latin typeface="Cambria" panose="02040503050406030204" pitchFamily="18" charset="0"/>
              </a:defRPr>
            </a:lvl5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fld id="{87A9C4D7-7471-4491-BD26-CABBD97DBF53}" type="datetime1">
              <a:rPr lang="en-US" smtClean="0"/>
              <a:t>21-Sep-16</a:t>
            </a:fld>
            <a:endParaRPr lang="en-US"/>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14BC5F5C-EA1D-4EC8-BFAF-EE049FEED4E3}" type="slidenum">
              <a:rPr lang="en-US" smtClean="0"/>
              <a:t>‹#›</a:t>
            </a:fld>
            <a:endParaRPr lang="en-US"/>
          </a:p>
        </p:txBody>
      </p:sp>
    </p:spTree>
    <p:extLst>
      <p:ext uri="{BB962C8B-B14F-4D97-AF65-F5344CB8AC3E}">
        <p14:creationId xmlns:p14="http://schemas.microsoft.com/office/powerpoint/2010/main" val="2340411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3"/>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8"/>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50C2B0-B7E5-4523-8AB0-FF354A8FD395}" type="datetime1">
              <a:rPr lang="en-US" smtClean="0"/>
              <a:t>21-Sep-16</a:t>
            </a:fld>
            <a:endParaRPr lang="en-US"/>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14BC5F5C-EA1D-4EC8-BFAF-EE049FEED4E3}" type="slidenum">
              <a:rPr lang="en-US" smtClean="0"/>
              <a:t>‹#›</a:t>
            </a:fld>
            <a:endParaRPr lang="en-US"/>
          </a:p>
        </p:txBody>
      </p:sp>
    </p:spTree>
    <p:extLst>
      <p:ext uri="{BB962C8B-B14F-4D97-AF65-F5344CB8AC3E}">
        <p14:creationId xmlns:p14="http://schemas.microsoft.com/office/powerpoint/2010/main" val="3948373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569B42-786A-4BE4-AD31-07306274B917}" type="datetime1">
              <a:rPr lang="en-US" smtClean="0"/>
              <a:t>21-Sep-16</a:t>
            </a:fld>
            <a:endParaRPr lang="en-US"/>
          </a:p>
        </p:txBody>
      </p:sp>
      <p:sp>
        <p:nvSpPr>
          <p:cNvPr id="6" name="Footer Placeholder 5"/>
          <p:cNvSpPr>
            <a:spLocks noGrp="1"/>
          </p:cNvSpPr>
          <p:nvPr>
            <p:ph type="ftr" sz="quarter" idx="11"/>
          </p:nvPr>
        </p:nvSpPr>
        <p:spPr/>
        <p:txBody>
          <a:bodyPr/>
          <a:lstStyle/>
          <a:p>
            <a:r>
              <a:rPr lang="en-US"/>
              <a:t>Dr. Manmath N. Sahoo (CS)</a:t>
            </a:r>
          </a:p>
        </p:txBody>
      </p:sp>
      <p:sp>
        <p:nvSpPr>
          <p:cNvPr id="7" name="Slide Number Placeholder 6"/>
          <p:cNvSpPr>
            <a:spLocks noGrp="1"/>
          </p:cNvSpPr>
          <p:nvPr>
            <p:ph type="sldNum" sz="quarter" idx="12"/>
          </p:nvPr>
        </p:nvSpPr>
        <p:spPr/>
        <p:txBody>
          <a:bodyPr/>
          <a:lstStyle/>
          <a:p>
            <a:fld id="{14BC5F5C-EA1D-4EC8-BFAF-EE049FEED4E3}" type="slidenum">
              <a:rPr lang="en-US" smtClean="0"/>
              <a:t>‹#›</a:t>
            </a:fld>
            <a:endParaRPr lang="en-US"/>
          </a:p>
        </p:txBody>
      </p:sp>
    </p:spTree>
    <p:extLst>
      <p:ext uri="{BB962C8B-B14F-4D97-AF65-F5344CB8AC3E}">
        <p14:creationId xmlns:p14="http://schemas.microsoft.com/office/powerpoint/2010/main" val="136218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AC2E8B-89C4-430C-B41F-7E9FA7581510}" type="datetime1">
              <a:rPr lang="en-US" smtClean="0"/>
              <a:t>21-Sep-16</a:t>
            </a:fld>
            <a:endParaRPr lang="en-US"/>
          </a:p>
        </p:txBody>
      </p:sp>
      <p:sp>
        <p:nvSpPr>
          <p:cNvPr id="8" name="Footer Placeholder 7"/>
          <p:cNvSpPr>
            <a:spLocks noGrp="1"/>
          </p:cNvSpPr>
          <p:nvPr>
            <p:ph type="ftr" sz="quarter" idx="11"/>
          </p:nvPr>
        </p:nvSpPr>
        <p:spPr/>
        <p:txBody>
          <a:bodyPr/>
          <a:lstStyle/>
          <a:p>
            <a:r>
              <a:rPr lang="en-US"/>
              <a:t>Dr. Manmath N. Sahoo (CS)</a:t>
            </a:r>
          </a:p>
        </p:txBody>
      </p:sp>
      <p:sp>
        <p:nvSpPr>
          <p:cNvPr id="9" name="Slide Number Placeholder 8"/>
          <p:cNvSpPr>
            <a:spLocks noGrp="1"/>
          </p:cNvSpPr>
          <p:nvPr>
            <p:ph type="sldNum" sz="quarter" idx="12"/>
          </p:nvPr>
        </p:nvSpPr>
        <p:spPr/>
        <p:txBody>
          <a:bodyPr/>
          <a:lstStyle/>
          <a:p>
            <a:fld id="{14BC5F5C-EA1D-4EC8-BFAF-EE049FEED4E3}" type="slidenum">
              <a:rPr lang="en-US" smtClean="0"/>
              <a:t>‹#›</a:t>
            </a:fld>
            <a:endParaRPr lang="en-US"/>
          </a:p>
        </p:txBody>
      </p:sp>
    </p:spTree>
    <p:extLst>
      <p:ext uri="{BB962C8B-B14F-4D97-AF65-F5344CB8AC3E}">
        <p14:creationId xmlns:p14="http://schemas.microsoft.com/office/powerpoint/2010/main" val="4228821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FEA92F-05F0-49CE-942D-00FC38D866B0}" type="datetime1">
              <a:rPr lang="en-US" smtClean="0"/>
              <a:t>21-Sep-16</a:t>
            </a:fld>
            <a:endParaRPr lang="en-US"/>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14BC5F5C-EA1D-4EC8-BFAF-EE049FEED4E3}" type="slidenum">
              <a:rPr lang="en-US" smtClean="0"/>
              <a:t>‹#›</a:t>
            </a:fld>
            <a:endParaRPr lang="en-US"/>
          </a:p>
        </p:txBody>
      </p:sp>
    </p:spTree>
    <p:extLst>
      <p:ext uri="{BB962C8B-B14F-4D97-AF65-F5344CB8AC3E}">
        <p14:creationId xmlns:p14="http://schemas.microsoft.com/office/powerpoint/2010/main" val="2186115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61C5DC-D719-4033-BAD1-8CCE174F2129}" type="datetime1">
              <a:rPr lang="en-US" smtClean="0"/>
              <a:t>21-Sep-16</a:t>
            </a:fld>
            <a:endParaRPr lang="en-US"/>
          </a:p>
        </p:txBody>
      </p:sp>
      <p:sp>
        <p:nvSpPr>
          <p:cNvPr id="3" name="Footer Placeholder 2"/>
          <p:cNvSpPr>
            <a:spLocks noGrp="1"/>
          </p:cNvSpPr>
          <p:nvPr>
            <p:ph type="ftr" sz="quarter" idx="11"/>
          </p:nvPr>
        </p:nvSpPr>
        <p:spPr/>
        <p:txBody>
          <a:bodyPr/>
          <a:lstStyle/>
          <a:p>
            <a:r>
              <a:rPr lang="en-US"/>
              <a:t>Dr. Manmath N. Sahoo (CS)</a:t>
            </a:r>
          </a:p>
        </p:txBody>
      </p:sp>
      <p:sp>
        <p:nvSpPr>
          <p:cNvPr id="4" name="Slide Number Placeholder 3"/>
          <p:cNvSpPr>
            <a:spLocks noGrp="1"/>
          </p:cNvSpPr>
          <p:nvPr>
            <p:ph type="sldNum" sz="quarter" idx="12"/>
          </p:nvPr>
        </p:nvSpPr>
        <p:spPr/>
        <p:txBody>
          <a:bodyPr/>
          <a:lstStyle/>
          <a:p>
            <a:fld id="{14BC5F5C-EA1D-4EC8-BFAF-EE049FEED4E3}" type="slidenum">
              <a:rPr lang="en-US" smtClean="0"/>
              <a:t>‹#›</a:t>
            </a:fld>
            <a:endParaRPr lang="en-US"/>
          </a:p>
        </p:txBody>
      </p:sp>
    </p:spTree>
    <p:extLst>
      <p:ext uri="{BB962C8B-B14F-4D97-AF65-F5344CB8AC3E}">
        <p14:creationId xmlns:p14="http://schemas.microsoft.com/office/powerpoint/2010/main" val="3230091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30"/>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2DCA416-B1AC-41DE-A04F-381D2C1BBC2E}" type="datetime1">
              <a:rPr lang="en-US" smtClean="0"/>
              <a:t>21-Sep-16</a:t>
            </a:fld>
            <a:endParaRPr lang="en-US"/>
          </a:p>
        </p:txBody>
      </p:sp>
      <p:sp>
        <p:nvSpPr>
          <p:cNvPr id="6" name="Footer Placeholder 5"/>
          <p:cNvSpPr>
            <a:spLocks noGrp="1"/>
          </p:cNvSpPr>
          <p:nvPr>
            <p:ph type="ftr" sz="quarter" idx="11"/>
          </p:nvPr>
        </p:nvSpPr>
        <p:spPr/>
        <p:txBody>
          <a:bodyPr/>
          <a:lstStyle/>
          <a:p>
            <a:r>
              <a:rPr lang="en-US"/>
              <a:t>Dr. Manmath N. Sahoo (CS)</a:t>
            </a:r>
          </a:p>
        </p:txBody>
      </p:sp>
      <p:sp>
        <p:nvSpPr>
          <p:cNvPr id="7" name="Slide Number Placeholder 6"/>
          <p:cNvSpPr>
            <a:spLocks noGrp="1"/>
          </p:cNvSpPr>
          <p:nvPr>
            <p:ph type="sldNum" sz="quarter" idx="12"/>
          </p:nvPr>
        </p:nvSpPr>
        <p:spPr/>
        <p:txBody>
          <a:bodyPr/>
          <a:lstStyle/>
          <a:p>
            <a:fld id="{14BC5F5C-EA1D-4EC8-BFAF-EE049FEED4E3}" type="slidenum">
              <a:rPr lang="en-US" smtClean="0"/>
              <a:t>‹#›</a:t>
            </a:fld>
            <a:endParaRPr lang="en-US"/>
          </a:p>
        </p:txBody>
      </p:sp>
    </p:spTree>
    <p:extLst>
      <p:ext uri="{BB962C8B-B14F-4D97-AF65-F5344CB8AC3E}">
        <p14:creationId xmlns:p14="http://schemas.microsoft.com/office/powerpoint/2010/main" val="2381685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30"/>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B9BFCD3-6CE3-45A6-8D83-9F1B86EA6AFA}" type="datetime1">
              <a:rPr lang="en-US" smtClean="0"/>
              <a:t>21-Sep-16</a:t>
            </a:fld>
            <a:endParaRPr lang="en-US"/>
          </a:p>
        </p:txBody>
      </p:sp>
      <p:sp>
        <p:nvSpPr>
          <p:cNvPr id="6" name="Footer Placeholder 5"/>
          <p:cNvSpPr>
            <a:spLocks noGrp="1"/>
          </p:cNvSpPr>
          <p:nvPr>
            <p:ph type="ftr" sz="quarter" idx="11"/>
          </p:nvPr>
        </p:nvSpPr>
        <p:spPr/>
        <p:txBody>
          <a:bodyPr/>
          <a:lstStyle/>
          <a:p>
            <a:r>
              <a:rPr lang="en-US"/>
              <a:t>Dr. Manmath N. Sahoo (CS)</a:t>
            </a:r>
          </a:p>
        </p:txBody>
      </p:sp>
      <p:sp>
        <p:nvSpPr>
          <p:cNvPr id="7" name="Slide Number Placeholder 6"/>
          <p:cNvSpPr>
            <a:spLocks noGrp="1"/>
          </p:cNvSpPr>
          <p:nvPr>
            <p:ph type="sldNum" sz="quarter" idx="12"/>
          </p:nvPr>
        </p:nvSpPr>
        <p:spPr/>
        <p:txBody>
          <a:bodyPr/>
          <a:lstStyle/>
          <a:p>
            <a:fld id="{14BC5F5C-EA1D-4EC8-BFAF-EE049FEED4E3}" type="slidenum">
              <a:rPr lang="en-US" smtClean="0"/>
              <a:t>‹#›</a:t>
            </a:fld>
            <a:endParaRPr lang="en-US"/>
          </a:p>
        </p:txBody>
      </p:sp>
    </p:spTree>
    <p:extLst>
      <p:ext uri="{BB962C8B-B14F-4D97-AF65-F5344CB8AC3E}">
        <p14:creationId xmlns:p14="http://schemas.microsoft.com/office/powerpoint/2010/main" val="3234029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5"/>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DE1519F-8A21-4854-8C30-D1C9FD8CB5F9}" type="datetime1">
              <a:rPr lang="en-US" smtClean="0"/>
              <a:t>21-Sep-16</a:t>
            </a:fld>
            <a:endParaRPr lang="en-US"/>
          </a:p>
        </p:txBody>
      </p:sp>
      <p:sp>
        <p:nvSpPr>
          <p:cNvPr id="5" name="Footer Placeholder 4"/>
          <p:cNvSpPr>
            <a:spLocks noGrp="1"/>
          </p:cNvSpPr>
          <p:nvPr>
            <p:ph type="ftr" sz="quarter" idx="3"/>
          </p:nvPr>
        </p:nvSpPr>
        <p:spPr>
          <a:xfrm>
            <a:off x="3028950" y="6356355"/>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Dr. Manmath N. Sahoo (CS)</a:t>
            </a:r>
          </a:p>
        </p:txBody>
      </p:sp>
      <p:sp>
        <p:nvSpPr>
          <p:cNvPr id="6" name="Slide Number Placeholder 5"/>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4BC5F5C-EA1D-4EC8-BFAF-EE049FEED4E3}" type="slidenum">
              <a:rPr lang="en-US" smtClean="0"/>
              <a:t>‹#›</a:t>
            </a:fld>
            <a:endParaRPr lang="en-US"/>
          </a:p>
        </p:txBody>
      </p:sp>
    </p:spTree>
    <p:extLst>
      <p:ext uri="{BB962C8B-B14F-4D97-AF65-F5344CB8AC3E}">
        <p14:creationId xmlns:p14="http://schemas.microsoft.com/office/powerpoint/2010/main" val="28899400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a:xfrm>
            <a:off x="2030506" y="5309812"/>
            <a:ext cx="6858000" cy="754811"/>
          </a:xfrm>
        </p:spPr>
        <p:txBody>
          <a:bodyPr>
            <a:normAutofit/>
          </a:bodyPr>
          <a:lstStyle/>
          <a:p>
            <a:pPr algn="r"/>
            <a:r>
              <a:rPr lang="en-US" sz="1800" dirty="0">
                <a:solidFill>
                  <a:schemeClr val="bg1">
                    <a:lumMod val="50000"/>
                  </a:schemeClr>
                </a:solidFill>
                <a:latin typeface="Times New Roman" panose="02020603050405020304" pitchFamily="18" charset="0"/>
                <a:cs typeface="Times New Roman" panose="02020603050405020304" pitchFamily="18" charset="0"/>
              </a:rPr>
              <a:t>Dr. Manmath N. Sahoo</a:t>
            </a:r>
          </a:p>
          <a:p>
            <a:pPr algn="r"/>
            <a:r>
              <a:rPr lang="en-US" sz="1800" dirty="0">
                <a:solidFill>
                  <a:schemeClr val="bg1">
                    <a:lumMod val="50000"/>
                  </a:schemeClr>
                </a:solidFill>
                <a:latin typeface="Times New Roman" panose="02020603050405020304" pitchFamily="18" charset="0"/>
                <a:cs typeface="Times New Roman" panose="02020603050405020304" pitchFamily="18" charset="0"/>
              </a:rPr>
              <a:t>Dept. of CSE, NIT Rourkela</a:t>
            </a:r>
          </a:p>
        </p:txBody>
      </p:sp>
      <p:sp>
        <p:nvSpPr>
          <p:cNvPr id="5" name="TextBox 4"/>
          <p:cNvSpPr txBox="1"/>
          <p:nvPr/>
        </p:nvSpPr>
        <p:spPr>
          <a:xfrm>
            <a:off x="860613" y="1365851"/>
            <a:ext cx="6790764" cy="3631763"/>
          </a:xfrm>
          <a:prstGeom prst="rect">
            <a:avLst/>
          </a:prstGeom>
          <a:noFill/>
        </p:spPr>
        <p:txBody>
          <a:bodyPr wrap="square" rtlCol="0">
            <a:spAutoFit/>
          </a:bodyPr>
          <a:lstStyle/>
          <a:p>
            <a:pPr>
              <a:spcAft>
                <a:spcPts val="1200"/>
              </a:spcAft>
            </a:pPr>
            <a:r>
              <a:rPr lang="en-US" sz="3800" b="1" dirty="0">
                <a:solidFill>
                  <a:schemeClr val="accent1">
                    <a:lumMod val="50000"/>
                  </a:schemeClr>
                </a:solidFill>
                <a:latin typeface="Cambria" panose="02040503050406030204" pitchFamily="18" charset="0"/>
              </a:rPr>
              <a:t>Processes</a:t>
            </a:r>
          </a:p>
          <a:p>
            <a:pPr marL="914400" lvl="1" indent="-457200">
              <a:buFont typeface="Wingdings 3" panose="05040102010807070707" pitchFamily="18" charset="2"/>
              <a:buChar char="u"/>
            </a:pPr>
            <a:r>
              <a:rPr lang="en-US" sz="2600" dirty="0">
                <a:solidFill>
                  <a:schemeClr val="bg2">
                    <a:lumMod val="25000"/>
                  </a:schemeClr>
                </a:solidFill>
                <a:latin typeface="Cambria" panose="02040503050406030204" pitchFamily="18" charset="0"/>
              </a:rPr>
              <a:t>What is a process?</a:t>
            </a:r>
          </a:p>
          <a:p>
            <a:pPr marL="914400" lvl="1" indent="-457200">
              <a:buFont typeface="Wingdings 3" panose="05040102010807070707" pitchFamily="18" charset="2"/>
              <a:buChar char="u"/>
            </a:pPr>
            <a:r>
              <a:rPr lang="en-US" sz="2600" dirty="0">
                <a:solidFill>
                  <a:schemeClr val="bg2">
                    <a:lumMod val="25000"/>
                  </a:schemeClr>
                </a:solidFill>
                <a:latin typeface="Cambria" panose="02040503050406030204" pitchFamily="18" charset="0"/>
              </a:rPr>
              <a:t>Structure of a process.</a:t>
            </a:r>
          </a:p>
          <a:p>
            <a:pPr marL="914400" lvl="1" indent="-457200">
              <a:buFont typeface="Wingdings 3" panose="05040102010807070707" pitchFamily="18" charset="2"/>
              <a:buChar char="u"/>
            </a:pPr>
            <a:r>
              <a:rPr lang="en-US" sz="2600" dirty="0">
                <a:solidFill>
                  <a:schemeClr val="bg2">
                    <a:lumMod val="25000"/>
                  </a:schemeClr>
                </a:solidFill>
                <a:latin typeface="Cambria" panose="02040503050406030204" pitchFamily="18" charset="0"/>
              </a:rPr>
              <a:t>Process state.</a:t>
            </a:r>
          </a:p>
          <a:p>
            <a:pPr marL="914400" lvl="1" indent="-457200">
              <a:buFont typeface="Wingdings 3" panose="05040102010807070707" pitchFamily="18" charset="2"/>
              <a:buChar char="u"/>
            </a:pPr>
            <a:r>
              <a:rPr lang="en-US" sz="2600" dirty="0">
                <a:solidFill>
                  <a:schemeClr val="bg2">
                    <a:lumMod val="25000"/>
                  </a:schemeClr>
                </a:solidFill>
                <a:latin typeface="Cambria" panose="02040503050406030204" pitchFamily="18" charset="0"/>
              </a:rPr>
              <a:t>Schedulers and Scheduling Queues.</a:t>
            </a:r>
          </a:p>
          <a:p>
            <a:pPr marL="914400" lvl="1" indent="-457200">
              <a:buFont typeface="Wingdings 3" panose="05040102010807070707" pitchFamily="18" charset="2"/>
              <a:buChar char="u"/>
            </a:pPr>
            <a:r>
              <a:rPr lang="en-US" sz="2600" dirty="0">
                <a:solidFill>
                  <a:schemeClr val="bg2">
                    <a:lumMod val="25000"/>
                  </a:schemeClr>
                </a:solidFill>
                <a:latin typeface="Cambria" panose="02040503050406030204" pitchFamily="18" charset="0"/>
              </a:rPr>
              <a:t>Context switching.</a:t>
            </a:r>
          </a:p>
          <a:p>
            <a:pPr marL="914400" lvl="1" indent="-457200">
              <a:buFont typeface="Wingdings 3" panose="05040102010807070707" pitchFamily="18" charset="2"/>
              <a:buChar char="u"/>
            </a:pPr>
            <a:r>
              <a:rPr lang="en-US" sz="2600" dirty="0">
                <a:solidFill>
                  <a:schemeClr val="bg2">
                    <a:lumMod val="25000"/>
                  </a:schemeClr>
                </a:solidFill>
                <a:latin typeface="Cambria" panose="02040503050406030204" pitchFamily="18" charset="0"/>
              </a:rPr>
              <a:t>Process creation and termination.</a:t>
            </a:r>
          </a:p>
          <a:p>
            <a:pPr marL="914400" lvl="1" indent="-457200">
              <a:buFont typeface="Wingdings 3" panose="05040102010807070707" pitchFamily="18" charset="2"/>
              <a:buChar char="u"/>
            </a:pPr>
            <a:r>
              <a:rPr lang="en-US" sz="2600" dirty="0">
                <a:solidFill>
                  <a:schemeClr val="bg2">
                    <a:lumMod val="25000"/>
                  </a:schemeClr>
                </a:solidFill>
                <a:latin typeface="Cambria" panose="02040503050406030204" pitchFamily="18" charset="0"/>
              </a:rPr>
              <a:t>Inter Process Communication.</a:t>
            </a:r>
          </a:p>
        </p:txBody>
      </p:sp>
    </p:spTree>
    <p:extLst>
      <p:ext uri="{BB962C8B-B14F-4D97-AF65-F5344CB8AC3E}">
        <p14:creationId xmlns:p14="http://schemas.microsoft.com/office/powerpoint/2010/main" val="2623792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Schedulers</a:t>
            </a:r>
          </a:p>
        </p:txBody>
      </p:sp>
      <p:sp>
        <p:nvSpPr>
          <p:cNvPr id="3" name="Content Placeholder 2"/>
          <p:cNvSpPr>
            <a:spLocks noGrp="1"/>
          </p:cNvSpPr>
          <p:nvPr>
            <p:ph idx="1"/>
          </p:nvPr>
        </p:nvSpPr>
        <p:spPr/>
        <p:txBody>
          <a:bodyPr>
            <a:normAutofit fontScale="92500" lnSpcReduction="20000"/>
          </a:bodyPr>
          <a:lstStyle/>
          <a:p>
            <a:r>
              <a:rPr lang="en-US" altLang="en-US" dirty="0"/>
              <a:t>Long-term scheduler should choose a good process mix; otherwise it may lead to either low CPU utilization (if I/O bound processes are selected only) or low Device utilization (if CPU bound processes are selected only).</a:t>
            </a:r>
          </a:p>
          <a:p>
            <a:pPr lvl="1"/>
            <a:r>
              <a:rPr lang="en-US" altLang="en-US" dirty="0"/>
              <a:t>I/O-bound process – have small amount of computation before it needs to do some I/O; many I/O requests -Typical interactive user programs.</a:t>
            </a:r>
          </a:p>
          <a:p>
            <a:pPr lvl="1"/>
            <a:r>
              <a:rPr lang="en-US" altLang="en-US" dirty="0"/>
              <a:t>CPU-bound process – large amount of computation before it needs to do some I/O; few I/O requests - Programs that require sustained periods of calculation e.g. modelling applications</a:t>
            </a:r>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14BC5F5C-EA1D-4EC8-BFAF-EE049FEED4E3}" type="slidenum">
              <a:rPr lang="en-US" smtClean="0"/>
              <a:t>10</a:t>
            </a:fld>
            <a:endParaRPr lang="en-US"/>
          </a:p>
        </p:txBody>
      </p:sp>
    </p:spTree>
    <p:extLst>
      <p:ext uri="{BB962C8B-B14F-4D97-AF65-F5344CB8AC3E}">
        <p14:creationId xmlns:p14="http://schemas.microsoft.com/office/powerpoint/2010/main" val="1833090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Schedulers</a:t>
            </a:r>
          </a:p>
        </p:txBody>
      </p:sp>
      <p:sp>
        <p:nvSpPr>
          <p:cNvPr id="3" name="Content Placeholder 2"/>
          <p:cNvSpPr>
            <a:spLocks noGrp="1"/>
          </p:cNvSpPr>
          <p:nvPr>
            <p:ph idx="1"/>
          </p:nvPr>
        </p:nvSpPr>
        <p:spPr/>
        <p:txBody>
          <a:bodyPr>
            <a:normAutofit/>
          </a:bodyPr>
          <a:lstStyle/>
          <a:p>
            <a:r>
              <a:rPr lang="en-US" sz="2000" dirty="0"/>
              <a:t>Some OS have a light LTS; and a </a:t>
            </a:r>
            <a:r>
              <a:rPr lang="en-US" sz="2000" b="1" dirty="0"/>
              <a:t>Medium Term Scheduler (MTS)</a:t>
            </a:r>
            <a:r>
              <a:rPr lang="en-US" sz="2000" dirty="0"/>
              <a:t>.</a:t>
            </a:r>
          </a:p>
          <a:p>
            <a:r>
              <a:rPr lang="en-US" sz="2000" dirty="0"/>
              <a:t>If degree of multiprogramming becomes high then total context switch overhead will be more.</a:t>
            </a:r>
          </a:p>
          <a:p>
            <a:r>
              <a:rPr lang="en-US" sz="2000" dirty="0"/>
              <a:t> MTS can temporarily swaps some processes out to disk and bring them back later.</a:t>
            </a:r>
          </a:p>
          <a:p>
            <a:endParaRPr lang="en-US" sz="2000" dirty="0"/>
          </a:p>
        </p:txBody>
      </p:sp>
      <p:pic>
        <p:nvPicPr>
          <p:cNvPr id="4" name="Picture 1028"/>
          <p:cNvPicPr>
            <a:picLocks noChangeAspect="1" noChangeArrowheads="1"/>
          </p:cNvPicPr>
          <p:nvPr/>
        </p:nvPicPr>
        <p:blipFill>
          <a:blip r:embed="rId2">
            <a:extLst>
              <a:ext uri="{28A0092B-C50C-407E-A947-70E740481C1C}">
                <a14:useLocalDpi xmlns:a14="http://schemas.microsoft.com/office/drawing/2010/main" val="0"/>
              </a:ext>
            </a:extLst>
          </a:blip>
          <a:srcRect l="580" t="27388" r="580" b="27545"/>
          <a:stretch>
            <a:fillRect/>
          </a:stretch>
        </p:blipFill>
        <p:spPr bwMode="auto">
          <a:xfrm>
            <a:off x="1066800" y="4001294"/>
            <a:ext cx="7010400" cy="25574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14BC5F5C-EA1D-4EC8-BFAF-EE049FEED4E3}" type="slidenum">
              <a:rPr lang="en-US" smtClean="0"/>
              <a:t>11</a:t>
            </a:fld>
            <a:endParaRPr lang="en-US"/>
          </a:p>
        </p:txBody>
      </p:sp>
    </p:spTree>
    <p:extLst>
      <p:ext uri="{BB962C8B-B14F-4D97-AF65-F5344CB8AC3E}">
        <p14:creationId xmlns:p14="http://schemas.microsoft.com/office/powerpoint/2010/main" val="2881564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Switch</a:t>
            </a:r>
          </a:p>
        </p:txBody>
      </p:sp>
      <p:sp>
        <p:nvSpPr>
          <p:cNvPr id="3" name="Content Placeholder 2"/>
          <p:cNvSpPr>
            <a:spLocks noGrp="1"/>
          </p:cNvSpPr>
          <p:nvPr>
            <p:ph idx="1"/>
          </p:nvPr>
        </p:nvSpPr>
        <p:spPr/>
        <p:txBody>
          <a:bodyPr/>
          <a:lstStyle/>
          <a:p>
            <a:pPr algn="just"/>
            <a:r>
              <a:rPr lang="en-US" dirty="0"/>
              <a:t>When CPU switches to another process, the system must save the state of the old process and load the saved state for the new process.</a:t>
            </a:r>
          </a:p>
          <a:p>
            <a:pPr algn="just"/>
            <a:r>
              <a:rPr lang="en-US" dirty="0"/>
              <a:t>Context-switch time is overhead; the system does no useful work while switching.</a:t>
            </a:r>
          </a:p>
          <a:p>
            <a:pPr marL="0" indent="0" algn="just">
              <a:buNone/>
            </a:pPr>
            <a:endParaRPr lang="en-US" dirty="0"/>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0876BD2C-1C2F-4285-AF6E-8C6C99B1A318}" type="slidenum">
              <a:rPr lang="en-US" smtClean="0"/>
              <a:t>12</a:t>
            </a:fld>
            <a:endParaRPr lang="en-US"/>
          </a:p>
        </p:txBody>
      </p:sp>
    </p:spTree>
    <p:extLst>
      <p:ext uri="{BB962C8B-B14F-4D97-AF65-F5344CB8AC3E}">
        <p14:creationId xmlns:p14="http://schemas.microsoft.com/office/powerpoint/2010/main" val="3549280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switched between processes</a:t>
            </a:r>
          </a:p>
        </p:txBody>
      </p:sp>
      <p:sp>
        <p:nvSpPr>
          <p:cNvPr id="6" name="Slide Number Placeholder 5"/>
          <p:cNvSpPr>
            <a:spLocks noGrp="1"/>
          </p:cNvSpPr>
          <p:nvPr>
            <p:ph type="sldNum" sz="quarter" idx="12"/>
          </p:nvPr>
        </p:nvSpPr>
        <p:spPr/>
        <p:txBody>
          <a:bodyPr/>
          <a:lstStyle/>
          <a:p>
            <a:fld id="{0876BD2C-1C2F-4285-AF6E-8C6C99B1A318}" type="slidenum">
              <a:rPr lang="en-US" smtClean="0"/>
              <a:t>13</a:t>
            </a:fld>
            <a:endParaRPr 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l="3227" t="832" r="2957" b="1047"/>
          <a:stretch>
            <a:fillRect/>
          </a:stretch>
        </p:blipFill>
        <p:spPr bwMode="auto">
          <a:xfrm>
            <a:off x="1570038" y="1289050"/>
            <a:ext cx="6045200" cy="5057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2278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Creation</a:t>
            </a:r>
          </a:p>
        </p:txBody>
      </p:sp>
      <p:sp>
        <p:nvSpPr>
          <p:cNvPr id="3" name="Content Placeholder 2"/>
          <p:cNvSpPr>
            <a:spLocks noGrp="1"/>
          </p:cNvSpPr>
          <p:nvPr>
            <p:ph idx="1"/>
          </p:nvPr>
        </p:nvSpPr>
        <p:spPr/>
        <p:txBody>
          <a:bodyPr>
            <a:normAutofit fontScale="92500" lnSpcReduction="10000"/>
          </a:bodyPr>
          <a:lstStyle/>
          <a:p>
            <a:pPr algn="just"/>
            <a:r>
              <a:rPr lang="en-US" dirty="0"/>
              <a:t>When a process is created it is created by another process known as the parent process - new process created is the child process of the parent. New process may in turn create other processes, forming a family tree of processes.</a:t>
            </a:r>
          </a:p>
          <a:p>
            <a:pPr algn="just"/>
            <a:r>
              <a:rPr lang="en-US" dirty="0"/>
              <a:t>There must be a first process (</a:t>
            </a:r>
            <a:r>
              <a:rPr lang="en-US" b="1" dirty="0" err="1"/>
              <a:t>init</a:t>
            </a:r>
            <a:r>
              <a:rPr lang="en-US" dirty="0"/>
              <a:t> process) - this is the process that is created at </a:t>
            </a:r>
            <a:r>
              <a:rPr lang="en-US" dirty="0" err="1"/>
              <a:t>bootup</a:t>
            </a:r>
            <a:r>
              <a:rPr lang="en-US" dirty="0"/>
              <a:t> of the OS and is part of OS.</a:t>
            </a:r>
          </a:p>
          <a:p>
            <a:pPr algn="just"/>
            <a:endParaRPr lang="en-US" dirty="0"/>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0876BD2C-1C2F-4285-AF6E-8C6C99B1A318}" type="slidenum">
              <a:rPr lang="en-US" smtClean="0"/>
              <a:t>14</a:t>
            </a:fld>
            <a:endParaRPr lang="en-US"/>
          </a:p>
        </p:txBody>
      </p:sp>
    </p:spTree>
    <p:extLst>
      <p:ext uri="{BB962C8B-B14F-4D97-AF65-F5344CB8AC3E}">
        <p14:creationId xmlns:p14="http://schemas.microsoft.com/office/powerpoint/2010/main" val="70681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Creation (Cont.)</a:t>
            </a:r>
          </a:p>
        </p:txBody>
      </p:sp>
      <p:sp>
        <p:nvSpPr>
          <p:cNvPr id="3" name="Content Placeholder 2"/>
          <p:cNvSpPr>
            <a:spLocks noGrp="1"/>
          </p:cNvSpPr>
          <p:nvPr>
            <p:ph idx="1"/>
          </p:nvPr>
        </p:nvSpPr>
        <p:spPr/>
        <p:txBody>
          <a:bodyPr/>
          <a:lstStyle/>
          <a:p>
            <a:r>
              <a:rPr lang="en-US" dirty="0"/>
              <a:t>Resource sharing between parent and child processes - options include:</a:t>
            </a:r>
          </a:p>
          <a:p>
            <a:pPr lvl="1"/>
            <a:r>
              <a:rPr lang="en-US" dirty="0"/>
              <a:t>Parent and children share all resources, or</a:t>
            </a:r>
          </a:p>
          <a:p>
            <a:pPr lvl="1"/>
            <a:r>
              <a:rPr lang="en-US" dirty="0"/>
              <a:t>Children share subset of parent’s resources, or</a:t>
            </a:r>
          </a:p>
          <a:p>
            <a:pPr lvl="1"/>
            <a:r>
              <a:rPr lang="en-US" dirty="0"/>
              <a:t>Parent and child share no resources.</a:t>
            </a:r>
          </a:p>
          <a:p>
            <a:r>
              <a:rPr lang="en-US" dirty="0"/>
              <a:t>Execution options:</a:t>
            </a:r>
          </a:p>
          <a:p>
            <a:pPr lvl="1"/>
            <a:r>
              <a:rPr lang="en-US" dirty="0"/>
              <a:t>Parent and children execute concurrently, or</a:t>
            </a:r>
          </a:p>
          <a:p>
            <a:pPr lvl="1"/>
            <a:r>
              <a:rPr lang="en-US" dirty="0"/>
              <a:t>Parent waits until children terminate.</a:t>
            </a:r>
          </a:p>
          <a:p>
            <a:endParaRPr lang="en-US" dirty="0"/>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0876BD2C-1C2F-4285-AF6E-8C6C99B1A318}" type="slidenum">
              <a:rPr lang="en-US" smtClean="0"/>
              <a:t>15</a:t>
            </a:fld>
            <a:endParaRPr lang="en-US"/>
          </a:p>
        </p:txBody>
      </p:sp>
    </p:spTree>
    <p:extLst>
      <p:ext uri="{BB962C8B-B14F-4D97-AF65-F5344CB8AC3E}">
        <p14:creationId xmlns:p14="http://schemas.microsoft.com/office/powerpoint/2010/main" val="1542344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Termination</a:t>
            </a:r>
          </a:p>
        </p:txBody>
      </p:sp>
      <p:sp>
        <p:nvSpPr>
          <p:cNvPr id="3" name="Content Placeholder 2"/>
          <p:cNvSpPr>
            <a:spLocks noGrp="1"/>
          </p:cNvSpPr>
          <p:nvPr>
            <p:ph idx="1"/>
          </p:nvPr>
        </p:nvSpPr>
        <p:spPr/>
        <p:txBody>
          <a:bodyPr>
            <a:normAutofit fontScale="85000" lnSpcReduction="10000"/>
          </a:bodyPr>
          <a:lstStyle/>
          <a:p>
            <a:pPr algn="just"/>
            <a:r>
              <a:rPr lang="en-US" dirty="0"/>
              <a:t>Process executes last statement and asks the operating system to delete it (</a:t>
            </a:r>
            <a:r>
              <a:rPr lang="en-US" b="1" dirty="0"/>
              <a:t>exit</a:t>
            </a:r>
            <a:r>
              <a:rPr lang="en-US" dirty="0"/>
              <a:t> system call). Then</a:t>
            </a:r>
          </a:p>
          <a:p>
            <a:pPr lvl="1" algn="just"/>
            <a:r>
              <a:rPr lang="en-US" dirty="0"/>
              <a:t>Return data from child to parent.</a:t>
            </a:r>
          </a:p>
          <a:p>
            <a:pPr lvl="1" algn="just"/>
            <a:r>
              <a:rPr lang="en-US" dirty="0"/>
              <a:t>Process’ resources are deallocated by operating system.</a:t>
            </a:r>
          </a:p>
          <a:p>
            <a:pPr algn="just"/>
            <a:r>
              <a:rPr lang="en-US" dirty="0"/>
              <a:t>Parent may terminate execution of children processes (</a:t>
            </a:r>
            <a:r>
              <a:rPr lang="en-US" b="1" dirty="0"/>
              <a:t>abort</a:t>
            </a:r>
            <a:r>
              <a:rPr lang="en-US" dirty="0"/>
              <a:t>). Reasons for this could be:</a:t>
            </a:r>
          </a:p>
          <a:p>
            <a:pPr lvl="1" algn="just"/>
            <a:r>
              <a:rPr lang="en-US" dirty="0"/>
              <a:t>Task assigned to child is no longer required.</a:t>
            </a:r>
          </a:p>
          <a:p>
            <a:pPr lvl="1" algn="just"/>
            <a:r>
              <a:rPr lang="en-US" dirty="0"/>
              <a:t>Parent is exiting and O/S does not allow children to continue if their parent terminates – </a:t>
            </a:r>
            <a:r>
              <a:rPr lang="en-US" b="1" dirty="0"/>
              <a:t>cascaded termination</a:t>
            </a:r>
            <a:r>
              <a:rPr lang="en-US" dirty="0"/>
              <a:t>.</a:t>
            </a:r>
          </a:p>
          <a:p>
            <a:pPr algn="just"/>
            <a:endParaRPr lang="en-US" dirty="0"/>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0876BD2C-1C2F-4285-AF6E-8C6C99B1A318}" type="slidenum">
              <a:rPr lang="en-US" smtClean="0"/>
              <a:t>16</a:t>
            </a:fld>
            <a:endParaRPr lang="en-US"/>
          </a:p>
        </p:txBody>
      </p:sp>
    </p:spTree>
    <p:extLst>
      <p:ext uri="{BB962C8B-B14F-4D97-AF65-F5344CB8AC3E}">
        <p14:creationId xmlns:p14="http://schemas.microsoft.com/office/powerpoint/2010/main" val="3886364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Cooperating Processes</a:t>
            </a:r>
            <a:endParaRPr lang="en-US" dirty="0"/>
          </a:p>
        </p:txBody>
      </p:sp>
      <p:sp>
        <p:nvSpPr>
          <p:cNvPr id="3" name="Content Placeholder 2"/>
          <p:cNvSpPr>
            <a:spLocks noGrp="1"/>
          </p:cNvSpPr>
          <p:nvPr>
            <p:ph idx="1"/>
          </p:nvPr>
        </p:nvSpPr>
        <p:spPr/>
        <p:txBody>
          <a:bodyPr/>
          <a:lstStyle/>
          <a:p>
            <a:pPr algn="just"/>
            <a:r>
              <a:rPr lang="en-US" dirty="0"/>
              <a:t>Process is </a:t>
            </a:r>
            <a:r>
              <a:rPr lang="en-US" b="1" dirty="0"/>
              <a:t>independent</a:t>
            </a:r>
            <a:r>
              <a:rPr lang="en-US" dirty="0"/>
              <a:t> if it cannot legally affect or be affected by the execution of another process.</a:t>
            </a:r>
          </a:p>
          <a:p>
            <a:pPr algn="just"/>
            <a:r>
              <a:rPr lang="en-US" dirty="0"/>
              <a:t>Process is </a:t>
            </a:r>
            <a:r>
              <a:rPr lang="en-US" b="1" dirty="0"/>
              <a:t>cooperating</a:t>
            </a:r>
            <a:r>
              <a:rPr lang="en-US" dirty="0"/>
              <a:t> if it can legally affect or be affected by the execution of another process.</a:t>
            </a:r>
          </a:p>
          <a:p>
            <a:pPr algn="just"/>
            <a:endParaRPr lang="en-US" dirty="0"/>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0876BD2C-1C2F-4285-AF6E-8C6C99B1A318}" type="slidenum">
              <a:rPr lang="en-US" smtClean="0"/>
              <a:t>17</a:t>
            </a:fld>
            <a:endParaRPr lang="en-US"/>
          </a:p>
        </p:txBody>
      </p:sp>
    </p:spTree>
    <p:extLst>
      <p:ext uri="{BB962C8B-B14F-4D97-AF65-F5344CB8AC3E}">
        <p14:creationId xmlns:p14="http://schemas.microsoft.com/office/powerpoint/2010/main" val="1467684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Why Cooperating Processes?</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Processes may need to share data</a:t>
            </a:r>
          </a:p>
          <a:p>
            <a:pPr lvl="1" algn="just"/>
            <a:r>
              <a:rPr lang="en-US" dirty="0"/>
              <a:t>More than one process reading/writing the same data (a shared file, a database record,…)</a:t>
            </a:r>
          </a:p>
          <a:p>
            <a:pPr lvl="1" algn="just"/>
            <a:r>
              <a:rPr lang="en-US" dirty="0"/>
              <a:t>Output of one process being used by another</a:t>
            </a:r>
          </a:p>
          <a:p>
            <a:pPr algn="just"/>
            <a:r>
              <a:rPr lang="en-US" dirty="0"/>
              <a:t>Ordering executions of multiple processes may be needed to ensure correctness</a:t>
            </a:r>
          </a:p>
          <a:p>
            <a:pPr lvl="1" algn="just"/>
            <a:r>
              <a:rPr lang="en-US" dirty="0"/>
              <a:t>Process X should not do something before process Y does something etc.</a:t>
            </a:r>
          </a:p>
          <a:p>
            <a:pPr lvl="1" algn="just"/>
            <a:r>
              <a:rPr lang="en-US" dirty="0"/>
              <a:t>Need mechanisms to pass control signals between processes</a:t>
            </a:r>
          </a:p>
          <a:p>
            <a:pPr algn="just"/>
            <a:r>
              <a:rPr lang="en-US" altLang="en-US" dirty="0"/>
              <a:t>Modularity - dividing system functions into separate processes that then talk to each other</a:t>
            </a:r>
          </a:p>
          <a:p>
            <a:pPr algn="just"/>
            <a:r>
              <a:rPr lang="en-US" altLang="en-US" dirty="0"/>
              <a:t>Computation speed-up - but only if &gt;1 processor</a:t>
            </a:r>
          </a:p>
          <a:p>
            <a:pPr lvl="1" algn="just"/>
            <a:endParaRPr lang="en-US" dirty="0"/>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0876BD2C-1C2F-4285-AF6E-8C6C99B1A318}" type="slidenum">
              <a:rPr lang="en-US" smtClean="0"/>
              <a:t>18</a:t>
            </a:fld>
            <a:endParaRPr lang="en-US"/>
          </a:p>
        </p:txBody>
      </p:sp>
    </p:spTree>
    <p:extLst>
      <p:ext uri="{BB962C8B-B14F-4D97-AF65-F5344CB8AC3E}">
        <p14:creationId xmlns:p14="http://schemas.microsoft.com/office/powerpoint/2010/main" val="764130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Inter-Process Communication (IPC)</a:t>
            </a:r>
          </a:p>
        </p:txBody>
      </p:sp>
      <p:sp>
        <p:nvSpPr>
          <p:cNvPr id="3" name="Content Placeholder 2"/>
          <p:cNvSpPr>
            <a:spLocks noGrp="1"/>
          </p:cNvSpPr>
          <p:nvPr>
            <p:ph idx="1"/>
          </p:nvPr>
        </p:nvSpPr>
        <p:spPr/>
        <p:txBody>
          <a:bodyPr/>
          <a:lstStyle/>
          <a:p>
            <a:pPr marL="0" indent="0">
              <a:buNone/>
            </a:pPr>
            <a:r>
              <a:rPr lang="en-US" dirty="0"/>
              <a:t>Fundamental types of IPC</a:t>
            </a:r>
          </a:p>
          <a:p>
            <a:r>
              <a:rPr lang="en-US" dirty="0"/>
              <a:t>Message passing</a:t>
            </a:r>
          </a:p>
          <a:p>
            <a:pPr lvl="1"/>
            <a:r>
              <a:rPr lang="en-US" dirty="0"/>
              <a:t>P and Q exchange messages</a:t>
            </a:r>
          </a:p>
          <a:p>
            <a:r>
              <a:rPr lang="en-US" dirty="0"/>
              <a:t>Shared memory</a:t>
            </a:r>
          </a:p>
          <a:p>
            <a:pPr lvl="1"/>
            <a:r>
              <a:rPr lang="en-US" dirty="0"/>
              <a:t>P writes into a shared location, Q reads from it and vice-versa</a:t>
            </a:r>
          </a:p>
        </p:txBody>
      </p:sp>
      <p:sp>
        <p:nvSpPr>
          <p:cNvPr id="5" name="Footer Placeholder 4"/>
          <p:cNvSpPr>
            <a:spLocks noGrp="1"/>
          </p:cNvSpPr>
          <p:nvPr>
            <p:ph type="ftr" sz="quarter" idx="11"/>
          </p:nvPr>
        </p:nvSpPr>
        <p:spPr/>
        <p:txBody>
          <a:bodyPr/>
          <a:lstStyle/>
          <a:p>
            <a:r>
              <a:rPr lang="en-US"/>
              <a:t>Dr. Manmath N. Sahoo (CS)</a:t>
            </a:r>
          </a:p>
        </p:txBody>
      </p:sp>
      <p:sp>
        <p:nvSpPr>
          <p:cNvPr id="6" name="Slide Number Placeholder 5"/>
          <p:cNvSpPr>
            <a:spLocks noGrp="1"/>
          </p:cNvSpPr>
          <p:nvPr>
            <p:ph type="sldNum" sz="quarter" idx="12"/>
          </p:nvPr>
        </p:nvSpPr>
        <p:spPr/>
        <p:txBody>
          <a:bodyPr/>
          <a:lstStyle/>
          <a:p>
            <a:fld id="{0876BD2C-1C2F-4285-AF6E-8C6C99B1A318}" type="slidenum">
              <a:rPr lang="en-US" smtClean="0"/>
              <a:t>19</a:t>
            </a:fld>
            <a:endParaRPr lang="en-US"/>
          </a:p>
        </p:txBody>
      </p:sp>
    </p:spTree>
    <p:extLst>
      <p:ext uri="{BB962C8B-B14F-4D97-AF65-F5344CB8AC3E}">
        <p14:creationId xmlns:p14="http://schemas.microsoft.com/office/powerpoint/2010/main" val="2978839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a:t>
            </a:r>
          </a:p>
        </p:txBody>
      </p:sp>
      <p:sp>
        <p:nvSpPr>
          <p:cNvPr id="3" name="Content Placeholder 2"/>
          <p:cNvSpPr>
            <a:spLocks noGrp="1"/>
          </p:cNvSpPr>
          <p:nvPr>
            <p:ph idx="1"/>
          </p:nvPr>
        </p:nvSpPr>
        <p:spPr/>
        <p:txBody>
          <a:bodyPr/>
          <a:lstStyle/>
          <a:p>
            <a:r>
              <a:rPr lang="en-US" altLang="en-US" dirty="0"/>
              <a:t>Process is a program that has initiated its execution.</a:t>
            </a:r>
          </a:p>
          <a:p>
            <a:r>
              <a:rPr lang="en-US" dirty="0"/>
              <a:t>A program is a </a:t>
            </a:r>
            <a:r>
              <a:rPr lang="en-US" b="1" dirty="0">
                <a:solidFill>
                  <a:schemeClr val="accent1">
                    <a:lumMod val="50000"/>
                  </a:schemeClr>
                </a:solidFill>
              </a:rPr>
              <a:t>passive</a:t>
            </a:r>
            <a:r>
              <a:rPr lang="en-US" dirty="0"/>
              <a:t> entity; whereas a process is an </a:t>
            </a:r>
            <a:r>
              <a:rPr lang="en-US" b="1" dirty="0">
                <a:solidFill>
                  <a:schemeClr val="accent1">
                    <a:lumMod val="50000"/>
                  </a:schemeClr>
                </a:solidFill>
              </a:rPr>
              <a:t>active</a:t>
            </a:r>
            <a:r>
              <a:rPr lang="en-US" dirty="0"/>
              <a:t> entity.</a:t>
            </a:r>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14BC5F5C-EA1D-4EC8-BFAF-EE049FEED4E3}" type="slidenum">
              <a:rPr lang="en-US" smtClean="0"/>
              <a:t>2</a:t>
            </a:fld>
            <a:endParaRPr lang="en-US"/>
          </a:p>
        </p:txBody>
      </p:sp>
    </p:spTree>
    <p:extLst>
      <p:ext uri="{BB962C8B-B14F-4D97-AF65-F5344CB8AC3E}">
        <p14:creationId xmlns:p14="http://schemas.microsoft.com/office/powerpoint/2010/main" val="1777206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Inter-Process Communication (IPC)</a:t>
            </a:r>
          </a:p>
        </p:txBody>
      </p:sp>
      <p:sp>
        <p:nvSpPr>
          <p:cNvPr id="3" name="Content Placeholder 2"/>
          <p:cNvSpPr>
            <a:spLocks noGrp="1"/>
          </p:cNvSpPr>
          <p:nvPr>
            <p:ph idx="1"/>
          </p:nvPr>
        </p:nvSpPr>
        <p:spPr>
          <a:xfrm>
            <a:off x="628650" y="1422215"/>
            <a:ext cx="7886700" cy="4351338"/>
          </a:xfrm>
        </p:spPr>
        <p:txBody>
          <a:bodyPr>
            <a:normAutofit/>
          </a:bodyPr>
          <a:lstStyle/>
          <a:p>
            <a:pPr marL="0" indent="0">
              <a:buNone/>
            </a:pPr>
            <a:r>
              <a:rPr lang="en-US" sz="2400" dirty="0"/>
              <a:t>		(a) Message Passing	(b) Shared Memory</a:t>
            </a:r>
          </a:p>
        </p:txBody>
      </p:sp>
      <p:sp>
        <p:nvSpPr>
          <p:cNvPr id="6" name="Slide Number Placeholder 5"/>
          <p:cNvSpPr>
            <a:spLocks noGrp="1"/>
          </p:cNvSpPr>
          <p:nvPr>
            <p:ph type="sldNum" sz="quarter" idx="12"/>
          </p:nvPr>
        </p:nvSpPr>
        <p:spPr/>
        <p:txBody>
          <a:bodyPr/>
          <a:lstStyle/>
          <a:p>
            <a:fld id="{0876BD2C-1C2F-4285-AF6E-8C6C99B1A318}" type="slidenum">
              <a:rPr lang="en-US" smtClean="0"/>
              <a:t>20</a:t>
            </a:fld>
            <a:endParaRPr lang="en-US"/>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8656" y="1912610"/>
            <a:ext cx="5246688" cy="436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2671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Passing System</a:t>
            </a:r>
          </a:p>
        </p:txBody>
      </p:sp>
      <p:sp>
        <p:nvSpPr>
          <p:cNvPr id="3" name="Content Placeholder 2"/>
          <p:cNvSpPr>
            <a:spLocks noGrp="1"/>
          </p:cNvSpPr>
          <p:nvPr>
            <p:ph idx="1"/>
          </p:nvPr>
        </p:nvSpPr>
        <p:spPr/>
        <p:txBody>
          <a:bodyPr/>
          <a:lstStyle/>
          <a:p>
            <a:r>
              <a:rPr lang="en-US" dirty="0"/>
              <a:t>Direct vs. Indirect</a:t>
            </a:r>
          </a:p>
          <a:p>
            <a:r>
              <a:rPr lang="en-US" dirty="0"/>
              <a:t>Symmetric vs. Asymmetric</a:t>
            </a:r>
          </a:p>
          <a:p>
            <a:r>
              <a:rPr lang="en-US" dirty="0"/>
              <a:t>Synchronous vs. Asynchronous</a:t>
            </a:r>
          </a:p>
          <a:p>
            <a:pPr marL="0" indent="0">
              <a:buNone/>
            </a:pPr>
            <a:endParaRPr lang="en-US" dirty="0"/>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0876BD2C-1C2F-4285-AF6E-8C6C99B1A318}" type="slidenum">
              <a:rPr lang="en-US" smtClean="0"/>
              <a:t>21</a:t>
            </a:fld>
            <a:endParaRPr lang="en-US"/>
          </a:p>
        </p:txBody>
      </p:sp>
    </p:spTree>
    <p:extLst>
      <p:ext uri="{BB962C8B-B14F-4D97-AF65-F5344CB8AC3E}">
        <p14:creationId xmlns:p14="http://schemas.microsoft.com/office/powerpoint/2010/main" val="978372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Passing System: Direct</a:t>
            </a:r>
          </a:p>
        </p:txBody>
      </p:sp>
      <p:sp>
        <p:nvSpPr>
          <p:cNvPr id="3" name="Content Placeholder 2"/>
          <p:cNvSpPr>
            <a:spLocks noGrp="1"/>
          </p:cNvSpPr>
          <p:nvPr>
            <p:ph idx="1"/>
          </p:nvPr>
        </p:nvSpPr>
        <p:spPr/>
        <p:txBody>
          <a:bodyPr>
            <a:normAutofit lnSpcReduction="10000"/>
          </a:bodyPr>
          <a:lstStyle/>
          <a:p>
            <a:pPr marL="0" indent="0" algn="just">
              <a:buNone/>
            </a:pPr>
            <a:r>
              <a:rPr lang="en-US" b="1" dirty="0"/>
              <a:t>Primitives:</a:t>
            </a:r>
          </a:p>
          <a:p>
            <a:r>
              <a:rPr lang="en-US" sz="2600" b="1" dirty="0"/>
              <a:t>Connect (sender address, receiver address)</a:t>
            </a:r>
            <a:r>
              <a:rPr lang="en-US" sz="2600" dirty="0"/>
              <a:t>, for connection-oriented communication.</a:t>
            </a:r>
          </a:p>
          <a:p>
            <a:r>
              <a:rPr lang="en-US" sz="2600" b="1" dirty="0"/>
              <a:t>Send ( [receiver],  message)</a:t>
            </a:r>
            <a:r>
              <a:rPr lang="en-US" sz="2600" dirty="0"/>
              <a:t> e.g., Send(P, </a:t>
            </a:r>
            <a:r>
              <a:rPr lang="en-US" sz="2600" dirty="0" err="1"/>
              <a:t>msg</a:t>
            </a:r>
            <a:r>
              <a:rPr lang="en-US" sz="2600" dirty="0"/>
              <a:t>)</a:t>
            </a:r>
            <a:endParaRPr lang="en-US" sz="2600" b="1" dirty="0"/>
          </a:p>
          <a:p>
            <a:r>
              <a:rPr lang="en-US" sz="2600" b="1" dirty="0"/>
              <a:t>Receive ( [sender],  message storage object) </a:t>
            </a:r>
            <a:r>
              <a:rPr lang="en-US" sz="2600" dirty="0"/>
              <a:t>e.g., Receive(</a:t>
            </a:r>
            <a:r>
              <a:rPr lang="en-US" sz="2600" dirty="0" err="1"/>
              <a:t>Q,msg</a:t>
            </a:r>
            <a:r>
              <a:rPr lang="en-US" sz="2600" dirty="0"/>
              <a:t>)</a:t>
            </a:r>
            <a:endParaRPr lang="en-US" sz="2600" b="1" dirty="0"/>
          </a:p>
          <a:p>
            <a:r>
              <a:rPr lang="en-US" sz="2600" b="1" dirty="0"/>
              <a:t>Disconnect  (connection identifier), </a:t>
            </a:r>
            <a:r>
              <a:rPr lang="en-US" sz="2600" dirty="0"/>
              <a:t>for connection-oriented communication. </a:t>
            </a:r>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0876BD2C-1C2F-4285-AF6E-8C6C99B1A318}" type="slidenum">
              <a:rPr lang="en-US" smtClean="0"/>
              <a:t>22</a:t>
            </a:fld>
            <a:endParaRPr lang="en-US"/>
          </a:p>
        </p:txBody>
      </p:sp>
    </p:spTree>
    <p:extLst>
      <p:ext uri="{BB962C8B-B14F-4D97-AF65-F5344CB8AC3E}">
        <p14:creationId xmlns:p14="http://schemas.microsoft.com/office/powerpoint/2010/main" val="3778724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Passing System: Direct</a:t>
            </a:r>
          </a:p>
        </p:txBody>
      </p:sp>
      <p:sp>
        <p:nvSpPr>
          <p:cNvPr id="3" name="Content Placeholder 2"/>
          <p:cNvSpPr>
            <a:spLocks noGrp="1"/>
          </p:cNvSpPr>
          <p:nvPr>
            <p:ph idx="1"/>
          </p:nvPr>
        </p:nvSpPr>
        <p:spPr/>
        <p:txBody>
          <a:bodyPr>
            <a:normAutofit fontScale="92500" lnSpcReduction="20000"/>
          </a:bodyPr>
          <a:lstStyle/>
          <a:p>
            <a:pPr algn="just"/>
            <a:r>
              <a:rPr lang="en-US" b="1" dirty="0"/>
              <a:t>Symmetric</a:t>
            </a:r>
            <a:r>
              <a:rPr lang="en-US" dirty="0"/>
              <a:t> – Both the sender and receiver have to explicitly name each other.</a:t>
            </a:r>
          </a:p>
          <a:p>
            <a:pPr algn="just"/>
            <a:r>
              <a:rPr lang="en-US" b="1" dirty="0"/>
              <a:t>Asymmetric</a:t>
            </a:r>
            <a:r>
              <a:rPr lang="en-US" dirty="0"/>
              <a:t> – Only the sender has to name the receiver, but the receiver doesn’t need to name the sender.</a:t>
            </a:r>
          </a:p>
          <a:p>
            <a:pPr lvl="1" algn="just"/>
            <a:r>
              <a:rPr lang="en-US" dirty="0"/>
              <a:t>Facilitates one-to-many communication.</a:t>
            </a:r>
          </a:p>
          <a:p>
            <a:pPr lvl="1" algn="just"/>
            <a:r>
              <a:rPr lang="en-US" dirty="0"/>
              <a:t>Send(</a:t>
            </a:r>
            <a:r>
              <a:rPr lang="en-US" dirty="0" err="1"/>
              <a:t>P,msg</a:t>
            </a:r>
            <a:r>
              <a:rPr lang="en-US" dirty="0"/>
              <a:t>); - send message to P.</a:t>
            </a:r>
          </a:p>
          <a:p>
            <a:pPr lvl="1" algn="just"/>
            <a:r>
              <a:rPr lang="en-US" dirty="0"/>
              <a:t>Receive(</a:t>
            </a:r>
            <a:r>
              <a:rPr lang="en-US" dirty="0" err="1"/>
              <a:t>id,msg</a:t>
            </a:r>
            <a:r>
              <a:rPr lang="en-US" dirty="0"/>
              <a:t>); - receive message from any process. “</a:t>
            </a:r>
            <a:r>
              <a:rPr lang="en-US" b="1" dirty="0"/>
              <a:t>id</a:t>
            </a:r>
            <a:r>
              <a:rPr lang="en-US" dirty="0"/>
              <a:t>” will be set to the name of the process with which communication has taken place.</a:t>
            </a:r>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0876BD2C-1C2F-4285-AF6E-8C6C99B1A318}" type="slidenum">
              <a:rPr lang="en-US" smtClean="0"/>
              <a:t>23</a:t>
            </a:fld>
            <a:endParaRPr lang="en-US"/>
          </a:p>
        </p:txBody>
      </p:sp>
    </p:spTree>
    <p:extLst>
      <p:ext uri="{BB962C8B-B14F-4D97-AF65-F5344CB8AC3E}">
        <p14:creationId xmlns:p14="http://schemas.microsoft.com/office/powerpoint/2010/main" val="2799127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Passing System: Indirect</a:t>
            </a:r>
          </a:p>
        </p:txBody>
      </p:sp>
      <p:sp>
        <p:nvSpPr>
          <p:cNvPr id="3" name="Content Placeholder 2"/>
          <p:cNvSpPr>
            <a:spLocks noGrp="1"/>
          </p:cNvSpPr>
          <p:nvPr>
            <p:ph idx="1"/>
          </p:nvPr>
        </p:nvSpPr>
        <p:spPr/>
        <p:txBody>
          <a:bodyPr/>
          <a:lstStyle/>
          <a:p>
            <a:pPr algn="just"/>
            <a:r>
              <a:rPr lang="en-US" dirty="0"/>
              <a:t>The messages are sent and received to/from </a:t>
            </a:r>
            <a:r>
              <a:rPr lang="en-US" b="1" dirty="0"/>
              <a:t>mailboxes</a:t>
            </a:r>
            <a:r>
              <a:rPr lang="en-US" dirty="0"/>
              <a:t>.</a:t>
            </a:r>
          </a:p>
          <a:p>
            <a:pPr algn="just"/>
            <a:r>
              <a:rPr lang="en-US" dirty="0"/>
              <a:t>Each mailbox has a unique identifier.</a:t>
            </a:r>
          </a:p>
          <a:p>
            <a:pPr algn="just"/>
            <a:r>
              <a:rPr lang="en-US" dirty="0"/>
              <a:t>Two processes can communicate with each other </a:t>
            </a:r>
            <a:r>
              <a:rPr lang="en-US" dirty="0" err="1"/>
              <a:t>iff</a:t>
            </a:r>
            <a:r>
              <a:rPr lang="en-US" dirty="0"/>
              <a:t> they have a shared mailbox.</a:t>
            </a:r>
          </a:p>
          <a:p>
            <a:pPr algn="just"/>
            <a:endParaRPr lang="en-US" dirty="0"/>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0876BD2C-1C2F-4285-AF6E-8C6C99B1A318}" type="slidenum">
              <a:rPr lang="en-US" smtClean="0"/>
              <a:t>24</a:t>
            </a:fld>
            <a:endParaRPr lang="en-US"/>
          </a:p>
        </p:txBody>
      </p:sp>
    </p:spTree>
    <p:extLst>
      <p:ext uri="{BB962C8B-B14F-4D97-AF65-F5344CB8AC3E}">
        <p14:creationId xmlns:p14="http://schemas.microsoft.com/office/powerpoint/2010/main" val="604875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Message Passing System: Synchronous Vs. Asynchronous</a:t>
            </a:r>
          </a:p>
        </p:txBody>
      </p:sp>
      <p:sp>
        <p:nvSpPr>
          <p:cNvPr id="3" name="Content Placeholder 2"/>
          <p:cNvSpPr>
            <a:spLocks noGrp="1"/>
          </p:cNvSpPr>
          <p:nvPr>
            <p:ph idx="1"/>
          </p:nvPr>
        </p:nvSpPr>
        <p:spPr/>
        <p:txBody>
          <a:bodyPr/>
          <a:lstStyle/>
          <a:p>
            <a:pPr algn="just"/>
            <a:r>
              <a:rPr lang="en-US" dirty="0"/>
              <a:t>Synchronous – After initiating a send/receive operation, the process waits for the acknowledgement (the process is blocked)</a:t>
            </a:r>
          </a:p>
          <a:p>
            <a:pPr algn="just"/>
            <a:r>
              <a:rPr lang="en-US" dirty="0"/>
              <a:t>Asynchronous – After initiating a send/receive operation, the process continues its execution</a:t>
            </a:r>
          </a:p>
          <a:p>
            <a:pPr algn="just"/>
            <a:endParaRPr lang="en-US" dirty="0"/>
          </a:p>
          <a:p>
            <a:pPr algn="just"/>
            <a:endParaRPr lang="en-US" dirty="0"/>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0876BD2C-1C2F-4285-AF6E-8C6C99B1A318}" type="slidenum">
              <a:rPr lang="en-US" smtClean="0"/>
              <a:t>25</a:t>
            </a:fld>
            <a:endParaRPr lang="en-US"/>
          </a:p>
        </p:txBody>
      </p:sp>
    </p:spTree>
    <p:extLst>
      <p:ext uri="{BB962C8B-B14F-4D97-AF65-F5344CB8AC3E}">
        <p14:creationId xmlns:p14="http://schemas.microsoft.com/office/powerpoint/2010/main" val="277713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Buffering during message passing</a:t>
            </a:r>
          </a:p>
        </p:txBody>
      </p:sp>
      <p:sp>
        <p:nvSpPr>
          <p:cNvPr id="3" name="Content Placeholder 2"/>
          <p:cNvSpPr>
            <a:spLocks noGrp="1"/>
          </p:cNvSpPr>
          <p:nvPr>
            <p:ph idx="1"/>
          </p:nvPr>
        </p:nvSpPr>
        <p:spPr/>
        <p:txBody>
          <a:bodyPr/>
          <a:lstStyle/>
          <a:p>
            <a:r>
              <a:rPr lang="en-US" dirty="0"/>
              <a:t>Zero capacity</a:t>
            </a:r>
          </a:p>
          <a:p>
            <a:pPr lvl="1"/>
            <a:r>
              <a:rPr lang="en-US" dirty="0"/>
              <a:t>No waiting queue/buffer</a:t>
            </a:r>
          </a:p>
          <a:p>
            <a:pPr lvl="1"/>
            <a:r>
              <a:rPr lang="en-US" dirty="0"/>
              <a:t>Sender must wait for receiver, after generating one item</a:t>
            </a:r>
          </a:p>
          <a:p>
            <a:r>
              <a:rPr lang="en-US" dirty="0"/>
              <a:t>Bounded capacity</a:t>
            </a:r>
          </a:p>
          <a:p>
            <a:pPr lvl="1"/>
            <a:r>
              <a:rPr lang="en-US" dirty="0"/>
              <a:t>Buffer has a fixed length N.</a:t>
            </a:r>
          </a:p>
          <a:p>
            <a:r>
              <a:rPr lang="en-US" dirty="0"/>
              <a:t>Unbounded capacity</a:t>
            </a:r>
          </a:p>
          <a:p>
            <a:pPr lvl="1"/>
            <a:r>
              <a:rPr lang="en-US" dirty="0"/>
              <a:t>No practical limit on the size of the buffer</a:t>
            </a:r>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0876BD2C-1C2F-4285-AF6E-8C6C99B1A318}" type="slidenum">
              <a:rPr lang="en-US" smtClean="0"/>
              <a:t>26</a:t>
            </a:fld>
            <a:endParaRPr lang="en-US"/>
          </a:p>
        </p:txBody>
      </p:sp>
    </p:spTree>
    <p:extLst>
      <p:ext uri="{BB962C8B-B14F-4D97-AF65-F5344CB8AC3E}">
        <p14:creationId xmlns:p14="http://schemas.microsoft.com/office/powerpoint/2010/main" val="3486991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Exception Conditions</a:t>
            </a:r>
          </a:p>
        </p:txBody>
      </p:sp>
      <p:sp>
        <p:nvSpPr>
          <p:cNvPr id="3" name="Content Placeholder 2"/>
          <p:cNvSpPr>
            <a:spLocks noGrp="1"/>
          </p:cNvSpPr>
          <p:nvPr>
            <p:ph idx="1"/>
          </p:nvPr>
        </p:nvSpPr>
        <p:spPr/>
        <p:txBody>
          <a:bodyPr>
            <a:normAutofit fontScale="70000" lnSpcReduction="20000"/>
          </a:bodyPr>
          <a:lstStyle/>
          <a:p>
            <a:pPr algn="just"/>
            <a:r>
              <a:rPr lang="en-US" dirty="0"/>
              <a:t>Process Termination</a:t>
            </a:r>
          </a:p>
          <a:p>
            <a:pPr lvl="1" algn="just"/>
            <a:r>
              <a:rPr lang="en-US" dirty="0"/>
              <a:t>Sender Terminates: If the receiver has initiated a blocking receive then the OS either terminates the receiver or notifies it that Sender has terminated.</a:t>
            </a:r>
          </a:p>
          <a:p>
            <a:pPr lvl="1" algn="just"/>
            <a:r>
              <a:rPr lang="en-US" dirty="0"/>
              <a:t>Receiver Terminates: If the sender has initiated a blocking send then the OS either terminates the Sender or notifies it that Receiver has terminated.</a:t>
            </a:r>
          </a:p>
          <a:p>
            <a:pPr algn="just"/>
            <a:r>
              <a:rPr lang="en-US" dirty="0"/>
              <a:t>Lost Messages</a:t>
            </a:r>
          </a:p>
          <a:p>
            <a:pPr lvl="1" algn="just"/>
            <a:r>
              <a:rPr lang="en-US" dirty="0"/>
              <a:t>The OS is responsible for detecting this event and for resending the message.</a:t>
            </a:r>
          </a:p>
          <a:p>
            <a:pPr lvl="1" algn="just"/>
            <a:r>
              <a:rPr lang="en-US" dirty="0"/>
              <a:t>The Sender is responsible for detecting this event and for resending it.</a:t>
            </a:r>
          </a:p>
          <a:p>
            <a:pPr lvl="1" algn="just"/>
            <a:r>
              <a:rPr lang="en-US" dirty="0"/>
              <a:t>The OS detects the event and notifies the Sender about it.</a:t>
            </a:r>
          </a:p>
          <a:p>
            <a:pPr algn="just"/>
            <a:r>
              <a:rPr lang="en-US" dirty="0"/>
              <a:t>Scrambled Messages</a:t>
            </a:r>
          </a:p>
          <a:p>
            <a:pPr lvl="1" algn="just"/>
            <a:r>
              <a:rPr lang="en-US" dirty="0"/>
              <a:t>Due to noise in the channel</a:t>
            </a:r>
          </a:p>
          <a:p>
            <a:pPr lvl="1" algn="just"/>
            <a:r>
              <a:rPr lang="en-US" dirty="0"/>
              <a:t>Handled in the similar ways as lost messages.</a:t>
            </a:r>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0876BD2C-1C2F-4285-AF6E-8C6C99B1A318}" type="slidenum">
              <a:rPr lang="en-US" smtClean="0"/>
              <a:t>27</a:t>
            </a:fld>
            <a:endParaRPr lang="en-US"/>
          </a:p>
        </p:txBody>
      </p:sp>
    </p:spTree>
    <p:extLst>
      <p:ext uri="{BB962C8B-B14F-4D97-AF65-F5344CB8AC3E}">
        <p14:creationId xmlns:p14="http://schemas.microsoft.com/office/powerpoint/2010/main" val="265492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structure</a:t>
            </a:r>
          </a:p>
        </p:txBody>
      </p:sp>
      <p:sp>
        <p:nvSpPr>
          <p:cNvPr id="3" name="Content Placeholder 2"/>
          <p:cNvSpPr>
            <a:spLocks noGrp="1"/>
          </p:cNvSpPr>
          <p:nvPr>
            <p:ph idx="1"/>
          </p:nvPr>
        </p:nvSpPr>
        <p:spPr/>
        <p:txBody>
          <a:bodyPr>
            <a:normAutofit fontScale="85000" lnSpcReduction="20000"/>
          </a:bodyPr>
          <a:lstStyle/>
          <a:p>
            <a:pPr marL="0" indent="0">
              <a:buNone/>
            </a:pPr>
            <a:r>
              <a:rPr lang="en-US" altLang="en-US" dirty="0"/>
              <a:t>A process includes:</a:t>
            </a:r>
          </a:p>
          <a:p>
            <a:r>
              <a:rPr lang="en-US" altLang="en-US" dirty="0"/>
              <a:t>program section - contains a copy of the machine code instructions </a:t>
            </a:r>
          </a:p>
          <a:p>
            <a:r>
              <a:rPr lang="en-US" altLang="en-US" dirty="0"/>
              <a:t>user data section - to hold variable data values</a:t>
            </a:r>
          </a:p>
          <a:p>
            <a:r>
              <a:rPr lang="en-US" altLang="en-US" dirty="0"/>
              <a:t>system data section - to hold </a:t>
            </a:r>
          </a:p>
          <a:p>
            <a:pPr lvl="1"/>
            <a:r>
              <a:rPr lang="en-US" altLang="en-US" dirty="0"/>
              <a:t>process context info when process interrupted - program counter, processor registers, </a:t>
            </a:r>
            <a:r>
              <a:rPr lang="en-US" altLang="en-US" dirty="0" err="1"/>
              <a:t>etc</a:t>
            </a:r>
            <a:r>
              <a:rPr lang="en-US" altLang="en-US" dirty="0"/>
              <a:t> and </a:t>
            </a:r>
          </a:p>
          <a:p>
            <a:pPr lvl="1"/>
            <a:r>
              <a:rPr lang="en-US" altLang="en-US" dirty="0"/>
              <a:t>system information about resources allocated to process, etc.</a:t>
            </a:r>
          </a:p>
          <a:p>
            <a:r>
              <a:rPr lang="en-US" altLang="en-US" dirty="0">
                <a:solidFill>
                  <a:schemeClr val="accent1">
                    <a:lumMod val="50000"/>
                  </a:schemeClr>
                </a:solidFill>
              </a:rPr>
              <a:t>user and system data sections obviously may be different from one run of a process to another</a:t>
            </a:r>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14BC5F5C-EA1D-4EC8-BFAF-EE049FEED4E3}" type="slidenum">
              <a:rPr lang="en-US" smtClean="0"/>
              <a:t>3</a:t>
            </a:fld>
            <a:endParaRPr lang="en-US"/>
          </a:p>
        </p:txBody>
      </p:sp>
    </p:spTree>
    <p:extLst>
      <p:ext uri="{BB962C8B-B14F-4D97-AF65-F5344CB8AC3E}">
        <p14:creationId xmlns:p14="http://schemas.microsoft.com/office/powerpoint/2010/main" val="1029564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State</a:t>
            </a:r>
          </a:p>
        </p:txBody>
      </p:sp>
      <p:sp>
        <p:nvSpPr>
          <p:cNvPr id="3" name="Content Placeholder 2"/>
          <p:cNvSpPr>
            <a:spLocks noGrp="1"/>
          </p:cNvSpPr>
          <p:nvPr>
            <p:ph idx="1"/>
          </p:nvPr>
        </p:nvSpPr>
        <p:spPr>
          <a:xfrm>
            <a:off x="628650" y="1825625"/>
            <a:ext cx="7886700" cy="2275728"/>
          </a:xfrm>
        </p:spPr>
        <p:txBody>
          <a:bodyPr>
            <a:noAutofit/>
          </a:bodyPr>
          <a:lstStyle/>
          <a:p>
            <a:pPr marL="0" indent="0">
              <a:spcAft>
                <a:spcPts val="600"/>
              </a:spcAft>
              <a:buNone/>
            </a:pPr>
            <a:r>
              <a:rPr lang="en-US" sz="1600" dirty="0"/>
              <a:t>As a process executes, it changes state.</a:t>
            </a:r>
          </a:p>
          <a:p>
            <a:pPr>
              <a:spcAft>
                <a:spcPts val="600"/>
              </a:spcAft>
            </a:pPr>
            <a:r>
              <a:rPr lang="en-US" sz="1600" b="1" dirty="0"/>
              <a:t>new</a:t>
            </a:r>
            <a:r>
              <a:rPr lang="en-US" sz="1600" dirty="0"/>
              <a:t>: The process is created by OS</a:t>
            </a:r>
          </a:p>
          <a:p>
            <a:pPr>
              <a:spcAft>
                <a:spcPts val="600"/>
              </a:spcAft>
            </a:pPr>
            <a:r>
              <a:rPr lang="en-US" sz="1600" b="1" dirty="0"/>
              <a:t>ready</a:t>
            </a:r>
            <a:r>
              <a:rPr lang="en-US" sz="1600" dirty="0"/>
              <a:t>: The process is waiting to be assigned to a processor.</a:t>
            </a:r>
          </a:p>
          <a:p>
            <a:pPr>
              <a:spcAft>
                <a:spcPts val="600"/>
              </a:spcAft>
            </a:pPr>
            <a:r>
              <a:rPr lang="en-US" sz="1600" b="1" dirty="0"/>
              <a:t>running</a:t>
            </a:r>
            <a:r>
              <a:rPr lang="en-US" sz="1600" dirty="0"/>
              <a:t>: Instructions are being executed on processor</a:t>
            </a:r>
          </a:p>
          <a:p>
            <a:pPr>
              <a:spcAft>
                <a:spcPts val="600"/>
              </a:spcAft>
            </a:pPr>
            <a:r>
              <a:rPr lang="en-US" sz="1600" b="1" dirty="0"/>
              <a:t>waiting</a:t>
            </a:r>
            <a:r>
              <a:rPr lang="en-US" sz="1600" dirty="0"/>
              <a:t>: The process is waiting for some event to occur</a:t>
            </a:r>
          </a:p>
          <a:p>
            <a:pPr>
              <a:spcAft>
                <a:spcPts val="600"/>
              </a:spcAft>
            </a:pPr>
            <a:r>
              <a:rPr lang="en-US" sz="1600" b="1" dirty="0"/>
              <a:t>terminated</a:t>
            </a:r>
            <a:r>
              <a:rPr lang="en-US" sz="1600" dirty="0"/>
              <a:t>: The process has finished execution.</a:t>
            </a:r>
          </a:p>
        </p:txBody>
      </p:sp>
      <p:pic>
        <p:nvPicPr>
          <p:cNvPr id="4"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3962400"/>
            <a:ext cx="7632700" cy="290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14BC5F5C-EA1D-4EC8-BFAF-EE049FEED4E3}" type="slidenum">
              <a:rPr lang="en-US" smtClean="0"/>
              <a:t>4</a:t>
            </a:fld>
            <a:endParaRPr lang="en-US"/>
          </a:p>
        </p:txBody>
      </p:sp>
    </p:spTree>
    <p:extLst>
      <p:ext uri="{BB962C8B-B14F-4D97-AF65-F5344CB8AC3E}">
        <p14:creationId xmlns:p14="http://schemas.microsoft.com/office/powerpoint/2010/main" val="2242833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Process Control Block (PCB)</a:t>
            </a:r>
            <a:endParaRPr lang="en-US" dirty="0"/>
          </a:p>
        </p:txBody>
      </p:sp>
      <p:sp>
        <p:nvSpPr>
          <p:cNvPr id="3" name="Content Placeholder 2"/>
          <p:cNvSpPr>
            <a:spLocks noGrp="1"/>
          </p:cNvSpPr>
          <p:nvPr>
            <p:ph idx="1"/>
          </p:nvPr>
        </p:nvSpPr>
        <p:spPr/>
        <p:txBody>
          <a:bodyPr>
            <a:normAutofit fontScale="92500" lnSpcReduction="20000"/>
          </a:bodyPr>
          <a:lstStyle/>
          <a:p>
            <a:r>
              <a:rPr lang="en-US" dirty="0"/>
              <a:t>PCB - data structure that contains Information associated with each process:</a:t>
            </a:r>
          </a:p>
          <a:p>
            <a:pPr lvl="1"/>
            <a:r>
              <a:rPr lang="en-US" dirty="0"/>
              <a:t>Process ID</a:t>
            </a:r>
          </a:p>
          <a:p>
            <a:pPr lvl="1"/>
            <a:r>
              <a:rPr lang="en-US" dirty="0"/>
              <a:t>Process State</a:t>
            </a:r>
          </a:p>
          <a:p>
            <a:pPr lvl="1"/>
            <a:r>
              <a:rPr lang="en-US" dirty="0"/>
              <a:t>Program Counter</a:t>
            </a:r>
          </a:p>
          <a:p>
            <a:pPr lvl="1"/>
            <a:r>
              <a:rPr lang="en-US" dirty="0"/>
              <a:t>Register Contents</a:t>
            </a:r>
          </a:p>
          <a:p>
            <a:pPr lvl="1"/>
            <a:r>
              <a:rPr lang="en-US" dirty="0"/>
              <a:t>Starting address of the process</a:t>
            </a:r>
          </a:p>
          <a:p>
            <a:pPr lvl="1"/>
            <a:r>
              <a:rPr lang="en-US" dirty="0"/>
              <a:t>Size of the process</a:t>
            </a:r>
          </a:p>
          <a:p>
            <a:pPr lvl="1"/>
            <a:r>
              <a:rPr lang="en-US" dirty="0"/>
              <a:t>Pointer to Child Process</a:t>
            </a:r>
          </a:p>
          <a:p>
            <a:pPr lvl="1"/>
            <a:r>
              <a:rPr lang="en-US" dirty="0"/>
              <a:t>Pointer to Next PCB (Sibling Pointer)</a:t>
            </a:r>
          </a:p>
          <a:p>
            <a:pPr lvl="1"/>
            <a:r>
              <a:rPr lang="en-US" dirty="0"/>
              <a:t>Resource Pointer</a:t>
            </a:r>
          </a:p>
          <a:p>
            <a:pPr lvl="1"/>
            <a:endParaRPr lang="en-US" dirty="0"/>
          </a:p>
          <a:p>
            <a:pPr lvl="1"/>
            <a:endParaRPr lang="en-US" dirty="0"/>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14BC5F5C-EA1D-4EC8-BFAF-EE049FEED4E3}" type="slidenum">
              <a:rPr lang="en-US" smtClean="0"/>
              <a:t>5</a:t>
            </a:fld>
            <a:endParaRPr lang="en-US"/>
          </a:p>
        </p:txBody>
      </p:sp>
    </p:spTree>
    <p:extLst>
      <p:ext uri="{BB962C8B-B14F-4D97-AF65-F5344CB8AC3E}">
        <p14:creationId xmlns:p14="http://schemas.microsoft.com/office/powerpoint/2010/main" val="1871881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Process Scheduling Queues</a:t>
            </a:r>
            <a:endParaRPr lang="en-US" dirty="0"/>
          </a:p>
        </p:txBody>
      </p:sp>
      <p:sp>
        <p:nvSpPr>
          <p:cNvPr id="3" name="Content Placeholder 2"/>
          <p:cNvSpPr>
            <a:spLocks noGrp="1"/>
          </p:cNvSpPr>
          <p:nvPr>
            <p:ph idx="1"/>
          </p:nvPr>
        </p:nvSpPr>
        <p:spPr/>
        <p:txBody>
          <a:bodyPr>
            <a:normAutofit/>
          </a:bodyPr>
          <a:lstStyle/>
          <a:p>
            <a:r>
              <a:rPr lang="en-US" b="1" dirty="0"/>
              <a:t>Job queue </a:t>
            </a:r>
            <a:r>
              <a:rPr lang="en-US" dirty="0"/>
              <a:t>– Set of all processes just created by LTS (new state processes).</a:t>
            </a:r>
          </a:p>
          <a:p>
            <a:r>
              <a:rPr lang="en-US" b="1" dirty="0"/>
              <a:t>Ready queue </a:t>
            </a:r>
            <a:r>
              <a:rPr lang="en-US" dirty="0"/>
              <a:t>– set of all processes that are in main memory, ready to execute (ready state processes).</a:t>
            </a:r>
          </a:p>
          <a:p>
            <a:r>
              <a:rPr lang="en-US" b="1" dirty="0"/>
              <a:t>Device queues </a:t>
            </a:r>
            <a:r>
              <a:rPr lang="en-US" dirty="0"/>
              <a:t>– set of processes waiting to use an I/O device (waiting state processes).</a:t>
            </a:r>
          </a:p>
          <a:p>
            <a:endParaRPr lang="en-US" dirty="0"/>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14BC5F5C-EA1D-4EC8-BFAF-EE049FEED4E3}" type="slidenum">
              <a:rPr lang="en-US" smtClean="0"/>
              <a:t>6</a:t>
            </a:fld>
            <a:endParaRPr lang="en-US"/>
          </a:p>
        </p:txBody>
      </p:sp>
    </p:spTree>
    <p:extLst>
      <p:ext uri="{BB962C8B-B14F-4D97-AF65-F5344CB8AC3E}">
        <p14:creationId xmlns:p14="http://schemas.microsoft.com/office/powerpoint/2010/main" val="1716684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Queueing Diagram</a:t>
            </a:r>
          </a:p>
        </p:txBody>
      </p:sp>
      <p:pic>
        <p:nvPicPr>
          <p:cNvPr id="4" name="Picture 1027"/>
          <p:cNvPicPr>
            <a:picLocks noChangeAspect="1" noChangeArrowheads="1"/>
          </p:cNvPicPr>
          <p:nvPr/>
        </p:nvPicPr>
        <p:blipFill>
          <a:blip r:embed="rId2">
            <a:extLst>
              <a:ext uri="{28A0092B-C50C-407E-A947-70E740481C1C}">
                <a14:useLocalDpi xmlns:a14="http://schemas.microsoft.com/office/drawing/2010/main" val="0"/>
              </a:ext>
            </a:extLst>
          </a:blip>
          <a:srcRect l="526" t="14200" r="777" b="14200"/>
          <a:stretch>
            <a:fillRect/>
          </a:stretch>
        </p:blipFill>
        <p:spPr bwMode="auto">
          <a:xfrm>
            <a:off x="685801" y="1752600"/>
            <a:ext cx="7829550" cy="454372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14BC5F5C-EA1D-4EC8-BFAF-EE049FEED4E3}" type="slidenum">
              <a:rPr lang="en-US" smtClean="0"/>
              <a:t>7</a:t>
            </a:fld>
            <a:endParaRPr lang="en-US"/>
          </a:p>
        </p:txBody>
      </p:sp>
    </p:spTree>
    <p:extLst>
      <p:ext uri="{BB962C8B-B14F-4D97-AF65-F5344CB8AC3E}">
        <p14:creationId xmlns:p14="http://schemas.microsoft.com/office/powerpoint/2010/main" val="3997806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Schedulers</a:t>
            </a:r>
          </a:p>
        </p:txBody>
      </p:sp>
      <p:sp>
        <p:nvSpPr>
          <p:cNvPr id="3" name="Content Placeholder 2"/>
          <p:cNvSpPr>
            <a:spLocks noGrp="1"/>
          </p:cNvSpPr>
          <p:nvPr>
            <p:ph idx="1"/>
          </p:nvPr>
        </p:nvSpPr>
        <p:spPr/>
        <p:txBody>
          <a:bodyPr>
            <a:normAutofit/>
          </a:bodyPr>
          <a:lstStyle/>
          <a:p>
            <a:r>
              <a:rPr lang="en-US" sz="2200" b="1" dirty="0"/>
              <a:t>Long-term scheduler (LTS) </a:t>
            </a:r>
            <a:r>
              <a:rPr lang="en-US" sz="2200" dirty="0"/>
              <a:t>(or job scheduler) – selects which processes should be brought into the ready queue.</a:t>
            </a:r>
          </a:p>
          <a:p>
            <a:r>
              <a:rPr lang="en-US" sz="2200" b="1" dirty="0"/>
              <a:t>Short-term scheduler (STS) </a:t>
            </a:r>
            <a:r>
              <a:rPr lang="en-US" sz="2200" dirty="0"/>
              <a:t>(or CPU scheduler) – selects which process should be executed next on CPU.</a:t>
            </a:r>
          </a:p>
          <a:p>
            <a:endParaRPr lang="en-US" sz="2200" dirty="0"/>
          </a:p>
        </p:txBody>
      </p:sp>
      <p:pic>
        <p:nvPicPr>
          <p:cNvPr id="4"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1941" y="3901142"/>
            <a:ext cx="6629400" cy="2795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14BC5F5C-EA1D-4EC8-BFAF-EE049FEED4E3}" type="slidenum">
              <a:rPr lang="en-US" smtClean="0"/>
              <a:t>8</a:t>
            </a:fld>
            <a:endParaRPr lang="en-US"/>
          </a:p>
        </p:txBody>
      </p:sp>
    </p:spTree>
    <p:extLst>
      <p:ext uri="{BB962C8B-B14F-4D97-AF65-F5344CB8AC3E}">
        <p14:creationId xmlns:p14="http://schemas.microsoft.com/office/powerpoint/2010/main" val="3038471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Schedulers</a:t>
            </a:r>
          </a:p>
        </p:txBody>
      </p:sp>
      <p:sp>
        <p:nvSpPr>
          <p:cNvPr id="3" name="Content Placeholder 2"/>
          <p:cNvSpPr>
            <a:spLocks noGrp="1"/>
          </p:cNvSpPr>
          <p:nvPr>
            <p:ph idx="1"/>
          </p:nvPr>
        </p:nvSpPr>
        <p:spPr/>
        <p:txBody>
          <a:bodyPr>
            <a:normAutofit fontScale="85000" lnSpcReduction="10000"/>
          </a:bodyPr>
          <a:lstStyle/>
          <a:p>
            <a:r>
              <a:rPr lang="en-US" dirty="0"/>
              <a:t>Short-term scheduler is invoked very frequently (milliseconds) -&gt; (must be fast).</a:t>
            </a:r>
          </a:p>
          <a:p>
            <a:r>
              <a:rPr lang="en-US" dirty="0"/>
              <a:t>Long-term scheduler is invoked very infrequently (seconds, minutes) -&gt; (may be slow).</a:t>
            </a:r>
          </a:p>
          <a:p>
            <a:r>
              <a:rPr lang="en-US" dirty="0"/>
              <a:t>The long-term scheduler controls the degree of multiprogramming - this is the number of processes in the system that can be scheduled onto the CPU, i.e., number of processes competing for CPU as a resource.</a:t>
            </a:r>
          </a:p>
        </p:txBody>
      </p:sp>
      <p:sp>
        <p:nvSpPr>
          <p:cNvPr id="4" name="Footer Placeholder 3"/>
          <p:cNvSpPr>
            <a:spLocks noGrp="1"/>
          </p:cNvSpPr>
          <p:nvPr>
            <p:ph type="ftr" sz="quarter" idx="11"/>
          </p:nvPr>
        </p:nvSpPr>
        <p:spPr/>
        <p:txBody>
          <a:bodyPr/>
          <a:lstStyle/>
          <a:p>
            <a:r>
              <a:rPr lang="en-US"/>
              <a:t>Dr. Manmath N. Sahoo (CS)</a:t>
            </a:r>
          </a:p>
        </p:txBody>
      </p:sp>
      <p:sp>
        <p:nvSpPr>
          <p:cNvPr id="5" name="Slide Number Placeholder 4"/>
          <p:cNvSpPr>
            <a:spLocks noGrp="1"/>
          </p:cNvSpPr>
          <p:nvPr>
            <p:ph type="sldNum" sz="quarter" idx="12"/>
          </p:nvPr>
        </p:nvSpPr>
        <p:spPr/>
        <p:txBody>
          <a:bodyPr/>
          <a:lstStyle/>
          <a:p>
            <a:fld id="{14BC5F5C-EA1D-4EC8-BFAF-EE049FEED4E3}" type="slidenum">
              <a:rPr lang="en-US" smtClean="0"/>
              <a:t>9</a:t>
            </a:fld>
            <a:endParaRPr lang="en-US"/>
          </a:p>
        </p:txBody>
      </p:sp>
    </p:spTree>
    <p:extLst>
      <p:ext uri="{BB962C8B-B14F-4D97-AF65-F5344CB8AC3E}">
        <p14:creationId xmlns:p14="http://schemas.microsoft.com/office/powerpoint/2010/main" val="2680599448"/>
      </p:ext>
    </p:extLst>
  </p:cSld>
  <p:clrMapOvr>
    <a:masterClrMapping/>
  </p:clrMapOvr>
</p:sld>
</file>

<file path=ppt/theme/theme1.xml><?xml version="1.0" encoding="utf-8"?>
<a:theme xmlns:a="http://schemas.openxmlformats.org/drawingml/2006/main" name="manmath">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nmath" id="{6662B8C9-DB40-45A1-AD34-699DCBBE843F}" vid="{BD2F4A46-9AFB-4FFD-A213-CA2C261CE4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manmath</Template>
  <TotalTime>62</TotalTime>
  <Words>1702</Words>
  <Application>Microsoft Office PowerPoint</Application>
  <PresentationFormat>On-screen Show (4:3)</PresentationFormat>
  <Paragraphs>198</Paragraphs>
  <Slides>27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Cambria</vt:lpstr>
      <vt:lpstr>Times New Roman</vt:lpstr>
      <vt:lpstr>Wingdings 3</vt:lpstr>
      <vt:lpstr>manmath</vt:lpstr>
      <vt:lpstr>PowerPoint Presentation</vt:lpstr>
      <vt:lpstr>Process</vt:lpstr>
      <vt:lpstr>Process structure</vt:lpstr>
      <vt:lpstr>Process State</vt:lpstr>
      <vt:lpstr>Process Control Block (PCB)</vt:lpstr>
      <vt:lpstr>Process Scheduling Queues</vt:lpstr>
      <vt:lpstr>Queueing Diagram</vt:lpstr>
      <vt:lpstr>Schedulers</vt:lpstr>
      <vt:lpstr>Schedulers</vt:lpstr>
      <vt:lpstr>Schedulers</vt:lpstr>
      <vt:lpstr>Schedulers</vt:lpstr>
      <vt:lpstr>Context Switch</vt:lpstr>
      <vt:lpstr>CPU switched between processes</vt:lpstr>
      <vt:lpstr>Process Creation</vt:lpstr>
      <vt:lpstr>Process Creation (Cont.)</vt:lpstr>
      <vt:lpstr>Process Termination</vt:lpstr>
      <vt:lpstr>Cooperating Processes</vt:lpstr>
      <vt:lpstr>Why Cooperating Processes?</vt:lpstr>
      <vt:lpstr>Inter-Process Communication (IPC)</vt:lpstr>
      <vt:lpstr>Inter-Process Communication (IPC)</vt:lpstr>
      <vt:lpstr>Message Passing System</vt:lpstr>
      <vt:lpstr>Message Passing System: Direct</vt:lpstr>
      <vt:lpstr>Message Passing System: Direct</vt:lpstr>
      <vt:lpstr>Message Passing System: Indirect</vt:lpstr>
      <vt:lpstr>Message Passing System: Synchronous Vs. Asynchronous</vt:lpstr>
      <vt:lpstr>Buffering during message passing</vt:lpstr>
      <vt:lpstr>Process: Exception Conditions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Processes</dc:title>
  <dc:creator>Manmath</dc:creator>
  <cp:lastModifiedBy>Kamal Agrawal</cp:lastModifiedBy>
  <cp:revision>23</cp:revision>
  <dcterms:created xsi:type="dcterms:W3CDTF">2015-08-15T22:39:24Z</dcterms:created>
  <dcterms:modified xsi:type="dcterms:W3CDTF">2016-09-21T09:00:18Z</dcterms:modified>
</cp:coreProperties>
</file>