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6" r:id="rId7"/>
    <p:sldId id="267" r:id="rId8"/>
    <p:sldId id="268" r:id="rId9"/>
    <p:sldId id="269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BFBFB-BD18-436C-B565-E2A2316E650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4D50-FC27-4E41-8206-17CAC6A6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3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Example:</a:t>
            </a:r>
          </a:p>
          <a:p>
            <a:pPr marL="228600" indent="-228600">
              <a:buAutoNum type="arabicParenR"/>
            </a:pPr>
            <a:r>
              <a:rPr lang="en-US" baseline="0" dirty="0"/>
              <a:t>Auto saving on word while typing</a:t>
            </a:r>
          </a:p>
          <a:p>
            <a:pPr marL="228600" indent="-228600">
              <a:buAutoNum type="arabicParenR"/>
            </a:pPr>
            <a:r>
              <a:rPr lang="en-US" baseline="0" dirty="0"/>
              <a:t>Printing a large word document and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571500" indent="-571500" algn="ctr">
              <a:buFont typeface="Wingdings 3" panose="05040102010807070707" pitchFamily="18" charset="2"/>
              <a:buChar char="u"/>
              <a:defRPr sz="38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136D014F-CDCF-40C9-9E1B-6E1222E2330B}" type="datetime1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001-A23E-452E-BE72-6014DEB07BDF}" type="datetime1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F86C-CE66-4736-A1D6-89B37424F074}" type="datetime1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7472" indent="-347472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  <a:defRPr sz="3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622300" indent="-27305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2pPr>
            <a:lvl3pPr marL="857250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267-B28B-49D5-9471-3F567A050476}" type="datetime1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1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247B-1F79-4AE6-90EC-8CE9933E31CC}" type="datetime1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20FD-D7C3-407B-9417-FAE4055F3E6D}" type="datetime1">
              <a:rPr lang="en-US" smtClean="0"/>
              <a:t>21-Sep-16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AB0-6DF4-4912-B840-9F3C7990E366}" type="datetime1">
              <a:rPr lang="en-US" smtClean="0"/>
              <a:t>21-Sep-16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A9F2-7B53-4ACE-A9FD-29B496559E03}" type="datetime1">
              <a:rPr lang="en-US" smtClean="0"/>
              <a:t>21-Sep-16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E6F4-9DF6-4225-A9F9-8D0C2A3F59D7}" type="datetime1">
              <a:rPr lang="en-US" smtClean="0"/>
              <a:t>21-Sep-16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F3F7-CEE9-40CC-9171-9373BE9C8B34}" type="datetime1">
              <a:rPr lang="en-US" smtClean="0"/>
              <a:t>21-Sep-16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2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4A50-8A8C-442E-BEAF-930858B8F8DE}" type="datetime1">
              <a:rPr lang="en-US" smtClean="0"/>
              <a:t>21-Sep-16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79E8-40D3-47C2-BAAA-8770A7967402}" type="datetime1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5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>
              <a:buClr>
                <a:schemeClr val="tx2"/>
              </a:buClr>
            </a:pPr>
            <a:r>
              <a:rPr lang="en-US" dirty="0"/>
              <a:t>Thread vs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0506" y="5309812"/>
            <a:ext cx="6858000" cy="754811"/>
          </a:xfrm>
        </p:spPr>
        <p:txBody>
          <a:bodyPr/>
          <a:lstStyle/>
          <a:p>
            <a:pPr algn="r"/>
            <a:r>
              <a:rPr lang="en-US" dirty="0"/>
              <a:t>Dr. Manmath N. Sahoo</a:t>
            </a:r>
          </a:p>
          <a:p>
            <a:pPr algn="r"/>
            <a:r>
              <a:rPr lang="en-US" dirty="0"/>
              <a:t>Dept. of CSE, NIT Rourkela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752323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Clr>
                <a:schemeClr val="tx2"/>
              </a:buClr>
              <a:buFont typeface="Wingdings 3" panose="05040102010807070707" pitchFamily="18" charset="2"/>
              <a:buChar char="u"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System Call </a:t>
            </a:r>
          </a:p>
        </p:txBody>
      </p:sp>
    </p:spTree>
    <p:extLst>
      <p:ext uri="{BB962C8B-B14F-4D97-AF65-F5344CB8AC3E}">
        <p14:creationId xmlns:p14="http://schemas.microsoft.com/office/powerpoint/2010/main" val="186912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request by an active process to the Kernel for a service</a:t>
            </a:r>
          </a:p>
          <a:p>
            <a:r>
              <a:rPr lang="en-US" dirty="0"/>
              <a:t>Defines the interface between the user and the OS</a:t>
            </a:r>
          </a:p>
          <a:p>
            <a:r>
              <a:rPr lang="en-US" dirty="0"/>
              <a:t>The process switches to Kernel mode from user mode, during a system call</a:t>
            </a:r>
          </a:p>
          <a:p>
            <a:r>
              <a:rPr lang="en-US" dirty="0"/>
              <a:t>Preemptive vs. non-preemptive kernel</a:t>
            </a:r>
          </a:p>
          <a:p>
            <a:pPr lvl="1"/>
            <a:r>
              <a:rPr lang="en-US" dirty="0" err="1"/>
              <a:t>NonPreemptive</a:t>
            </a:r>
            <a:r>
              <a:rPr lang="en-US" dirty="0"/>
              <a:t>: Linux 2.4 Kernel</a:t>
            </a:r>
          </a:p>
          <a:p>
            <a:pPr lvl="1"/>
            <a:r>
              <a:rPr lang="en-US" dirty="0"/>
              <a:t>Preemptive: Linux 2.6 Kernel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1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5" y="470647"/>
            <a:ext cx="7144607" cy="5953016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76868"/>
            <a:ext cx="7886700" cy="589615"/>
          </a:xfrm>
        </p:spPr>
        <p:txBody>
          <a:bodyPr/>
          <a:lstStyle/>
          <a:p>
            <a:r>
              <a:rPr lang="en-US" dirty="0"/>
              <a:t>read system call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=0;i&lt;100000;i++)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receive </a:t>
            </a:r>
            <a:r>
              <a:rPr lang="en-US" b="1" dirty="0"/>
              <a:t>data</a:t>
            </a:r>
            <a:r>
              <a:rPr lang="en-US" dirty="0"/>
              <a:t> from </a:t>
            </a:r>
            <a:r>
              <a:rPr lang="en-US" dirty="0" err="1"/>
              <a:t>i</a:t>
            </a:r>
            <a:r>
              <a:rPr lang="en-US" dirty="0"/>
              <a:t>/p device	//</a:t>
            </a:r>
            <a:r>
              <a:rPr lang="en-US" dirty="0" err="1"/>
              <a:t>RcvData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send data on communication link	//</a:t>
            </a:r>
            <a:r>
              <a:rPr lang="en-US" dirty="0" err="1"/>
              <a:t>SendonLink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3600" dirty="0"/>
              <a:t>If communication link is not free then the process will halt in line#4. Even though </a:t>
            </a:r>
            <a:r>
              <a:rPr lang="en-US" sz="3600" dirty="0" err="1"/>
              <a:t>i</a:t>
            </a:r>
            <a:r>
              <a:rPr lang="en-US" sz="3600" dirty="0"/>
              <a:t>/p device is free, </a:t>
            </a:r>
            <a:r>
              <a:rPr lang="en-US" sz="3600"/>
              <a:t>it cant </a:t>
            </a:r>
            <a:r>
              <a:rPr lang="en-US" sz="3600" dirty="0"/>
              <a:t>be used.</a:t>
            </a:r>
          </a:p>
          <a:p>
            <a:pPr algn="just"/>
            <a:r>
              <a:rPr lang="en-US" sz="3600" dirty="0"/>
              <a:t>In line#3, if user has not specified any input then communication link may be underutilized.</a:t>
            </a:r>
          </a:p>
          <a:p>
            <a:pPr lvl="1" algn="just"/>
            <a:r>
              <a:rPr lang="en-US" sz="2900" dirty="0"/>
              <a:t>If there is no other process available, then CPU can’t make a context switch even (at line#3)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3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/>
              <a:t>Solution</a:t>
            </a:r>
            <a:endParaRPr lang="en-US" sz="2400" b="1" dirty="0"/>
          </a:p>
          <a:p>
            <a:r>
              <a:rPr lang="en-US" dirty="0"/>
              <a:t>Consider </a:t>
            </a:r>
            <a:r>
              <a:rPr lang="en-US" dirty="0" err="1"/>
              <a:t>RcvData</a:t>
            </a:r>
            <a:r>
              <a:rPr lang="en-US" dirty="0"/>
              <a:t>() and </a:t>
            </a:r>
            <a:r>
              <a:rPr lang="en-US" dirty="0" err="1"/>
              <a:t>SendonLink</a:t>
            </a:r>
            <a:r>
              <a:rPr lang="en-US" dirty="0"/>
              <a:t>() to be two different entities</a:t>
            </a:r>
          </a:p>
          <a:p>
            <a:r>
              <a:rPr lang="en-US" dirty="0" err="1"/>
              <a:t>RcvData</a:t>
            </a:r>
            <a:r>
              <a:rPr lang="en-US" dirty="0"/>
              <a:t>(), on data availability, will put data in a queue</a:t>
            </a:r>
          </a:p>
          <a:p>
            <a:r>
              <a:rPr lang="en-US" dirty="0" err="1"/>
              <a:t>SendonLink</a:t>
            </a:r>
            <a:r>
              <a:rPr lang="en-US" dirty="0"/>
              <a:t>(), on link availability, will send data from the queue</a:t>
            </a:r>
          </a:p>
          <a:p>
            <a:r>
              <a:rPr lang="en-US" dirty="0"/>
              <a:t>Whoever is free, can execute on CPU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RcvData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SendonLink</a:t>
            </a:r>
            <a:r>
              <a:rPr lang="en-US" dirty="0">
                <a:solidFill>
                  <a:srgbClr val="FF0000"/>
                </a:solidFill>
              </a:rPr>
              <a:t>() entities can be implemented as processes or Threads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Threads are the unit of execution in a process.</a:t>
            </a:r>
          </a:p>
          <a:p>
            <a:r>
              <a:rPr lang="en-US" dirty="0"/>
              <a:t>A thread shares address space with it’s parent.</a:t>
            </a:r>
          </a:p>
          <a:p>
            <a:r>
              <a:rPr lang="en-US" dirty="0"/>
              <a:t>Per Thread items</a:t>
            </a:r>
          </a:p>
          <a:p>
            <a:pPr lvl="1"/>
            <a:r>
              <a:rPr lang="en-US" dirty="0"/>
              <a:t>Thread ID – Unique identifier</a:t>
            </a:r>
          </a:p>
          <a:p>
            <a:pPr lvl="1"/>
            <a:r>
              <a:rPr lang="en-US" dirty="0"/>
              <a:t>Program Counter – which instruc­tion to execute next</a:t>
            </a:r>
          </a:p>
          <a:p>
            <a:pPr lvl="1"/>
            <a:r>
              <a:rPr lang="en-US" dirty="0"/>
              <a:t>Registers – for computation</a:t>
            </a:r>
          </a:p>
          <a:p>
            <a:pPr lvl="1"/>
            <a:r>
              <a:rPr lang="en-US" dirty="0"/>
              <a:t>Stack – contains the execution history</a:t>
            </a:r>
          </a:p>
          <a:p>
            <a:pPr lvl="1"/>
            <a:r>
              <a:rPr lang="en-US" dirty="0"/>
              <a:t>State – thread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4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Threads share the address space of the process that created it; processes have their own address space.</a:t>
            </a:r>
          </a:p>
          <a:p>
            <a:pPr algn="just"/>
            <a:r>
              <a:rPr lang="en-US" dirty="0"/>
              <a:t>Threads have direct access to the data segment of its process; processes have their own copy of the data segment of the parent process.</a:t>
            </a:r>
          </a:p>
          <a:p>
            <a:pPr algn="just"/>
            <a:r>
              <a:rPr lang="en-US" dirty="0"/>
              <a:t>Threads can directly communicate with other threads of its process; processes must use </a:t>
            </a:r>
            <a:r>
              <a:rPr lang="en-US" dirty="0" err="1"/>
              <a:t>interprocess</a:t>
            </a:r>
            <a:r>
              <a:rPr lang="en-US" dirty="0"/>
              <a:t> communication to communicate with sibling processes.</a:t>
            </a:r>
          </a:p>
          <a:p>
            <a:pPr algn="just"/>
            <a:r>
              <a:rPr lang="en-US" dirty="0"/>
              <a:t>Threads have almost no overhead; processes have considerable overhead.</a:t>
            </a:r>
          </a:p>
          <a:p>
            <a:pPr algn="just"/>
            <a:r>
              <a:rPr lang="en-US" dirty="0"/>
              <a:t>New threads are easily created; new processes require duplication of the parent process.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It is a light weight process and faster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 Programmer’s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void fn1(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arg0,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arg1, …) {…}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CreateThread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(fn1, arg0, arg1, …);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4200" dirty="0"/>
              <a:t>At the point </a:t>
            </a:r>
            <a:r>
              <a:rPr lang="en-US" sz="4200" dirty="0" err="1"/>
              <a:t>CreateThread</a:t>
            </a:r>
            <a:r>
              <a:rPr lang="en-US" sz="4200" dirty="0"/>
              <a:t> is called, execution continues in parent thread in main function, and execution starts at fn1 in the child thread, both in parallel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Thread Can Help?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Consider the following code fragment</a:t>
            </a:r>
          </a:p>
          <a:p>
            <a:pPr marL="0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for(k = 0; k &lt; n; k++)</a:t>
            </a:r>
          </a:p>
          <a:p>
            <a:pPr marL="0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a[k] = b[k] * c[k] + d[k] * e[k];</a:t>
            </a:r>
          </a:p>
          <a:p>
            <a:r>
              <a:rPr lang="en-US" sz="2900" dirty="0"/>
              <a:t>Rewrite this code fragment as:</a:t>
            </a:r>
          </a:p>
          <a:p>
            <a:pPr marL="0" indent="0">
              <a:buNone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CreateThread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0, n/2);</a:t>
            </a:r>
          </a:p>
          <a:p>
            <a:pPr marL="0" indent="0">
              <a:buNone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CreateThread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n/2, n);</a:t>
            </a:r>
          </a:p>
          <a:p>
            <a:pPr marL="0" indent="0">
              <a:buNone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(l, m) {</a:t>
            </a:r>
          </a:p>
          <a:p>
            <a:pPr marL="0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for(k = l; k &lt; m; k++)</a:t>
            </a:r>
          </a:p>
          <a:p>
            <a:pPr marL="0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a[k] = b[k] * c[k] + d[k] * e[k];</a:t>
            </a:r>
          </a:p>
          <a:p>
            <a:pPr marL="0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600" dirty="0"/>
              <a:t>What did we gain?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Thread Can Help?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a Web server</a:t>
            </a:r>
          </a:p>
          <a:p>
            <a:pPr marL="0" indent="0">
              <a:buNone/>
            </a:pPr>
            <a:r>
              <a:rPr lang="en-US" sz="2400" dirty="0"/>
              <a:t>     Create a number of threads, and for each thread do</a:t>
            </a:r>
          </a:p>
          <a:p>
            <a:pPr lvl="1"/>
            <a:r>
              <a:rPr lang="en-US" sz="2000" dirty="0"/>
              <a:t>get network message </a:t>
            </a:r>
            <a:r>
              <a:rPr lang="en-US" sz="2000"/>
              <a:t>from client(URL Request) </a:t>
            </a:r>
            <a:endParaRPr lang="en-US" sz="2000" dirty="0"/>
          </a:p>
          <a:p>
            <a:pPr lvl="1"/>
            <a:r>
              <a:rPr lang="en-US" sz="2000" dirty="0"/>
              <a:t>get URL data from disk</a:t>
            </a:r>
          </a:p>
          <a:p>
            <a:pPr lvl="1"/>
            <a:r>
              <a:rPr lang="en-US" sz="2000" dirty="0"/>
              <a:t>compose response</a:t>
            </a:r>
          </a:p>
          <a:p>
            <a:pPr lvl="1"/>
            <a:r>
              <a:rPr lang="en-US" sz="2000" dirty="0"/>
              <a:t>send response</a:t>
            </a:r>
          </a:p>
          <a:p>
            <a:endParaRPr lang="en-US" sz="2400" dirty="0"/>
          </a:p>
          <a:p>
            <a:r>
              <a:rPr lang="en-US" sz="2400" dirty="0"/>
              <a:t>What did we gain?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8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Thread Can Help? – Example 2 Overlapping Requests (Concurrency)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2214279"/>
            <a:ext cx="4038600" cy="41148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altLang="en-US" sz="1800" dirty="0">
              <a:solidFill>
                <a:srgbClr val="990000"/>
              </a:solidFill>
            </a:endParaRPr>
          </a:p>
          <a:p>
            <a:pPr marL="1257300" lvl="2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rgbClr val="990000"/>
                </a:solidFill>
              </a:rPr>
              <a:t>get network message from client (URL Request)</a:t>
            </a:r>
          </a:p>
          <a:p>
            <a:pPr marL="1257300" lvl="2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rgbClr val="990000"/>
                </a:solidFill>
              </a:rPr>
              <a:t>get URL data from disk</a:t>
            </a:r>
          </a:p>
          <a:p>
            <a:pPr marL="1257300" lvl="2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endParaRPr lang="en-US" altLang="en-US" sz="1800" dirty="0">
              <a:solidFill>
                <a:srgbClr val="990000"/>
              </a:solidFill>
            </a:endParaRPr>
          </a:p>
          <a:p>
            <a:pPr marL="1257300" lvl="2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endParaRPr lang="en-US" altLang="en-US" sz="1800" dirty="0">
              <a:solidFill>
                <a:srgbClr val="990000"/>
              </a:solidFill>
            </a:endParaRPr>
          </a:p>
          <a:p>
            <a:pPr marL="1257300" lvl="2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endParaRPr lang="en-US" altLang="en-US" sz="1800" dirty="0">
              <a:solidFill>
                <a:srgbClr val="990000"/>
              </a:solidFill>
            </a:endParaRPr>
          </a:p>
          <a:p>
            <a:pPr marL="1257300" lvl="2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endParaRPr lang="en-US" altLang="en-US" sz="1800" dirty="0">
              <a:solidFill>
                <a:srgbClr val="990000"/>
              </a:solidFill>
            </a:endParaRPr>
          </a:p>
          <a:p>
            <a:pPr marL="1257300" lvl="2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rgbClr val="990000"/>
                </a:solidFill>
              </a:rPr>
              <a:t>compose response</a:t>
            </a:r>
          </a:p>
          <a:p>
            <a:pPr marL="1257300" lvl="2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rgbClr val="990000"/>
                </a:solidFill>
              </a:rPr>
              <a:t>send response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1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0" y="3074891"/>
            <a:ext cx="4038600" cy="349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20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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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rgbClr val="990000"/>
              </a:solidFill>
            </a:endParaRPr>
          </a:p>
          <a:p>
            <a:pPr marL="1257300" lvl="2" indent="-285750" defTabSz="6858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990000"/>
                </a:solidFill>
                <a:latin typeface="+mn-lt"/>
              </a:rPr>
              <a:t>get network message from client  (URL Request)</a:t>
            </a:r>
          </a:p>
          <a:p>
            <a:pPr marL="1257300" lvl="2" indent="-285750" defTabSz="6858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990000"/>
                </a:solidFill>
                <a:latin typeface="+mn-lt"/>
              </a:rPr>
              <a:t>get URL data from disk</a:t>
            </a:r>
          </a:p>
          <a:p>
            <a:pPr marL="1257300" lvl="2" indent="-285750" defTabSz="6858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990000"/>
                </a:solidFill>
                <a:latin typeface="+mn-lt"/>
              </a:rPr>
              <a:t>compose response</a:t>
            </a:r>
          </a:p>
          <a:p>
            <a:pPr marL="1257300" lvl="2" indent="-285750" defTabSz="6858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dirty="0">
              <a:solidFill>
                <a:srgbClr val="990000"/>
              </a:solidFill>
              <a:latin typeface="+mn-lt"/>
            </a:endParaRPr>
          </a:p>
          <a:p>
            <a:pPr marL="1257300" lvl="2" indent="-285750" defTabSz="6858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dirty="0">
              <a:solidFill>
                <a:srgbClr val="990000"/>
              </a:solidFill>
              <a:latin typeface="+mn-lt"/>
            </a:endParaRPr>
          </a:p>
          <a:p>
            <a:pPr marL="1257300" lvl="2" indent="-285750" defTabSz="6858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dirty="0">
              <a:solidFill>
                <a:srgbClr val="990000"/>
              </a:solidFill>
              <a:latin typeface="+mn-lt"/>
            </a:endParaRPr>
          </a:p>
          <a:p>
            <a:pPr marL="1257300" lvl="2" indent="-285750" defTabSz="6858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990000"/>
                </a:solidFill>
                <a:latin typeface="+mn-lt"/>
              </a:rPr>
              <a:t>send response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20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33600" y="1887067"/>
            <a:ext cx="1127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Request 1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67400" y="1819832"/>
            <a:ext cx="1127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Request 2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990600" y="20574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38200" y="579120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3010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nma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math" id="{6662B8C9-DB40-45A1-AD34-699DCBBE843F}" vid="{BD2F4A46-9AFB-4FFD-A213-CA2C261CE4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manmath</Template>
  <TotalTime>389</TotalTime>
  <Words>551</Words>
  <Application>Microsoft Office PowerPoint</Application>
  <PresentationFormat>On-screen Show (4:3)</PresentationFormat>
  <Paragraphs>124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Comic Sans MS</vt:lpstr>
      <vt:lpstr>Courier New</vt:lpstr>
      <vt:lpstr>Wingdings</vt:lpstr>
      <vt:lpstr>Wingdings 3</vt:lpstr>
      <vt:lpstr>manmath</vt:lpstr>
      <vt:lpstr>Thread vs Process</vt:lpstr>
      <vt:lpstr>Threads Vs Processes</vt:lpstr>
      <vt:lpstr>Threads Vs Processes</vt:lpstr>
      <vt:lpstr>Threads Vs Processes</vt:lpstr>
      <vt:lpstr>Threads Vs Processes</vt:lpstr>
      <vt:lpstr>Thread: Programmer’s View</vt:lpstr>
      <vt:lpstr>How Thread Can Help? – Example 1</vt:lpstr>
      <vt:lpstr>How Thread Can Help? – Example 2</vt:lpstr>
      <vt:lpstr>How Thread Can Help? – Example 2 Overlapping Requests (Concurrency)</vt:lpstr>
      <vt:lpstr>System Call</vt:lpstr>
      <vt:lpstr>read system 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Manmath</dc:creator>
  <cp:lastModifiedBy>Kamal Agrawal</cp:lastModifiedBy>
  <cp:revision>53</cp:revision>
  <dcterms:created xsi:type="dcterms:W3CDTF">2015-08-06T06:02:24Z</dcterms:created>
  <dcterms:modified xsi:type="dcterms:W3CDTF">2016-09-21T09:18:48Z</dcterms:modified>
</cp:coreProperties>
</file>