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4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2" r:id="rId14"/>
    <p:sldId id="274" r:id="rId15"/>
    <p:sldId id="275" r:id="rId16"/>
    <p:sldId id="276" r:id="rId17"/>
    <p:sldId id="273" r:id="rId18"/>
    <p:sldId id="271" r:id="rId19"/>
    <p:sldId id="277" r:id="rId20"/>
    <p:sldId id="278" r:id="rId21"/>
    <p:sldId id="279" r:id="rId22"/>
    <p:sldId id="280" r:id="rId23"/>
    <p:sldId id="282" r:id="rId24"/>
    <p:sldId id="281" r:id="rId25"/>
    <p:sldId id="283" r:id="rId26"/>
    <p:sldId id="284" r:id="rId27"/>
    <p:sldId id="285" r:id="rId28"/>
    <p:sldId id="286" r:id="rId29"/>
    <p:sldId id="289" r:id="rId30"/>
    <p:sldId id="288" r:id="rId31"/>
    <p:sldId id="290" r:id="rId32"/>
    <p:sldId id="291" r:id="rId33"/>
    <p:sldId id="292" r:id="rId34"/>
    <p:sldId id="296" r:id="rId35"/>
    <p:sldId id="298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7A"/>
    <a:srgbClr val="C7EBFB"/>
    <a:srgbClr val="BF5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3C095-07C1-4A22-8622-74588E749FDA}" type="datetimeFigureOut">
              <a:rPr lang="en-US" smtClean="0"/>
              <a:t>19-Sep-16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E7853-8766-4F14-AC2A-2B0198F9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00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BFBFB-BD18-436C-B565-E2A2316E6509}" type="datetimeFigureOut">
              <a:rPr lang="en-US" smtClean="0"/>
              <a:t>19-Sep-16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44D50-FC27-4E41-8206-17CAC6A6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8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44D50-FC27-4E41-8206-17CAC6A6B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3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571500" indent="-571500" algn="ctr">
              <a:buFont typeface="Wingdings 3" panose="05040102010807070707" pitchFamily="18" charset="2"/>
              <a:buChar char="u"/>
              <a:defRPr sz="3800" b="1">
                <a:solidFill>
                  <a:srgbClr val="007E7A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Cambria" panose="020405030504060302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136D014F-CDCF-40C9-9E1B-6E1222E2330B}" type="datetime1">
              <a:rPr lang="en-US" smtClean="0"/>
              <a:pPr/>
              <a:t>19-Sep-16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0876BD2C-1C2F-4285-AF6E-8C6C99B1A3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001-A23E-452E-BE72-6014DEB07BDF}" type="datetime1">
              <a:rPr lang="en-US" smtClean="0"/>
              <a:t>19-Sep-16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3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F86C-CE66-4736-A1D6-89B37424F074}" type="datetime1">
              <a:rPr lang="en-US" smtClean="0"/>
              <a:t>19-Sep-16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2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007E7A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7472" indent="-347472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Wingdings 3" panose="05040102010807070707" pitchFamily="18" charset="2"/>
              <a:buChar char=""/>
              <a:defRPr sz="3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622300" indent="-27305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2pPr>
            <a:lvl3pPr marL="857250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267-B28B-49D5-9471-3F567A050476}" type="datetime1">
              <a:rPr lang="en-US" smtClean="0"/>
              <a:t>19-Sep-16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4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247B-1F79-4AE6-90EC-8CE9933E31CC}" type="datetime1">
              <a:rPr lang="en-US" smtClean="0"/>
              <a:t>19-Sep-16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7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20FD-D7C3-407B-9417-FAE4055F3E6D}" type="datetime1">
              <a:rPr lang="en-US" smtClean="0"/>
              <a:t>19-Sep-16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9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CAB0-6DF4-4912-B840-9F3C7990E366}" type="datetime1">
              <a:rPr lang="en-US" smtClean="0"/>
              <a:t>19-Sep-16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8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A9F2-7B53-4ACE-A9FD-29B496559E03}" type="datetime1">
              <a:rPr lang="en-US" smtClean="0"/>
              <a:t>19-Sep-16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3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E6F4-9DF6-4225-A9F9-8D0C2A3F59D7}" type="datetime1">
              <a:rPr lang="en-US" smtClean="0"/>
              <a:t>19-Sep-16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F3F7-CEE9-40CC-9171-9373BE9C8B34}" type="datetime1">
              <a:rPr lang="en-US" smtClean="0"/>
              <a:t>19-Sep-16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6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4A50-8A8C-442E-BEAF-930858B8F8DE}" type="datetime1">
              <a:rPr lang="en-US" smtClean="0"/>
              <a:t>19-Sep-16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79E8-40D3-47C2-BAAA-8770A7967402}" type="datetime1">
              <a:rPr lang="en-US" smtClean="0"/>
              <a:t>19-Sep-16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5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19902"/>
            <a:ext cx="6858000" cy="2387600"/>
          </a:xfrm>
        </p:spPr>
        <p:txBody>
          <a:bodyPr/>
          <a:lstStyle/>
          <a:p>
            <a:pPr algn="l">
              <a:buClr>
                <a:srgbClr val="007E7A"/>
              </a:buClr>
            </a:pPr>
            <a:r>
              <a:rPr lang="en-US" dirty="0"/>
              <a:t>CPU Scheduling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0506" y="5309812"/>
            <a:ext cx="6858000" cy="754811"/>
          </a:xfrm>
        </p:spPr>
        <p:txBody>
          <a:bodyPr/>
          <a:lstStyle/>
          <a:p>
            <a:pPr algn="r"/>
            <a:r>
              <a:rPr lang="en-US" dirty="0"/>
              <a:t>Dr. Manmath N. Sahoo</a:t>
            </a:r>
          </a:p>
          <a:p>
            <a:pPr algn="r"/>
            <a:r>
              <a:rPr lang="en-US" dirty="0"/>
              <a:t>Dept. of CSE, NIT Rourkela</a:t>
            </a:r>
          </a:p>
        </p:txBody>
      </p:sp>
    </p:spTree>
    <p:extLst>
      <p:ext uri="{BB962C8B-B14F-4D97-AF65-F5344CB8AC3E}">
        <p14:creationId xmlns:p14="http://schemas.microsoft.com/office/powerpoint/2010/main" val="186912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Shortest-Job-First (SJF)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Schedule: order of the CPU burst of the processes.</a:t>
            </a:r>
          </a:p>
          <a:p>
            <a:r>
              <a:rPr lang="en-US" altLang="en-US" dirty="0"/>
              <a:t>Two schemes: </a:t>
            </a:r>
          </a:p>
          <a:p>
            <a:pPr lvl="1"/>
            <a:r>
              <a:rPr lang="en-US" altLang="en-US" dirty="0"/>
              <a:t>Non-Preemptive SJF / Shortest Job Next (SJN) 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once CPU given to the process it cannot be preempted until completes its CPU burst.</a:t>
            </a:r>
          </a:p>
          <a:p>
            <a:pPr lvl="1"/>
            <a:r>
              <a:rPr lang="en-US" altLang="en-US" dirty="0"/>
              <a:t>Preemptive SJF / Shortest Remaining Time First (SRTF)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if a new process arrives with CPU burst length less than remaining time of current executing process, preempt.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Non-Preemptive SJF (SJN)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200" dirty="0"/>
              <a:t>		 </a:t>
            </a:r>
            <a:r>
              <a:rPr lang="en-US" altLang="en-US" sz="2200" u="sng" dirty="0"/>
              <a:t>Process</a:t>
            </a:r>
            <a:r>
              <a:rPr lang="en-US" altLang="en-US" sz="2200" dirty="0"/>
              <a:t>	  </a:t>
            </a:r>
            <a:r>
              <a:rPr lang="en-US" altLang="en-US" sz="2200" u="sng" dirty="0"/>
              <a:t>Arrival Time</a:t>
            </a:r>
            <a:r>
              <a:rPr lang="en-US" altLang="en-US" sz="2200" dirty="0"/>
              <a:t>	  </a:t>
            </a:r>
            <a:r>
              <a:rPr lang="en-US" altLang="en-US" sz="2200" u="sng" dirty="0"/>
              <a:t>Burst Time</a:t>
            </a:r>
            <a:endParaRPr lang="en-US" altLang="en-US" sz="2200" dirty="0"/>
          </a:p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200" dirty="0"/>
              <a:t>		</a:t>
            </a:r>
            <a:r>
              <a:rPr lang="en-US" altLang="en-US" sz="2200" i="1" dirty="0"/>
              <a:t>P</a:t>
            </a:r>
            <a:r>
              <a:rPr lang="en-US" altLang="en-US" sz="2200" i="1" baseline="-25000" dirty="0"/>
              <a:t>1</a:t>
            </a:r>
            <a:r>
              <a:rPr lang="en-US" altLang="en-US" sz="2200" dirty="0"/>
              <a:t>	0	7</a:t>
            </a:r>
          </a:p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200" dirty="0"/>
              <a:t>		 </a:t>
            </a:r>
            <a:r>
              <a:rPr lang="en-US" altLang="en-US" sz="2200" i="1" dirty="0"/>
              <a:t>P</a:t>
            </a:r>
            <a:r>
              <a:rPr lang="en-US" altLang="en-US" sz="2200" i="1" baseline="-25000" dirty="0"/>
              <a:t>2	</a:t>
            </a:r>
            <a:r>
              <a:rPr lang="en-US" altLang="en-US" sz="2200" dirty="0"/>
              <a:t>2	4</a:t>
            </a:r>
          </a:p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200" dirty="0"/>
              <a:t>		 </a:t>
            </a:r>
            <a:r>
              <a:rPr lang="en-US" altLang="en-US" sz="2200" i="1" dirty="0"/>
              <a:t>P</a:t>
            </a:r>
            <a:r>
              <a:rPr lang="en-US" altLang="en-US" sz="2200" i="1" baseline="-25000" dirty="0"/>
              <a:t>3</a:t>
            </a:r>
            <a:r>
              <a:rPr lang="en-US" altLang="en-US" sz="2200" dirty="0"/>
              <a:t>	4	1</a:t>
            </a:r>
          </a:p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200" dirty="0"/>
              <a:t>		 </a:t>
            </a:r>
            <a:r>
              <a:rPr lang="en-US" altLang="en-US" sz="2200" i="1" dirty="0"/>
              <a:t>P</a:t>
            </a:r>
            <a:r>
              <a:rPr lang="en-US" altLang="en-US" sz="2200" i="1" baseline="-25000" dirty="0"/>
              <a:t>4</a:t>
            </a:r>
            <a:r>
              <a:rPr lang="en-US" altLang="en-US" sz="2200" dirty="0"/>
              <a:t>	5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dirty="0"/>
              <a:t>Gantt Chart:</a:t>
            </a:r>
          </a:p>
          <a:p>
            <a:pPr lvl="1">
              <a:tabLst>
                <a:tab pos="1603375" algn="ctr"/>
                <a:tab pos="3254375" algn="ctr"/>
                <a:tab pos="5143500" algn="ctr"/>
              </a:tabLst>
            </a:pPr>
            <a:endParaRPr lang="en-US" altLang="en-US" dirty="0"/>
          </a:p>
          <a:p>
            <a:pPr lvl="1">
              <a:tabLst>
                <a:tab pos="1603375" algn="ctr"/>
                <a:tab pos="3254375" algn="ctr"/>
                <a:tab pos="5143500" algn="ctr"/>
              </a:tabLst>
            </a:pPr>
            <a:endParaRPr lang="en-US" altLang="en-US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dirty="0"/>
              <a:t>Average waiting time = (0 + 6 + 3 + 7)/4 = 4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944902" y="3913937"/>
            <a:ext cx="5575300" cy="1128712"/>
            <a:chOff x="1371600" y="4357688"/>
            <a:chExt cx="5575300" cy="112871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1524000" y="4357688"/>
              <a:ext cx="5257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 flipH="1">
              <a:off x="2219608" y="4432578"/>
              <a:ext cx="4010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P</a:t>
              </a:r>
              <a:r>
                <a:rPr lang="en-US" altLang="en-US" sz="1800" baseline="-25000">
                  <a:latin typeface="Cambria" panose="02040503050406030204" pitchFamily="18" charset="0"/>
                </a:rPr>
                <a:t>1</a:t>
              </a:r>
              <a:endParaRPr lang="en-US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 flipH="1">
              <a:off x="3819808" y="4432578"/>
              <a:ext cx="4010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P</a:t>
              </a:r>
              <a:r>
                <a:rPr lang="en-US" altLang="en-US" sz="1800" baseline="-25000">
                  <a:latin typeface="Cambria" panose="02040503050406030204" pitchFamily="18" charset="0"/>
                </a:rPr>
                <a:t>3</a:t>
              </a:r>
              <a:endParaRPr lang="en-US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 flipH="1">
              <a:off x="4734208" y="4432578"/>
              <a:ext cx="4010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P</a:t>
              </a:r>
              <a:r>
                <a:rPr lang="en-US" altLang="en-US" sz="1800" baseline="-25000">
                  <a:latin typeface="Cambria" panose="02040503050406030204" pitchFamily="18" charset="0"/>
                </a:rPr>
                <a:t>2</a:t>
              </a:r>
              <a:endParaRPr lang="en-US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67818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15240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4267200" y="43576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3810000" y="43576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38100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2209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 flipH="1">
              <a:off x="3657600" y="51196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7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 flipH="1">
              <a:off x="2476126" y="51196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 dirty="0">
                  <a:latin typeface="Cambria" panose="02040503050406030204" pitchFamily="18" charset="0"/>
                </a:rPr>
                <a:t>3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 flipH="1">
              <a:off x="6508750" y="51196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16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 flipH="1">
              <a:off x="1371600" y="51196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 flipH="1">
              <a:off x="5877208" y="4432578"/>
              <a:ext cx="4010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 dirty="0">
                  <a:latin typeface="Cambria" panose="02040503050406030204" pitchFamily="18" charset="0"/>
                </a:rPr>
                <a:t>P</a:t>
              </a:r>
              <a:r>
                <a:rPr lang="en-US" altLang="en-US" sz="1800" baseline="-25000" dirty="0">
                  <a:latin typeface="Cambria" panose="02040503050406030204" pitchFamily="18" charset="0"/>
                </a:rPr>
                <a:t>4</a:t>
              </a:r>
              <a:endParaRPr lang="en-US" altLang="en-US" sz="1800" dirty="0">
                <a:latin typeface="Cambria" panose="02040503050406030204" pitchFamily="18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5486400" y="43576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1828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2590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2971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32766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35814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42672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 flipH="1">
              <a:off x="4114800" y="51196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8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46482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49530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5257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54864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 flipH="1">
              <a:off x="5257800" y="51196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12</a:t>
              </a: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58674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H="1">
              <a:off x="61722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64770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89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Preemptive SJF (SRTF)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200" dirty="0"/>
              <a:t>		 </a:t>
            </a:r>
            <a:r>
              <a:rPr lang="en-US" altLang="en-US" sz="2200" u="sng" dirty="0"/>
              <a:t>Process</a:t>
            </a:r>
            <a:r>
              <a:rPr lang="en-US" altLang="en-US" sz="2200" dirty="0"/>
              <a:t>	  </a:t>
            </a:r>
            <a:r>
              <a:rPr lang="en-US" altLang="en-US" sz="2200" u="sng" dirty="0"/>
              <a:t>Arrival Time</a:t>
            </a:r>
            <a:r>
              <a:rPr lang="en-US" altLang="en-US" sz="2200" dirty="0"/>
              <a:t>	  </a:t>
            </a:r>
            <a:r>
              <a:rPr lang="en-US" altLang="en-US" sz="2200" u="sng" dirty="0"/>
              <a:t>Burst Time</a:t>
            </a:r>
            <a:endParaRPr lang="en-US" altLang="en-US" sz="2200" dirty="0"/>
          </a:p>
          <a:p>
            <a:pPr marL="228600" indent="-228600">
              <a:lnSpc>
                <a:spcPct val="110000"/>
              </a:lnSpc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200" dirty="0"/>
              <a:t>		</a:t>
            </a:r>
            <a:r>
              <a:rPr lang="en-US" altLang="en-US" sz="2200" i="1" dirty="0"/>
              <a:t>P</a:t>
            </a:r>
            <a:r>
              <a:rPr lang="en-US" altLang="en-US" sz="2200" i="1" baseline="-25000" dirty="0"/>
              <a:t>1</a:t>
            </a:r>
            <a:r>
              <a:rPr lang="en-US" altLang="en-US" sz="2200" dirty="0"/>
              <a:t>	0	7</a:t>
            </a:r>
          </a:p>
          <a:p>
            <a:pPr marL="228600" indent="-228600">
              <a:lnSpc>
                <a:spcPct val="110000"/>
              </a:lnSpc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200" dirty="0"/>
              <a:t>		</a:t>
            </a:r>
            <a:r>
              <a:rPr lang="en-US" altLang="en-US" sz="2200" i="1" dirty="0"/>
              <a:t> P</a:t>
            </a:r>
            <a:r>
              <a:rPr lang="en-US" altLang="en-US" sz="2200" i="1" baseline="-25000" dirty="0"/>
              <a:t>2</a:t>
            </a:r>
            <a:r>
              <a:rPr lang="en-US" altLang="en-US" sz="2200" dirty="0"/>
              <a:t>	2	4</a:t>
            </a:r>
          </a:p>
          <a:p>
            <a:pPr marL="228600" indent="-228600">
              <a:lnSpc>
                <a:spcPct val="110000"/>
              </a:lnSpc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200" dirty="0"/>
              <a:t>		</a:t>
            </a:r>
            <a:r>
              <a:rPr lang="en-US" altLang="en-US" sz="2200" i="1" dirty="0"/>
              <a:t> P</a:t>
            </a:r>
            <a:r>
              <a:rPr lang="en-US" altLang="en-US" sz="2200" i="1" baseline="-25000" dirty="0"/>
              <a:t>3</a:t>
            </a:r>
            <a:r>
              <a:rPr lang="en-US" altLang="en-US" sz="2200" dirty="0"/>
              <a:t>	4	1</a:t>
            </a:r>
          </a:p>
          <a:p>
            <a:pPr marL="228600" indent="-228600">
              <a:lnSpc>
                <a:spcPct val="110000"/>
              </a:lnSpc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200" dirty="0"/>
              <a:t>		 </a:t>
            </a:r>
            <a:r>
              <a:rPr lang="en-US" altLang="en-US" sz="2200" i="1" dirty="0"/>
              <a:t>P</a:t>
            </a:r>
            <a:r>
              <a:rPr lang="en-US" altLang="en-US" sz="2200" i="1" baseline="-25000" dirty="0"/>
              <a:t>4</a:t>
            </a:r>
            <a:r>
              <a:rPr lang="en-US" altLang="en-US" sz="2200" dirty="0"/>
              <a:t>	5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dirty="0"/>
              <a:t> Gantt Chart:</a:t>
            </a:r>
          </a:p>
          <a:p>
            <a:pPr lvl="1">
              <a:tabLst>
                <a:tab pos="1603375" algn="ctr"/>
                <a:tab pos="3254375" algn="ctr"/>
                <a:tab pos="5143500" algn="ctr"/>
              </a:tabLst>
            </a:pPr>
            <a:endParaRPr lang="en-US" altLang="en-US" dirty="0"/>
          </a:p>
          <a:p>
            <a:pPr lvl="1">
              <a:tabLst>
                <a:tab pos="1603375" algn="ctr"/>
                <a:tab pos="3254375" algn="ctr"/>
                <a:tab pos="5143500" algn="ctr"/>
              </a:tabLst>
            </a:pPr>
            <a:endParaRPr lang="en-US" altLang="en-US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n-US" sz="2400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dirty="0"/>
              <a:t>Average waiting time = (9 + 1 + 0 +2)/4 = 3</a:t>
            </a:r>
            <a:endParaRPr lang="en-US" altLang="en-US" sz="2400" i="1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796983" y="4155142"/>
            <a:ext cx="5937997" cy="1204913"/>
            <a:chOff x="1371600" y="4343400"/>
            <a:chExt cx="5937997" cy="1204913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1524000" y="4357688"/>
              <a:ext cx="55626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 flipH="1">
              <a:off x="1610008" y="4418291"/>
              <a:ext cx="4010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P</a:t>
              </a:r>
              <a:r>
                <a:rPr lang="en-US" altLang="en-US" sz="1800" baseline="-25000">
                  <a:latin typeface="Cambria" panose="02040503050406030204" pitchFamily="18" charset="0"/>
                </a:rPr>
                <a:t>1</a:t>
              </a:r>
              <a:endParaRPr lang="en-US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 flipH="1">
              <a:off x="2905408" y="4418291"/>
              <a:ext cx="4010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P</a:t>
              </a:r>
              <a:r>
                <a:rPr lang="en-US" altLang="en-US" sz="1800" baseline="-25000">
                  <a:latin typeface="Cambria" panose="02040503050406030204" pitchFamily="18" charset="0"/>
                </a:rPr>
                <a:t>3</a:t>
              </a:r>
              <a:endParaRPr lang="en-US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 flipH="1">
              <a:off x="2372008" y="4418291"/>
              <a:ext cx="4010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P</a:t>
              </a:r>
              <a:r>
                <a:rPr lang="en-US" altLang="en-US" sz="1800" baseline="-25000">
                  <a:latin typeface="Cambria" panose="02040503050406030204" pitchFamily="18" charset="0"/>
                </a:rPr>
                <a:t>2</a:t>
              </a:r>
              <a:endParaRPr lang="en-US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7080997" y="4953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15240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4267200" y="43576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2133600" y="4343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3850341" y="4859712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 flipH="1">
              <a:off x="2743200" y="51816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4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 flipH="1">
              <a:off x="1981200" y="51816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 flipH="1">
              <a:off x="5257800" y="51054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11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 flipH="1">
              <a:off x="1371600" y="51196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 flipH="1">
              <a:off x="4734208" y="4418291"/>
              <a:ext cx="4010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P</a:t>
              </a:r>
              <a:r>
                <a:rPr lang="en-US" altLang="en-US" sz="1800" baseline="-25000">
                  <a:latin typeface="Cambria" panose="02040503050406030204" pitchFamily="18" charset="0"/>
                </a:rPr>
                <a:t>4</a:t>
              </a:r>
              <a:endParaRPr lang="en-US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5486400" y="43576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1828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483224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42672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 flipH="1">
              <a:off x="3276600" y="51816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5</a:t>
              </a: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4580965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4899212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5204012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54864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 flipH="1">
              <a:off x="4114800" y="51816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7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58674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61722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64770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2895600" y="4343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3429000" y="4343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 flipH="1">
              <a:off x="3591208" y="4418291"/>
              <a:ext cx="4010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P</a:t>
              </a:r>
              <a:r>
                <a:rPr lang="en-US" altLang="en-US" sz="1800" baseline="-25000">
                  <a:latin typeface="Cambria" panose="02040503050406030204" pitchFamily="18" charset="0"/>
                </a:rPr>
                <a:t>2</a:t>
              </a:r>
              <a:endParaRPr lang="en-US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 flipH="1">
              <a:off x="6105808" y="4418291"/>
              <a:ext cx="4010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P</a:t>
              </a:r>
              <a:r>
                <a:rPr lang="en-US" altLang="en-US" sz="1800" baseline="-25000">
                  <a:latin typeface="Cambria" panose="02040503050406030204" pitchFamily="18" charset="0"/>
                </a:rPr>
                <a:t>1</a:t>
              </a:r>
              <a:endParaRPr lang="en-US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6781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 flipH="1">
              <a:off x="6871447" y="51054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18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dirty="0"/>
              <a:t>		</a:t>
            </a:r>
            <a:r>
              <a:rPr lang="en-US" altLang="en-US" sz="2400" u="sng" dirty="0"/>
              <a:t>Process</a:t>
            </a:r>
            <a:r>
              <a:rPr lang="en-US" altLang="en-US" sz="2400" dirty="0"/>
              <a:t>	  </a:t>
            </a:r>
            <a:r>
              <a:rPr lang="en-US" altLang="en-US" sz="2400" u="sng" dirty="0"/>
              <a:t>Arrival Time</a:t>
            </a:r>
            <a:r>
              <a:rPr lang="en-US" altLang="en-US" sz="2400" dirty="0"/>
              <a:t>	  </a:t>
            </a:r>
            <a:r>
              <a:rPr lang="en-US" altLang="en-US" sz="2400" u="sng" dirty="0"/>
              <a:t>Burst Time</a:t>
            </a:r>
            <a:endParaRPr lang="en-US" altLang="en-US" sz="2400" dirty="0"/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/>
              <a:t>		P1	</a:t>
            </a:r>
            <a:r>
              <a:rPr lang="en-US" altLang="en-US" sz="2400" dirty="0"/>
              <a:t>0	16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/>
              <a:t>		 P2	</a:t>
            </a:r>
            <a:r>
              <a:rPr lang="en-US" altLang="en-US" sz="2400" dirty="0"/>
              <a:t>2	8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/>
              <a:t>		 P3	</a:t>
            </a:r>
            <a:r>
              <a:rPr lang="en-US" altLang="en-US" sz="2400" dirty="0"/>
              <a:t>4	12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/>
              <a:t>		 P4	</a:t>
            </a:r>
            <a:r>
              <a:rPr lang="en-US" altLang="en-US" sz="2400" dirty="0"/>
              <a:t>6	2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dirty="0"/>
              <a:t>	</a:t>
            </a:r>
            <a:r>
              <a:rPr lang="en-US" altLang="en-US" sz="2400" i="1" dirty="0"/>
              <a:t>	 P5	</a:t>
            </a:r>
            <a:r>
              <a:rPr lang="en-US" altLang="en-US" sz="2400" dirty="0"/>
              <a:t>8	4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dirty="0"/>
              <a:t>	</a:t>
            </a:r>
          </a:p>
          <a:p>
            <a:r>
              <a:rPr lang="en-US" sz="2800" dirty="0"/>
              <a:t>Draw Gantt chat and find the average waiting time in each of the following cases:</a:t>
            </a:r>
          </a:p>
          <a:p>
            <a:pPr lvl="1"/>
            <a:r>
              <a:rPr lang="en-US" sz="2000" dirty="0"/>
              <a:t>SRTF Scheduling</a:t>
            </a:r>
          </a:p>
          <a:p>
            <a:pPr lvl="1"/>
            <a:r>
              <a:rPr lang="en-US" sz="2000" dirty="0"/>
              <a:t>SJN Scheduling</a:t>
            </a:r>
          </a:p>
          <a:p>
            <a:pPr lvl="1"/>
            <a:r>
              <a:rPr lang="en-US" sz="2000" dirty="0"/>
              <a:t>FCFS Scheduling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9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628650" y="2645892"/>
            <a:ext cx="7886700" cy="3710459"/>
          </a:xfrm>
        </p:spPr>
        <p:txBody>
          <a:bodyPr/>
          <a:lstStyle/>
          <a:p>
            <a:r>
              <a:rPr lang="en-US" dirty="0"/>
              <a:t>SRTF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waiting time = (26+6+12+0+0)/5 </a:t>
            </a:r>
          </a:p>
          <a:p>
            <a:pPr marL="0" indent="0">
              <a:buNone/>
            </a:pPr>
            <a:r>
              <a:rPr lang="en-US" dirty="0"/>
              <a:t>                                             = 8.8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2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924717"/>
              </p:ext>
            </p:extLst>
          </p:nvPr>
        </p:nvGraphicFramePr>
        <p:xfrm>
          <a:off x="619686" y="3632009"/>
          <a:ext cx="7886704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652540"/>
              </p:ext>
            </p:extLst>
          </p:nvPr>
        </p:nvGraphicFramePr>
        <p:xfrm>
          <a:off x="502025" y="4075184"/>
          <a:ext cx="81623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0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4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2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4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6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8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12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16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28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42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123348" y="1089020"/>
            <a:ext cx="4020652" cy="1782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u="sng" dirty="0">
                <a:latin typeface="Cambria" panose="02040503050406030204" pitchFamily="18" charset="0"/>
              </a:rPr>
              <a:t>Process</a:t>
            </a:r>
            <a:r>
              <a:rPr lang="en-US" altLang="en-US" dirty="0">
                <a:latin typeface="Cambria" panose="02040503050406030204" pitchFamily="18" charset="0"/>
              </a:rPr>
              <a:t>	  </a:t>
            </a:r>
            <a:r>
              <a:rPr lang="en-US" altLang="en-US" u="sng" dirty="0">
                <a:latin typeface="Cambria" panose="02040503050406030204" pitchFamily="18" charset="0"/>
              </a:rPr>
              <a:t>Arrival Time</a:t>
            </a:r>
            <a:r>
              <a:rPr lang="en-US" altLang="en-US" dirty="0">
                <a:latin typeface="Cambria" panose="02040503050406030204" pitchFamily="18" charset="0"/>
              </a:rPr>
              <a:t>	</a:t>
            </a:r>
            <a:r>
              <a:rPr lang="en-US" altLang="en-US" u="sng" dirty="0">
                <a:latin typeface="Cambria" panose="02040503050406030204" pitchFamily="18" charset="0"/>
              </a:rPr>
              <a:t>Burst Time</a:t>
            </a:r>
            <a:endParaRPr lang="en-US" altLang="en-US" dirty="0">
              <a:latin typeface="Cambria" panose="02040503050406030204" pitchFamily="18" charset="0"/>
            </a:endParaRP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P1	</a:t>
            </a:r>
            <a:r>
              <a:rPr lang="en-US" altLang="en-US" dirty="0">
                <a:latin typeface="Cambria" panose="02040503050406030204" pitchFamily="18" charset="0"/>
              </a:rPr>
              <a:t>0	16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P2	</a:t>
            </a:r>
            <a:r>
              <a:rPr lang="en-US" altLang="en-US" dirty="0">
                <a:latin typeface="Cambria" panose="02040503050406030204" pitchFamily="18" charset="0"/>
              </a:rPr>
              <a:t>2	8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P3	</a:t>
            </a:r>
            <a:r>
              <a:rPr lang="en-US" altLang="en-US" dirty="0">
                <a:latin typeface="Cambria" panose="02040503050406030204" pitchFamily="18" charset="0"/>
              </a:rPr>
              <a:t>4	12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P4	</a:t>
            </a:r>
            <a:r>
              <a:rPr lang="en-US" altLang="en-US" dirty="0">
                <a:latin typeface="Cambria" panose="02040503050406030204" pitchFamily="18" charset="0"/>
              </a:rPr>
              <a:t>6	2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P5	</a:t>
            </a:r>
            <a:r>
              <a:rPr lang="en-US" altLang="en-US" dirty="0">
                <a:latin typeface="Cambria" panose="02040503050406030204" pitchFamily="18" charset="0"/>
              </a:rPr>
              <a:t>8	4</a:t>
            </a:r>
          </a:p>
        </p:txBody>
      </p:sp>
    </p:spTree>
    <p:extLst>
      <p:ext uri="{BB962C8B-B14F-4D97-AF65-F5344CB8AC3E}">
        <p14:creationId xmlns:p14="http://schemas.microsoft.com/office/powerpoint/2010/main" val="4147571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628650" y="2551763"/>
            <a:ext cx="7886700" cy="3593543"/>
          </a:xfrm>
        </p:spPr>
        <p:txBody>
          <a:bodyPr/>
          <a:lstStyle/>
          <a:p>
            <a:r>
              <a:rPr lang="en-US" dirty="0"/>
              <a:t>SJN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waiting time = (0+20+26+10+10)/5 </a:t>
            </a:r>
          </a:p>
          <a:p>
            <a:pPr marL="0" indent="0">
              <a:buNone/>
            </a:pPr>
            <a:r>
              <a:rPr lang="en-US" dirty="0"/>
              <a:t>                                             = 13.2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2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102792"/>
              </p:ext>
            </p:extLst>
          </p:nvPr>
        </p:nvGraphicFramePr>
        <p:xfrm>
          <a:off x="1107143" y="3873479"/>
          <a:ext cx="626184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16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18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22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42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41217"/>
              </p:ext>
            </p:extLst>
          </p:nvPr>
        </p:nvGraphicFramePr>
        <p:xfrm>
          <a:off x="1187824" y="3427503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23348" y="1089020"/>
            <a:ext cx="4020652" cy="1782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u="sng" dirty="0">
                <a:latin typeface="Cambria" panose="02040503050406030204" pitchFamily="18" charset="0"/>
              </a:rPr>
              <a:t>Process</a:t>
            </a:r>
            <a:r>
              <a:rPr lang="en-US" altLang="en-US" dirty="0">
                <a:latin typeface="Cambria" panose="02040503050406030204" pitchFamily="18" charset="0"/>
              </a:rPr>
              <a:t>	  </a:t>
            </a:r>
            <a:r>
              <a:rPr lang="en-US" altLang="en-US" u="sng" dirty="0">
                <a:latin typeface="Cambria" panose="02040503050406030204" pitchFamily="18" charset="0"/>
              </a:rPr>
              <a:t>Arrival Time</a:t>
            </a:r>
            <a:r>
              <a:rPr lang="en-US" altLang="en-US" dirty="0">
                <a:latin typeface="Cambria" panose="02040503050406030204" pitchFamily="18" charset="0"/>
              </a:rPr>
              <a:t>	</a:t>
            </a:r>
            <a:r>
              <a:rPr lang="en-US" altLang="en-US" u="sng" dirty="0">
                <a:latin typeface="Cambria" panose="02040503050406030204" pitchFamily="18" charset="0"/>
              </a:rPr>
              <a:t>Burst Time</a:t>
            </a:r>
            <a:endParaRPr lang="en-US" altLang="en-US" dirty="0">
              <a:latin typeface="Cambria" panose="02040503050406030204" pitchFamily="18" charset="0"/>
            </a:endParaRP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P1	</a:t>
            </a:r>
            <a:r>
              <a:rPr lang="en-US" altLang="en-US" dirty="0">
                <a:latin typeface="Cambria" panose="02040503050406030204" pitchFamily="18" charset="0"/>
              </a:rPr>
              <a:t>0	16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P2	</a:t>
            </a:r>
            <a:r>
              <a:rPr lang="en-US" altLang="en-US" dirty="0">
                <a:latin typeface="Cambria" panose="02040503050406030204" pitchFamily="18" charset="0"/>
              </a:rPr>
              <a:t>2	8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P3	</a:t>
            </a:r>
            <a:r>
              <a:rPr lang="en-US" altLang="en-US" dirty="0">
                <a:latin typeface="Cambria" panose="02040503050406030204" pitchFamily="18" charset="0"/>
              </a:rPr>
              <a:t>4	12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P4	</a:t>
            </a:r>
            <a:r>
              <a:rPr lang="en-US" altLang="en-US" dirty="0">
                <a:latin typeface="Cambria" panose="02040503050406030204" pitchFamily="18" charset="0"/>
              </a:rPr>
              <a:t>6	2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P5	</a:t>
            </a:r>
            <a:r>
              <a:rPr lang="en-US" altLang="en-US" dirty="0">
                <a:latin typeface="Cambria" panose="02040503050406030204" pitchFamily="18" charset="0"/>
              </a:rPr>
              <a:t>8	4</a:t>
            </a:r>
          </a:p>
        </p:txBody>
      </p:sp>
    </p:spTree>
    <p:extLst>
      <p:ext uri="{BB962C8B-B14F-4D97-AF65-F5344CB8AC3E}">
        <p14:creationId xmlns:p14="http://schemas.microsoft.com/office/powerpoint/2010/main" val="3859164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628650" y="2538316"/>
            <a:ext cx="7886700" cy="3553202"/>
          </a:xfrm>
        </p:spPr>
        <p:txBody>
          <a:bodyPr/>
          <a:lstStyle/>
          <a:p>
            <a:r>
              <a:rPr lang="en-US" dirty="0"/>
              <a:t>FCFS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waiting time = (0+14+20+30+30)/5 </a:t>
            </a:r>
          </a:p>
          <a:p>
            <a:pPr marL="0" indent="0">
              <a:buNone/>
            </a:pPr>
            <a:r>
              <a:rPr lang="en-US" dirty="0"/>
              <a:t>                                             = 18.8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2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277248"/>
              </p:ext>
            </p:extLst>
          </p:nvPr>
        </p:nvGraphicFramePr>
        <p:xfrm>
          <a:off x="1107143" y="3860032"/>
          <a:ext cx="626184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16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+mn-lt"/>
                        </a:rPr>
                        <a:t>24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+mn-lt"/>
                        </a:rPr>
                        <a:t>36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+mn-lt"/>
                        </a:rPr>
                        <a:t>38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42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18963"/>
              </p:ext>
            </p:extLst>
          </p:nvPr>
        </p:nvGraphicFramePr>
        <p:xfrm>
          <a:off x="1187824" y="3414056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23348" y="1089020"/>
            <a:ext cx="4020652" cy="1782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u="sng" dirty="0">
                <a:latin typeface="Cambria" panose="02040503050406030204" pitchFamily="18" charset="0"/>
              </a:rPr>
              <a:t>Process</a:t>
            </a:r>
            <a:r>
              <a:rPr lang="en-US" altLang="en-US" dirty="0">
                <a:latin typeface="Cambria" panose="02040503050406030204" pitchFamily="18" charset="0"/>
              </a:rPr>
              <a:t>	  </a:t>
            </a:r>
            <a:r>
              <a:rPr lang="en-US" altLang="en-US" u="sng" dirty="0">
                <a:latin typeface="Cambria" panose="02040503050406030204" pitchFamily="18" charset="0"/>
              </a:rPr>
              <a:t>Arrival Time</a:t>
            </a:r>
            <a:r>
              <a:rPr lang="en-US" altLang="en-US" dirty="0">
                <a:latin typeface="Cambria" panose="02040503050406030204" pitchFamily="18" charset="0"/>
              </a:rPr>
              <a:t>	</a:t>
            </a:r>
            <a:r>
              <a:rPr lang="en-US" altLang="en-US" u="sng" dirty="0">
                <a:latin typeface="Cambria" panose="02040503050406030204" pitchFamily="18" charset="0"/>
              </a:rPr>
              <a:t>Burst Time</a:t>
            </a:r>
            <a:endParaRPr lang="en-US" altLang="en-US" dirty="0">
              <a:latin typeface="Cambria" panose="02040503050406030204" pitchFamily="18" charset="0"/>
            </a:endParaRP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P1	</a:t>
            </a:r>
            <a:r>
              <a:rPr lang="en-US" altLang="en-US" dirty="0">
                <a:latin typeface="Cambria" panose="02040503050406030204" pitchFamily="18" charset="0"/>
              </a:rPr>
              <a:t>0	16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P2	</a:t>
            </a:r>
            <a:r>
              <a:rPr lang="en-US" altLang="en-US" dirty="0">
                <a:latin typeface="Cambria" panose="02040503050406030204" pitchFamily="18" charset="0"/>
              </a:rPr>
              <a:t>2	8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P3	</a:t>
            </a:r>
            <a:r>
              <a:rPr lang="en-US" altLang="en-US" dirty="0">
                <a:latin typeface="Cambria" panose="02040503050406030204" pitchFamily="18" charset="0"/>
              </a:rPr>
              <a:t>4	12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P4	</a:t>
            </a:r>
            <a:r>
              <a:rPr lang="en-US" altLang="en-US" dirty="0">
                <a:latin typeface="Cambria" panose="02040503050406030204" pitchFamily="18" charset="0"/>
              </a:rPr>
              <a:t>6	2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i="1" dirty="0">
                <a:latin typeface="Cambria" panose="02040503050406030204" pitchFamily="18" charset="0"/>
              </a:rPr>
              <a:t>P5	</a:t>
            </a:r>
            <a:r>
              <a:rPr lang="en-US" altLang="en-US" dirty="0">
                <a:latin typeface="Cambria" panose="02040503050406030204" pitchFamily="18" charset="0"/>
              </a:rPr>
              <a:t>8	4</a:t>
            </a:r>
          </a:p>
        </p:txBody>
      </p:sp>
    </p:spTree>
    <p:extLst>
      <p:ext uri="{BB962C8B-B14F-4D97-AF65-F5344CB8AC3E}">
        <p14:creationId xmlns:p14="http://schemas.microsoft.com/office/powerpoint/2010/main" val="3313256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89970"/>
              </p:ext>
            </p:extLst>
          </p:nvPr>
        </p:nvGraphicFramePr>
        <p:xfrm>
          <a:off x="1456765" y="2929965"/>
          <a:ext cx="6329082" cy="2166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64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618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anose="02040503050406030204" pitchFamily="18" charset="0"/>
                        </a:rPr>
                        <a:t>Scheduling 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anose="02040503050406030204" pitchFamily="18" charset="0"/>
                        </a:rPr>
                        <a:t>Average</a:t>
                      </a:r>
                      <a:r>
                        <a:rPr lang="en-US" sz="2200" baseline="0" dirty="0">
                          <a:latin typeface="Cambria" panose="02040503050406030204" pitchFamily="18" charset="0"/>
                        </a:rPr>
                        <a:t> Waiting Time</a:t>
                      </a:r>
                      <a:endParaRPr lang="en-US" sz="22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61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mbria" panose="02040503050406030204" pitchFamily="18" charset="0"/>
                        </a:rPr>
                        <a:t>FCFS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mbria" panose="02040503050406030204" pitchFamily="18" charset="0"/>
                        </a:rPr>
                        <a:t>18.8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61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mbria" panose="02040503050406030204" pitchFamily="18" charset="0"/>
                        </a:rPr>
                        <a:t>SJN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mbria" panose="02040503050406030204" pitchFamily="18" charset="0"/>
                        </a:rPr>
                        <a:t>13.2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61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mbria" panose="02040503050406030204" pitchFamily="18" charset="0"/>
                        </a:rPr>
                        <a:t>SRTF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ambria" panose="02040503050406030204" pitchFamily="18" charset="0"/>
                        </a:rPr>
                        <a:t>8.8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837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Shortest Job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mbria" panose="02040503050406030204" pitchFamily="18" charset="0"/>
              <a:buChar char="+"/>
            </a:pPr>
            <a:r>
              <a:rPr lang="en-US" sz="2400" dirty="0"/>
              <a:t>SRTF is Optimal: Minimum Average waiting time.</a:t>
            </a:r>
          </a:p>
          <a:p>
            <a:pPr>
              <a:buFont typeface="Cambria" panose="02040503050406030204" pitchFamily="18" charset="0"/>
              <a:buChar char="-"/>
            </a:pPr>
            <a:r>
              <a:rPr lang="en-US" sz="2400" dirty="0"/>
              <a:t>Longer processes may be starved.</a:t>
            </a:r>
          </a:p>
          <a:p>
            <a:pPr>
              <a:buFont typeface="Cambria" panose="02040503050406030204" pitchFamily="18" charset="0"/>
              <a:buChar char="-"/>
            </a:pPr>
            <a:r>
              <a:rPr lang="en-US" sz="2400" dirty="0"/>
              <a:t>Difficult to know the CPU burst of processes before their execution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31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Determining Length of Next CPU Burst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only estimate the length.</a:t>
            </a:r>
          </a:p>
          <a:p>
            <a:r>
              <a:rPr lang="en-US" altLang="en-US" dirty="0"/>
              <a:t>Can be done by using the length of previous CPU bursts, using exponential averaging (decaying average).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0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183" y="1181302"/>
            <a:ext cx="2913697" cy="544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E7A"/>
                </a:solidFill>
              </a:rPr>
              <a:t>CPU-I/O Burst Cycle</a:t>
            </a:r>
            <a:endParaRPr lang="en-US" dirty="0">
              <a:solidFill>
                <a:srgbClr val="007E7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4267200" y="1550894"/>
            <a:ext cx="4648200" cy="3169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472" indent="-347472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Wingdings 3" panose="05040102010807070707" pitchFamily="18" charset="2"/>
              <a:buChar char=""/>
            </a:pPr>
            <a:r>
              <a:rPr lang="en-US" altLang="en-US" dirty="0">
                <a:latin typeface="Cambria" panose="02040503050406030204" pitchFamily="18" charset="0"/>
              </a:rPr>
              <a:t>CPU–I/O Burst Cycle – Process execution consists of a cycle of CPU execution and I/O wait. </a:t>
            </a:r>
          </a:p>
          <a:p>
            <a:pPr marL="347472" indent="-347472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Wingdings 3" panose="05040102010807070707" pitchFamily="18" charset="2"/>
              <a:buChar char=""/>
            </a:pPr>
            <a:r>
              <a:rPr lang="en-US" altLang="en-US" dirty="0">
                <a:latin typeface="Cambria" panose="02040503050406030204" pitchFamily="18" charset="0"/>
              </a:rPr>
              <a:t>CPU burst is length of time process needs to use CPU before it next makes a I/O request. </a:t>
            </a:r>
          </a:p>
          <a:p>
            <a:pPr marL="347472" indent="-347472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Wingdings 3" panose="05040102010807070707" pitchFamily="18" charset="2"/>
              <a:buChar char=""/>
            </a:pPr>
            <a:r>
              <a:rPr lang="en-US" altLang="en-US" dirty="0">
                <a:latin typeface="Cambria" panose="02040503050406030204" pitchFamily="18" charset="0"/>
              </a:rPr>
              <a:t>I/O burst is the length of time process spends waiting for I/O to complete.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Manmath N. Sahoo (CS)</a:t>
            </a:r>
          </a:p>
        </p:txBody>
      </p:sp>
    </p:spTree>
    <p:extLst>
      <p:ext uri="{BB962C8B-B14F-4D97-AF65-F5344CB8AC3E}">
        <p14:creationId xmlns:p14="http://schemas.microsoft.com/office/powerpoint/2010/main" val="3586435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Determining Length of Next CPU Burst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12695" y="1883457"/>
            <a:ext cx="7412690" cy="2394767"/>
            <a:chOff x="1008529" y="2649936"/>
            <a:chExt cx="7412690" cy="2394767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6921607"/>
                </p:ext>
              </p:extLst>
            </p:nvPr>
          </p:nvGraphicFramePr>
          <p:xfrm>
            <a:off x="1008529" y="2649936"/>
            <a:ext cx="7032811" cy="2115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Equation" r:id="rId3" imgW="2908080" imgH="888840" progId="Equation.3">
                    <p:embed/>
                  </p:oleObj>
                </mc:Choice>
                <mc:Fallback>
                  <p:oleObj name="Equation" r:id="rId3" imgW="290808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529" y="2649936"/>
                          <a:ext cx="7032811" cy="2115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3416917"/>
                </p:ext>
              </p:extLst>
            </p:nvPr>
          </p:nvGraphicFramePr>
          <p:xfrm>
            <a:off x="2760194" y="4066803"/>
            <a:ext cx="5661025" cy="97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Equation" r:id="rId5" imgW="1320480" imgH="228600" progId="Equation.3">
                    <p:embed/>
                  </p:oleObj>
                </mc:Choice>
                <mc:Fallback>
                  <p:oleObj name="Equation" r:id="rId5" imgW="1320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194" y="4066803"/>
                          <a:ext cx="5661025" cy="977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10076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Determining Length of Next CPU Burst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If we expand the formula, we get:</a:t>
            </a:r>
          </a:p>
          <a:p>
            <a:pPr lvl="2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sym typeface="Symbol" panose="05050102010706020507" pitchFamily="18" charset="2"/>
              </a:rPr>
              <a:t>n+1</a:t>
            </a:r>
            <a:r>
              <a:rPr lang="en-US" altLang="en-US" dirty="0">
                <a:sym typeface="Symbol" panose="05050102010706020507" pitchFamily="18" charset="2"/>
              </a:rPr>
              <a:t> =  </a:t>
            </a:r>
            <a:r>
              <a:rPr lang="en-US" altLang="en-US" dirty="0" err="1">
                <a:sym typeface="Symbol" panose="05050102010706020507" pitchFamily="18" charset="2"/>
              </a:rPr>
              <a:t>t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+(</a:t>
            </a:r>
            <a:r>
              <a:rPr lang="en-US" altLang="en-US" i="1" dirty="0">
                <a:sym typeface="Symbol" panose="05050102010706020507" pitchFamily="18" charset="2"/>
              </a:rPr>
              <a:t>1 -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i="1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 t</a:t>
            </a:r>
            <a:r>
              <a:rPr lang="en-US" altLang="en-US" baseline="-25000" dirty="0">
                <a:sym typeface="Symbol" panose="05050102010706020507" pitchFamily="18" charset="2"/>
              </a:rPr>
              <a:t>n-1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+ …</a:t>
            </a:r>
          </a:p>
          <a:p>
            <a:pPr lvl="2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+(1</a:t>
            </a:r>
            <a:r>
              <a:rPr lang="en-US" altLang="en-US" dirty="0">
                <a:sym typeface="Symbol" panose="05050102010706020507" pitchFamily="18" charset="2"/>
              </a:rPr>
              <a:t> -  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 err="1">
                <a:sym typeface="Symbol" panose="05050102010706020507" pitchFamily="18" charset="2"/>
              </a:rPr>
              <a:t>t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-j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+ …</a:t>
            </a:r>
          </a:p>
          <a:p>
            <a:pPr lvl="2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+(1</a:t>
            </a:r>
            <a:r>
              <a:rPr lang="en-US" altLang="en-US" dirty="0">
                <a:sym typeface="Symbol" panose="05050102010706020507" pitchFamily="18" charset="2"/>
              </a:rPr>
              <a:t> -  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n+1 </a:t>
            </a: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Since both  and (1 - ) are less than or equal to 1, each successive term has less weight than its predecessor.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49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(RR)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Each process gets a </a:t>
            </a:r>
            <a:r>
              <a:rPr lang="en-US" altLang="en-US" b="1" dirty="0"/>
              <a:t>time quantum</a:t>
            </a:r>
            <a:r>
              <a:rPr lang="en-US" altLang="en-US" dirty="0"/>
              <a:t>, usually 10-100 milliseconds.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After this time has elapsed, the process is preempted and added to the end of the ready queue.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If there are </a:t>
            </a:r>
            <a:r>
              <a:rPr lang="en-US" altLang="en-US" i="1" dirty="0"/>
              <a:t>n</a:t>
            </a:r>
            <a:r>
              <a:rPr lang="en-US" altLang="en-US" dirty="0"/>
              <a:t> processes in the ready queue and the time quantum is </a:t>
            </a:r>
            <a:r>
              <a:rPr lang="en-US" altLang="en-US" i="1" dirty="0"/>
              <a:t>q</a:t>
            </a:r>
            <a:r>
              <a:rPr lang="en-US" altLang="en-US" dirty="0"/>
              <a:t>, then each process gets 1/</a:t>
            </a:r>
            <a:r>
              <a:rPr lang="en-US" altLang="en-US" i="1" dirty="0"/>
              <a:t>n</a:t>
            </a:r>
            <a:r>
              <a:rPr lang="en-US" altLang="en-US" dirty="0"/>
              <a:t> of the CPU time.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No process waits more than (</a:t>
            </a:r>
            <a:r>
              <a:rPr lang="en-US" altLang="en-US" i="1" dirty="0"/>
              <a:t>n</a:t>
            </a:r>
            <a:r>
              <a:rPr lang="en-US" altLang="en-US" dirty="0"/>
              <a:t>-1)</a:t>
            </a:r>
            <a:r>
              <a:rPr lang="en-US" altLang="en-US" i="1" dirty="0"/>
              <a:t>q </a:t>
            </a:r>
            <a:r>
              <a:rPr lang="en-US" altLang="en-US" dirty="0"/>
              <a:t>time units.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67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 RR with q=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0"/>
              </a:spcAft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n-US" dirty="0"/>
              <a:t>	</a:t>
            </a:r>
            <a:r>
              <a:rPr lang="en-US" altLang="en-US" sz="2400" dirty="0"/>
              <a:t>	</a:t>
            </a:r>
            <a:r>
              <a:rPr lang="en-US" altLang="en-US" sz="2400" u="sng" dirty="0"/>
              <a:t>Process</a:t>
            </a:r>
            <a:r>
              <a:rPr lang="en-US" altLang="en-US" sz="2400" dirty="0"/>
              <a:t>	</a:t>
            </a:r>
            <a:r>
              <a:rPr lang="en-US" altLang="en-US" sz="2400" u="sng" dirty="0"/>
              <a:t>Burst Time</a:t>
            </a:r>
          </a:p>
          <a:p>
            <a:pPr>
              <a:spcAft>
                <a:spcPts val="0"/>
              </a:spcAft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n-US" sz="2400" i="1" dirty="0"/>
              <a:t>		P</a:t>
            </a:r>
            <a:r>
              <a:rPr lang="en-US" altLang="en-US" sz="2400" i="1" baseline="-25000" dirty="0"/>
              <a:t>1	</a:t>
            </a:r>
            <a:r>
              <a:rPr lang="en-US" altLang="en-US" sz="2400" dirty="0"/>
              <a:t>53</a:t>
            </a:r>
          </a:p>
          <a:p>
            <a:pPr>
              <a:spcAft>
                <a:spcPts val="0"/>
              </a:spcAft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2	 </a:t>
            </a:r>
            <a:r>
              <a:rPr lang="en-US" altLang="en-US" sz="2400" dirty="0"/>
              <a:t>17</a:t>
            </a:r>
          </a:p>
          <a:p>
            <a:pPr>
              <a:spcAft>
                <a:spcPts val="0"/>
              </a:spcAft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3	</a:t>
            </a:r>
            <a:r>
              <a:rPr lang="en-US" altLang="en-US" sz="2400" dirty="0"/>
              <a:t>68</a:t>
            </a:r>
          </a:p>
          <a:p>
            <a:pPr>
              <a:spcAft>
                <a:spcPts val="0"/>
              </a:spcAft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4	 </a:t>
            </a:r>
            <a:r>
              <a:rPr lang="en-US" altLang="en-US" sz="2400" dirty="0"/>
              <a:t>24</a:t>
            </a:r>
          </a:p>
          <a:p>
            <a:pPr algn="l">
              <a:tabLst>
                <a:tab pos="2222500" algn="ctr"/>
                <a:tab pos="3997325" algn="ctr"/>
              </a:tabLst>
            </a:pPr>
            <a:r>
              <a:rPr lang="en-US" altLang="en-US" dirty="0"/>
              <a:t>The Gantt chart is: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222500" algn="ctr"/>
                <a:tab pos="3997325" algn="ctr"/>
              </a:tabLst>
            </a:pPr>
            <a:endParaRPr lang="en-US" altLang="en-US" dirty="0"/>
          </a:p>
          <a:p>
            <a:pPr>
              <a:tabLst>
                <a:tab pos="2222500" algn="ctr"/>
                <a:tab pos="3997325" algn="ctr"/>
              </a:tabLst>
            </a:pPr>
            <a:r>
              <a:rPr lang="en-US" altLang="en-US" dirty="0"/>
              <a:t>Typically, higher average turnaround than SJF, but better </a:t>
            </a:r>
            <a:r>
              <a:rPr lang="en-US" altLang="en-US" i="1" dirty="0"/>
              <a:t>response</a:t>
            </a:r>
            <a:r>
              <a:rPr lang="en-US" altLang="en-US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76400" y="4191000"/>
            <a:ext cx="6051550" cy="976313"/>
            <a:chOff x="1676400" y="4191000"/>
            <a:chExt cx="6051550" cy="976313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828800" y="4191000"/>
              <a:ext cx="5638800" cy="609600"/>
              <a:chOff x="1152" y="2736"/>
              <a:chExt cx="2880" cy="288"/>
            </a:xfrm>
          </p:grpSpPr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1</a:t>
                </a:r>
                <a:endParaRPr lang="en-US" altLang="en-US" sz="1800">
                  <a:latin typeface="Cambria" panose="02040503050406030204" pitchFamily="18" charset="0"/>
                </a:endParaRPr>
              </a:p>
            </p:txBody>
          </p:sp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2</a:t>
                </a:r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3</a:t>
                </a: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4</a:t>
                </a:r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1</a:t>
                </a:r>
              </a:p>
            </p:txBody>
          </p: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3</a:t>
                </a:r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4</a:t>
                </a:r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1</a:t>
                </a:r>
              </a:p>
            </p:txBody>
          </p:sp>
          <p:sp>
            <p:nvSpPr>
              <p:cNvPr id="27" name="Rectangle 13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3</a:t>
                </a:r>
              </a:p>
            </p:txBody>
          </p:sp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3</a:t>
                </a:r>
              </a:p>
            </p:txBody>
          </p:sp>
        </p:grp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1676400" y="48006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2146300" y="48006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20</a:t>
              </a: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2679700" y="48006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37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282950" y="48006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57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898900" y="48006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77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4432300" y="48006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97</a:t>
              </a: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4902200" y="4800600"/>
              <a:ext cx="565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117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5511800" y="4800600"/>
              <a:ext cx="565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121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6045200" y="4800600"/>
              <a:ext cx="565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134</a:t>
              </a: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6629400" y="4800600"/>
              <a:ext cx="565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154</a:t>
              </a: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7162800" y="4800600"/>
              <a:ext cx="565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ambria" panose="02040503050406030204" pitchFamily="18" charset="0"/>
                </a:rPr>
                <a:t>162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697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(RR)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FCFS + Preemption = RR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Performance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i="1" dirty="0"/>
              <a:t>q</a:t>
            </a:r>
            <a:r>
              <a:rPr lang="en-US" altLang="en-US" dirty="0"/>
              <a:t> large </a:t>
            </a:r>
            <a:r>
              <a:rPr lang="en-US" altLang="en-US" dirty="0">
                <a:sym typeface="Symbol" panose="05050102010706020507" pitchFamily="18" charset="2"/>
              </a:rPr>
              <a:t> behaves similar to FCFS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small  more context switch overhead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12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RR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variable time quantum</a:t>
            </a:r>
          </a:p>
          <a:p>
            <a:r>
              <a:rPr lang="en-US" dirty="0"/>
              <a:t>A preempted process, on its next turn will use an increased time quantum</a:t>
            </a:r>
          </a:p>
          <a:p>
            <a:r>
              <a:rPr lang="en-US" dirty="0"/>
              <a:t>RR Scheduling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: 300ms, q=20ms, time per context switch=2ms</a:t>
            </a:r>
          </a:p>
          <a:p>
            <a:pPr lvl="1"/>
            <a:r>
              <a:rPr lang="en-US" dirty="0"/>
              <a:t>#of preemptions due to this process = 14</a:t>
            </a:r>
          </a:p>
          <a:p>
            <a:pPr lvl="1"/>
            <a:r>
              <a:rPr lang="en-US" dirty="0"/>
              <a:t>Preemption overhead = 28ms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19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RR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RR Scheduling – q is doubled in next turn.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: 300ms, q=20ms (initial)</a:t>
            </a:r>
          </a:p>
          <a:p>
            <a:pPr lvl="1"/>
            <a:r>
              <a:rPr lang="en-US" dirty="0"/>
              <a:t>#of preemptions due to this process = 3. (20+40+80+160=300)</a:t>
            </a:r>
          </a:p>
          <a:p>
            <a:pPr lvl="1"/>
            <a:r>
              <a:rPr lang="en-US" dirty="0"/>
              <a:t>Preemption overhead = 6ms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2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A priority number (integer) is associated with each process and the CPU is allocated to the process with the highest priority </a:t>
            </a:r>
          </a:p>
          <a:p>
            <a:r>
              <a:rPr lang="en-US" altLang="en-US" sz="2800" dirty="0"/>
              <a:t>Some schemes use smallest integer </a:t>
            </a:r>
            <a:r>
              <a:rPr lang="en-US" altLang="en-US" sz="2800" dirty="0">
                <a:sym typeface="Symbol" panose="05050102010706020507" pitchFamily="18" charset="2"/>
              </a:rPr>
              <a:t> highest priority.</a:t>
            </a:r>
          </a:p>
          <a:p>
            <a:r>
              <a:rPr lang="en-US" altLang="en-US" sz="2800" dirty="0"/>
              <a:t>SJF is effectively priority scheduling where priority is defined on next CPU burst time.</a:t>
            </a:r>
          </a:p>
          <a:p>
            <a:r>
              <a:rPr lang="en-US" altLang="en-US" sz="2800" dirty="0"/>
              <a:t>FCFS is effectively priority scheduling where priority is defined on arrival time.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91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Problem: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Starvation</a:t>
            </a:r>
            <a:r>
              <a:rPr lang="en-US" altLang="en-US" dirty="0">
                <a:sym typeface="Symbol" panose="05050102010706020507" pitchFamily="18" charset="2"/>
              </a:rPr>
              <a:t> – low priority processes may never execute.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Solution: </a:t>
            </a:r>
            <a:r>
              <a:rPr lang="en-US" altLang="en-US" b="1" dirty="0">
                <a:sym typeface="Symbol" panose="05050102010706020507" pitchFamily="18" charset="2"/>
              </a:rPr>
              <a:t>Aging</a:t>
            </a:r>
            <a:r>
              <a:rPr lang="en-US" altLang="en-US" dirty="0">
                <a:sym typeface="Symbol" panose="05050102010706020507" pitchFamily="18" charset="2"/>
              </a:rPr>
              <a:t> – as time progresses increase the priority of the process.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e.g. in every 10ms increase the priority of process by 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71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level Queue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Ready queue is partitioned into separate queues.</a:t>
            </a:r>
          </a:p>
          <a:p>
            <a:r>
              <a:rPr lang="en-US" dirty="0"/>
              <a:t>Each queue holds a particular category of processes.</a:t>
            </a:r>
          </a:p>
          <a:p>
            <a:r>
              <a:rPr lang="en-US" dirty="0"/>
              <a:t>Each queue can implement whatever scheduling algorithm is most appropriate for that type of processes.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580" y="1851026"/>
            <a:ext cx="6776838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Histogram of CPU-burst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1505"/>
            <a:ext cx="78867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Typical CPU burst distribution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1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level Queue Scheduling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2" descr="http://www.cs.uic.edu/%7Ejbell/CourseNotes/OperatingSystems/images/Chapter6/6_06_MultilevelQueueSchedul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87" y="1690689"/>
            <a:ext cx="6843612" cy="453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024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Queue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Scheduling must be done between the queues.</a:t>
            </a:r>
          </a:p>
          <a:p>
            <a:pPr lvl="1"/>
            <a:r>
              <a:rPr lang="en-US" altLang="en-US" dirty="0"/>
              <a:t>Priority scheduling; But possibility of starvation.</a:t>
            </a:r>
          </a:p>
          <a:p>
            <a:pPr lvl="1"/>
            <a:r>
              <a:rPr lang="en-US" altLang="en-US" dirty="0"/>
              <a:t>Time slice – each queue gets a certain amount of CPU time which it can schedule amongst its processes;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4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Multilevel Feedback Queue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A process can move between the various queues; </a:t>
            </a:r>
            <a:r>
              <a:rPr lang="en-US" altLang="en-US" b="1" dirty="0"/>
              <a:t>aging</a:t>
            </a:r>
            <a:r>
              <a:rPr lang="en-US" altLang="en-US" dirty="0"/>
              <a:t> can be implemented this way.</a:t>
            </a:r>
          </a:p>
          <a:p>
            <a:r>
              <a:rPr lang="en-US" altLang="en-US" dirty="0"/>
              <a:t>Multilevel-feedback-queue scheduler defined by the following parameters:</a:t>
            </a:r>
          </a:p>
          <a:p>
            <a:pPr lvl="1"/>
            <a:r>
              <a:rPr lang="en-US" altLang="en-US" dirty="0"/>
              <a:t>number of queues</a:t>
            </a:r>
          </a:p>
          <a:p>
            <a:pPr lvl="1"/>
            <a:r>
              <a:rPr lang="en-US" altLang="en-US" dirty="0"/>
              <a:t>scheduling algorithms for each queue</a:t>
            </a:r>
          </a:p>
          <a:p>
            <a:pPr lvl="1"/>
            <a:r>
              <a:rPr lang="en-US" altLang="en-US" dirty="0"/>
              <a:t>method used to determine when to promote a process</a:t>
            </a:r>
          </a:p>
          <a:p>
            <a:pPr lvl="1"/>
            <a:r>
              <a:rPr lang="en-US" altLang="en-US" dirty="0"/>
              <a:t>method used to determine when to demote a process</a:t>
            </a:r>
          </a:p>
          <a:p>
            <a:pPr lvl="1"/>
            <a:r>
              <a:rPr lang="en-US" altLang="en-US" dirty="0"/>
              <a:t>method used to determine which queue a process will enter initially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7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Multilevel Feedback Queue Scheduling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flipV="1">
            <a:off x="1411666" y="2129406"/>
            <a:ext cx="6320667" cy="3788228"/>
            <a:chOff x="1411666" y="1559859"/>
            <a:chExt cx="6320667" cy="4450976"/>
          </a:xfrm>
        </p:grpSpPr>
        <p:pic>
          <p:nvPicPr>
            <p:cNvPr id="3074" name="Picture 2" descr="http://www.cs.uic.edu/%7Ejbell/CourseNotes/OperatingSystems/images/Chapter6/6_07_MultilevelFeedbackQueue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1666" y="1559859"/>
              <a:ext cx="6320667" cy="4450976"/>
            </a:xfrm>
            <a:prstGeom prst="rect">
              <a:avLst/>
            </a:prstGeom>
            <a:noFill/>
            <a:scene3d>
              <a:camera prst="orthographicFront">
                <a:rot lat="21599979" lon="10799995" rev="10800071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6115050" y="3678849"/>
              <a:ext cx="182880" cy="0"/>
            </a:xfrm>
            <a:prstGeom prst="straightConnector1">
              <a:avLst/>
            </a:prstGeom>
            <a:ln w="31750" cap="sq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115050" y="5512131"/>
              <a:ext cx="182880" cy="0"/>
            </a:xfrm>
            <a:prstGeom prst="straightConnector1">
              <a:avLst/>
            </a:prstGeom>
            <a:ln w="31750" cap="sq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1685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Response Ratio Next (HRRN)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gives priority to shorter jobs similar to SJN</a:t>
            </a:r>
          </a:p>
          <a:p>
            <a:r>
              <a:rPr lang="en-US" dirty="0"/>
              <a:t>Implements Aging implicitly</a:t>
            </a:r>
          </a:p>
          <a:p>
            <a:r>
              <a:rPr lang="en-US" dirty="0"/>
              <a:t>Non-preemptive dynamic priority based algorithm with initial priority 1</a:t>
            </a:r>
          </a:p>
          <a:p>
            <a:r>
              <a:rPr lang="en-US" dirty="0"/>
              <a:t>p=1+(wait time/burst time)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37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Response Ratio Next (HRRN) Scheduling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2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858803"/>
              </p:ext>
            </p:extLst>
          </p:nvPr>
        </p:nvGraphicFramePr>
        <p:xfrm>
          <a:off x="1256431" y="5110339"/>
          <a:ext cx="626184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n-lt"/>
                        </a:rPr>
                        <a:t>3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+mn-lt"/>
                        </a:rPr>
                        <a:t>9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+mn-lt"/>
                        </a:rPr>
                        <a:t>13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+mn-lt"/>
                        </a:rPr>
                        <a:t>15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+mn-lt"/>
                        </a:rPr>
                        <a:t>20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310"/>
              </p:ext>
            </p:extLst>
          </p:nvPr>
        </p:nvGraphicFramePr>
        <p:xfrm>
          <a:off x="1337112" y="4664363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</a:rPr>
                        <a:t>P4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67556" y="1690689"/>
            <a:ext cx="5119094" cy="2345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10000"/>
              </a:lnSpc>
              <a:spcAft>
                <a:spcPts val="0"/>
              </a:spcAft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u="sng" dirty="0">
                <a:latin typeface="Cambria" panose="02040503050406030204" pitchFamily="18" charset="0"/>
              </a:rPr>
              <a:t>Process</a:t>
            </a:r>
            <a:r>
              <a:rPr lang="en-US" altLang="en-US" sz="2400" dirty="0">
                <a:latin typeface="Cambria" panose="02040503050406030204" pitchFamily="18" charset="0"/>
              </a:rPr>
              <a:t>	    </a:t>
            </a:r>
            <a:r>
              <a:rPr lang="en-US" altLang="en-US" sz="2400" u="sng" dirty="0">
                <a:latin typeface="Cambria" panose="02040503050406030204" pitchFamily="18" charset="0"/>
              </a:rPr>
              <a:t>Arrival Time</a:t>
            </a:r>
            <a:r>
              <a:rPr lang="en-US" altLang="en-US" sz="2400" dirty="0">
                <a:latin typeface="Cambria" panose="02040503050406030204" pitchFamily="18" charset="0"/>
              </a:rPr>
              <a:t>      </a:t>
            </a:r>
            <a:r>
              <a:rPr lang="en-US" altLang="en-US" sz="2400" u="sng" dirty="0">
                <a:latin typeface="Cambria" panose="02040503050406030204" pitchFamily="18" charset="0"/>
              </a:rPr>
              <a:t>Burst Time</a:t>
            </a:r>
            <a:endParaRPr lang="en-US" altLang="en-US" sz="2400" dirty="0">
              <a:latin typeface="Cambria" panose="02040503050406030204" pitchFamily="18" charset="0"/>
            </a:endParaRP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>
                <a:latin typeface="Cambria" panose="02040503050406030204" pitchFamily="18" charset="0"/>
              </a:rPr>
              <a:t>P1	           </a:t>
            </a:r>
            <a:r>
              <a:rPr lang="en-US" altLang="en-US" sz="2400" dirty="0">
                <a:latin typeface="Cambria" panose="02040503050406030204" pitchFamily="18" charset="0"/>
              </a:rPr>
              <a:t>0	                      3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>
                <a:latin typeface="Cambria" panose="02040503050406030204" pitchFamily="18" charset="0"/>
              </a:rPr>
              <a:t>P2	          </a:t>
            </a:r>
            <a:r>
              <a:rPr lang="en-US" altLang="en-US" sz="2400" dirty="0">
                <a:latin typeface="Cambria" panose="02040503050406030204" pitchFamily="18" charset="0"/>
              </a:rPr>
              <a:t>2	                     6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>
                <a:latin typeface="Cambria" panose="02040503050406030204" pitchFamily="18" charset="0"/>
              </a:rPr>
              <a:t>P3	         </a:t>
            </a:r>
            <a:r>
              <a:rPr lang="en-US" altLang="en-US" sz="2400" dirty="0">
                <a:latin typeface="Cambria" panose="02040503050406030204" pitchFamily="18" charset="0"/>
              </a:rPr>
              <a:t>4	                     4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>
                <a:latin typeface="Cambria" panose="02040503050406030204" pitchFamily="18" charset="0"/>
              </a:rPr>
              <a:t>P4	         </a:t>
            </a:r>
            <a:r>
              <a:rPr lang="en-US" altLang="en-US" sz="2400" dirty="0">
                <a:latin typeface="Cambria" panose="02040503050406030204" pitchFamily="18" charset="0"/>
              </a:rPr>
              <a:t>6	                     5</a:t>
            </a:r>
          </a:p>
          <a:p>
            <a:pPr marL="228600" indent="-228600">
              <a:spcAft>
                <a:spcPts val="0"/>
              </a:spcAft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2400" i="1" dirty="0">
                <a:latin typeface="Cambria" panose="02040503050406030204" pitchFamily="18" charset="0"/>
              </a:rPr>
              <a:t>P5	         </a:t>
            </a:r>
            <a:r>
              <a:rPr lang="en-US" altLang="en-US" sz="2400" dirty="0">
                <a:latin typeface="Cambria" panose="02040503050406030204" pitchFamily="18" charset="0"/>
              </a:rPr>
              <a:t>8	      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1053029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queue for each processor</a:t>
            </a:r>
          </a:p>
          <a:p>
            <a:r>
              <a:rPr lang="en-US" dirty="0"/>
              <a:t>Common ready queue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59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Processor Scheduling:</a:t>
            </a:r>
            <a:br>
              <a:rPr lang="en-US" dirty="0"/>
            </a:br>
            <a:r>
              <a:rPr lang="en-US" sz="3200" dirty="0"/>
              <a:t>Separate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 Processors: C1, C2, C3, C4.</a:t>
            </a:r>
          </a:p>
          <a:p>
            <a:pPr lvl="1"/>
            <a:r>
              <a:rPr lang="en-US" dirty="0"/>
              <a:t>P1 goes to C1</a:t>
            </a:r>
          </a:p>
          <a:p>
            <a:pPr lvl="1"/>
            <a:r>
              <a:rPr lang="en-US" dirty="0"/>
              <a:t>P2 goes to C2</a:t>
            </a:r>
          </a:p>
          <a:p>
            <a:pPr lvl="1"/>
            <a:r>
              <a:rPr lang="en-US" dirty="0"/>
              <a:t>P3 goes to C3</a:t>
            </a:r>
          </a:p>
          <a:p>
            <a:pPr lvl="1"/>
            <a:r>
              <a:rPr lang="en-US" dirty="0"/>
              <a:t>P4 goes to C4</a:t>
            </a:r>
          </a:p>
          <a:p>
            <a:pPr lvl="1"/>
            <a:r>
              <a:rPr lang="en-US" dirty="0"/>
              <a:t>P5 goes to C1</a:t>
            </a:r>
          </a:p>
          <a:p>
            <a:pPr lvl="1"/>
            <a:r>
              <a:rPr lang="en-US" dirty="0"/>
              <a:t>P6 goes to C2 …</a:t>
            </a:r>
          </a:p>
          <a:p>
            <a:r>
              <a:rPr lang="en-US" dirty="0"/>
              <a:t>Load balancing w.r.t size of the processes???</a:t>
            </a:r>
          </a:p>
          <a:p>
            <a:pPr lvl="1"/>
            <a:r>
              <a:rPr lang="en-US" dirty="0"/>
              <a:t>C1 may be overloaded, while C3 is idle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44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Processor Scheduling:</a:t>
            </a:r>
            <a:br>
              <a:rPr lang="en-US" dirty="0"/>
            </a:br>
            <a:r>
              <a:rPr lang="en-US" sz="3200" dirty="0"/>
              <a:t>Common ready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Approach: </a:t>
            </a:r>
          </a:p>
          <a:p>
            <a:pPr lvl="1"/>
            <a:r>
              <a:rPr lang="en-US" dirty="0"/>
              <a:t>Each processor examines the common ready queue and selects a process to execute. </a:t>
            </a:r>
          </a:p>
          <a:p>
            <a:pPr lvl="1"/>
            <a:r>
              <a:rPr lang="en-US" dirty="0"/>
              <a:t>Several instances of STS will be running on different processors, whenever necessary</a:t>
            </a:r>
          </a:p>
          <a:p>
            <a:pPr lvl="1"/>
            <a:r>
              <a:rPr lang="en-US" dirty="0"/>
              <a:t>Mutual exclusive access to the common queue???</a:t>
            </a:r>
          </a:p>
          <a:p>
            <a:r>
              <a:rPr lang="en-US" dirty="0"/>
              <a:t>Asymmetric Approach</a:t>
            </a:r>
          </a:p>
          <a:p>
            <a:pPr lvl="1"/>
            <a:r>
              <a:rPr lang="en-US" dirty="0"/>
              <a:t>One processor acts as scheduler (Master) for other processor (Slaves)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CPU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altLang="en-US" dirty="0"/>
              <a:t>Allocates CPU to one of processes that are ready to execute (in ready queue)</a:t>
            </a:r>
          </a:p>
          <a:p>
            <a:pPr algn="just"/>
            <a:r>
              <a:rPr lang="en-US" altLang="en-US" dirty="0"/>
              <a:t>CPU scheduling decisions may take place when a process:</a:t>
            </a:r>
          </a:p>
          <a:p>
            <a:pPr marL="806450" lvl="1" indent="-457200" algn="just">
              <a:buFont typeface="+mj-lt"/>
              <a:buAutoNum type="arabicPeriod"/>
            </a:pPr>
            <a:r>
              <a:rPr lang="en-US" altLang="en-US" dirty="0"/>
              <a:t>Switches from running to waiting state (e.g. I/O request)</a:t>
            </a:r>
          </a:p>
          <a:p>
            <a:pPr marL="806450" lvl="1" indent="-457200" algn="just">
              <a:buFont typeface="+mj-lt"/>
              <a:buAutoNum type="arabicPeriod"/>
            </a:pPr>
            <a:r>
              <a:rPr lang="en-US" altLang="en-US" dirty="0"/>
              <a:t>Terminates</a:t>
            </a:r>
          </a:p>
          <a:p>
            <a:pPr marL="806450" lvl="1" indent="-457200" algn="just">
              <a:buFont typeface="+mj-lt"/>
              <a:buAutoNum type="arabicPeriod"/>
            </a:pPr>
            <a:r>
              <a:rPr lang="en-US" altLang="en-US" dirty="0"/>
              <a:t>Switches from waiting to ready (e.g. I/O completion)</a:t>
            </a:r>
          </a:p>
          <a:p>
            <a:pPr marL="806450" lvl="1" indent="-457200" algn="just">
              <a:buFont typeface="+mj-lt"/>
              <a:buAutoNum type="arabicPeriod"/>
            </a:pPr>
            <a:r>
              <a:rPr lang="en-US" altLang="en-US" dirty="0"/>
              <a:t>Switches from running to ready state (e.g. priority based interruption)</a:t>
            </a:r>
          </a:p>
          <a:p>
            <a:pPr algn="just"/>
            <a:r>
              <a:rPr lang="en-US" altLang="en-US" dirty="0"/>
              <a:t>Scheduling only when 1 and 2 happen is </a:t>
            </a:r>
            <a:r>
              <a:rPr lang="en-US" altLang="en-US" b="1" dirty="0" err="1"/>
              <a:t>nonpreemptive</a:t>
            </a:r>
            <a:r>
              <a:rPr lang="en-US" altLang="en-US" b="1" dirty="0"/>
              <a:t> </a:t>
            </a:r>
            <a:r>
              <a:rPr lang="en-US" altLang="en-US" dirty="0"/>
              <a:t>- process keeps CPU until it voluntarily releases it</a:t>
            </a:r>
          </a:p>
          <a:p>
            <a:pPr algn="just"/>
            <a:r>
              <a:rPr lang="en-US" altLang="en-US" dirty="0"/>
              <a:t>Scheduling also when 3 &amp; 4 happen is </a:t>
            </a:r>
            <a:r>
              <a:rPr lang="en-US" altLang="en-US" b="1" dirty="0"/>
              <a:t>preemptive</a:t>
            </a:r>
            <a:r>
              <a:rPr lang="en-US" altLang="en-US" dirty="0"/>
              <a:t> - CPU can be taken away from process by OS</a:t>
            </a:r>
            <a:endParaRPr lang="en-US" altLang="en-US" i="1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0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altLang="en-US" b="1" dirty="0"/>
              <a:t>Dispatcher</a:t>
            </a:r>
            <a:r>
              <a:rPr lang="en-US" altLang="en-US" dirty="0"/>
              <a:t> gives control of the CPU to the process selected by the short-term scheduler; this involves:</a:t>
            </a:r>
          </a:p>
          <a:p>
            <a:pPr lvl="1" algn="just"/>
            <a:r>
              <a:rPr lang="en-US" altLang="en-US" dirty="0"/>
              <a:t>switching context</a:t>
            </a:r>
          </a:p>
          <a:p>
            <a:pPr lvl="1" algn="just"/>
            <a:r>
              <a:rPr lang="en-US" altLang="en-US" dirty="0"/>
              <a:t>switching to user mode (if CPU was executing the previous process in kernel mode and preempted)</a:t>
            </a:r>
          </a:p>
          <a:p>
            <a:pPr lvl="1" algn="just"/>
            <a:r>
              <a:rPr lang="en-US" altLang="en-US" dirty="0"/>
              <a:t>jumping to the proper location in the user program to restart that program (i.e., last action is to set program counter)</a:t>
            </a:r>
          </a:p>
          <a:p>
            <a:pPr algn="just"/>
            <a:r>
              <a:rPr lang="en-US" altLang="en-US" b="1" dirty="0"/>
              <a:t>Dispatch latency</a:t>
            </a:r>
            <a:r>
              <a:rPr lang="en-US" altLang="en-US" dirty="0"/>
              <a:t> – time it takes for the dispatcher to switch between processes and start new one running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0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b="1" dirty="0"/>
              <a:t>CPU utilization:</a:t>
            </a:r>
            <a:r>
              <a:rPr lang="en-US" altLang="en-US" dirty="0"/>
              <a:t> i.e. CPU usage – want to maximize</a:t>
            </a:r>
          </a:p>
          <a:p>
            <a:pPr algn="just"/>
            <a:r>
              <a:rPr lang="en-US" altLang="en-US" b="1" dirty="0"/>
              <a:t>Throughput: </a:t>
            </a:r>
            <a:r>
              <a:rPr lang="en-US" altLang="en-US" dirty="0"/>
              <a:t>number of processes that complete their execution per time unit – want to maximize</a:t>
            </a:r>
          </a:p>
          <a:p>
            <a:r>
              <a:rPr lang="en-US" altLang="en-US" b="1" dirty="0"/>
              <a:t>Turnaround time:</a:t>
            </a:r>
            <a:r>
              <a:rPr lang="en-US" altLang="en-US" dirty="0"/>
              <a:t> amount of time to execute a particular process – want to minimize</a:t>
            </a:r>
          </a:p>
          <a:p>
            <a:r>
              <a:rPr lang="en-US" altLang="en-US" b="1" dirty="0"/>
              <a:t>Waiting time: </a:t>
            </a:r>
            <a:r>
              <a:rPr lang="en-US" altLang="en-US" dirty="0"/>
              <a:t>amount of time a process has been waiting in the ready queue – want to minimize</a:t>
            </a:r>
          </a:p>
          <a:p>
            <a:r>
              <a:rPr lang="en-US" altLang="en-US" b="1" dirty="0"/>
              <a:t>Response time:</a:t>
            </a:r>
            <a:r>
              <a:rPr lang="en-US" altLang="en-US" dirty="0"/>
              <a:t> amount of time it takes from when a job was submitted until it initiates its first response (output) – want to minimize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8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First-Come, First-Served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62500" lnSpcReduction="20000"/>
          </a:bodyPr>
          <a:lstStyle/>
          <a:p>
            <a:pPr marL="228600" indent="-228600">
              <a:tabLst>
                <a:tab pos="3032125" algn="ctr"/>
                <a:tab pos="4635500" algn="ctr"/>
              </a:tabLst>
            </a:pPr>
            <a:r>
              <a:rPr lang="en-US" altLang="en-US" dirty="0"/>
              <a:t>Schedule: order of arrival of process in ready queue</a:t>
            </a:r>
            <a:endParaRPr lang="en-US" altLang="en-US" sz="1800" dirty="0"/>
          </a:p>
          <a:p>
            <a:pPr marL="228600" indent="-228600">
              <a:spcAft>
                <a:spcPts val="0"/>
              </a:spcAft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en-US" sz="2600" dirty="0"/>
              <a:t>      </a:t>
            </a:r>
            <a:r>
              <a:rPr lang="en-US" altLang="en-US" sz="2600" b="1" dirty="0"/>
              <a:t>Example:</a:t>
            </a:r>
            <a:r>
              <a:rPr lang="en-US" altLang="en-US" sz="2600" dirty="0"/>
              <a:t>	</a:t>
            </a:r>
            <a:r>
              <a:rPr lang="en-US" altLang="en-US" sz="2600" u="sng" dirty="0"/>
              <a:t>Process</a:t>
            </a:r>
            <a:r>
              <a:rPr lang="en-US" altLang="en-US" sz="2600" dirty="0"/>
              <a:t>	</a:t>
            </a:r>
            <a:r>
              <a:rPr lang="en-US" altLang="en-US" sz="2600" u="sng" dirty="0"/>
              <a:t>Burst Time</a:t>
            </a:r>
          </a:p>
          <a:p>
            <a:pPr marL="228600" indent="-228600">
              <a:spcAft>
                <a:spcPts val="0"/>
              </a:spcAft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en-US" sz="2600" dirty="0"/>
              <a:t>		 </a:t>
            </a:r>
            <a:r>
              <a:rPr lang="en-US" altLang="en-US" sz="2600" i="1" dirty="0"/>
              <a:t>P</a:t>
            </a:r>
            <a:r>
              <a:rPr lang="en-US" altLang="en-US" sz="2600" i="1" baseline="-25000" dirty="0"/>
              <a:t>1</a:t>
            </a:r>
            <a:r>
              <a:rPr lang="en-US" altLang="en-US" sz="2600" dirty="0"/>
              <a:t>	24</a:t>
            </a:r>
          </a:p>
          <a:p>
            <a:pPr marL="228600" indent="-228600">
              <a:spcAft>
                <a:spcPts val="0"/>
              </a:spcAft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en-US" sz="2600" dirty="0"/>
              <a:t>		 </a:t>
            </a:r>
            <a:r>
              <a:rPr lang="en-US" altLang="en-US" sz="2600" i="1" dirty="0"/>
              <a:t>P</a:t>
            </a:r>
            <a:r>
              <a:rPr lang="en-US" altLang="en-US" sz="2600" i="1" baseline="-25000" dirty="0"/>
              <a:t>2</a:t>
            </a:r>
            <a:r>
              <a:rPr lang="en-US" altLang="en-US" sz="2600" i="1" dirty="0"/>
              <a:t>	3</a:t>
            </a:r>
          </a:p>
          <a:p>
            <a:pPr marL="228600" indent="-228600">
              <a:spcAft>
                <a:spcPts val="0"/>
              </a:spcAft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en-US" sz="2600" dirty="0"/>
              <a:t>		 </a:t>
            </a:r>
            <a:r>
              <a:rPr lang="en-US" altLang="en-US" sz="2600" i="1" dirty="0"/>
              <a:t>P</a:t>
            </a:r>
            <a:r>
              <a:rPr lang="en-US" altLang="en-US" sz="2600" i="1" baseline="-25000" dirty="0"/>
              <a:t>3</a:t>
            </a:r>
            <a:r>
              <a:rPr lang="en-US" altLang="en-US" sz="2600" i="1" dirty="0"/>
              <a:t>	3</a:t>
            </a:r>
            <a:endParaRPr lang="en-US" altLang="en-US" sz="2600" dirty="0"/>
          </a:p>
          <a:p>
            <a:pPr marL="228600" indent="-228600" algn="l">
              <a:tabLst>
                <a:tab pos="3032125" algn="ctr"/>
                <a:tab pos="4635500" algn="ctr"/>
              </a:tabLst>
            </a:pPr>
            <a:r>
              <a:rPr lang="en-US" altLang="en-US" dirty="0"/>
              <a:t>Suppose that the processes arrive in the order: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, 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. </a:t>
            </a:r>
            <a:r>
              <a:rPr lang="en-US" altLang="en-US" dirty="0"/>
              <a:t>The Gantt Chart for the schedule is: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marL="228600" indent="-228600">
              <a:tabLst>
                <a:tab pos="3032125" algn="ctr"/>
                <a:tab pos="4635500" algn="ctr"/>
              </a:tabLst>
            </a:pPr>
            <a:endParaRPr lang="en-US" altLang="en-US" dirty="0"/>
          </a:p>
          <a:p>
            <a:pPr marL="228600" indent="-228600">
              <a:tabLst>
                <a:tab pos="3032125" algn="ctr"/>
                <a:tab pos="4635500" algn="ctr"/>
              </a:tabLst>
            </a:pPr>
            <a:r>
              <a:rPr lang="en-US" altLang="en-US" dirty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 = 0;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 = 24;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dirty="0"/>
              <a:t>= 27</a:t>
            </a:r>
          </a:p>
          <a:p>
            <a:pPr marL="228600" indent="-228600">
              <a:tabLst>
                <a:tab pos="3032125" algn="ctr"/>
                <a:tab pos="4635500" algn="ctr"/>
              </a:tabLst>
            </a:pPr>
            <a:r>
              <a:rPr lang="en-US" altLang="en-US" dirty="0"/>
              <a:t>Average waiting time:  (0 + 24 + 27)/3 = 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370016" y="4119282"/>
            <a:ext cx="5548302" cy="1092357"/>
            <a:chOff x="855" y="2688"/>
            <a:chExt cx="3503" cy="716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781" y="2730"/>
              <a:ext cx="253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Cambria" panose="02040503050406030204" pitchFamily="18" charset="0"/>
                </a:rPr>
                <a:t>P</a:t>
              </a:r>
              <a:r>
                <a:rPr lang="en-US" altLang="en-US" baseline="-25000" dirty="0">
                  <a:latin typeface="Cambria" panose="02040503050406030204" pitchFamily="18" charset="0"/>
                </a:rPr>
                <a:t>1</a:t>
              </a:r>
              <a:endParaRPr lang="en-US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269" y="2730"/>
              <a:ext cx="253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ambria" panose="02040503050406030204" pitchFamily="18" charset="0"/>
                </a:rPr>
                <a:t>P</a:t>
              </a:r>
              <a:r>
                <a:rPr lang="en-US" altLang="en-US" baseline="-25000">
                  <a:latin typeface="Cambria" panose="02040503050406030204" pitchFamily="18" charset="0"/>
                </a:rPr>
                <a:t>2</a:t>
              </a:r>
              <a:endParaRPr lang="en-US" altLang="en-US">
                <a:latin typeface="Cambria" panose="02040503050406030204" pitchFamily="18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845" y="2730"/>
              <a:ext cx="253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ambria" panose="02040503050406030204" pitchFamily="18" charset="0"/>
                </a:rPr>
                <a:t>P</a:t>
              </a:r>
              <a:r>
                <a:rPr lang="en-US" altLang="en-US" baseline="-25000">
                  <a:latin typeface="Cambria" panose="02040503050406030204" pitchFamily="18" charset="0"/>
                </a:rPr>
                <a:t>3</a:t>
              </a:r>
              <a:endParaRPr lang="en-US" altLang="en-US">
                <a:latin typeface="Cambria" panose="02040503050406030204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927" y="3162"/>
              <a:ext cx="279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ambria" panose="02040503050406030204" pitchFamily="18" charset="0"/>
                </a:rPr>
                <a:t>24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503" y="3162"/>
              <a:ext cx="279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ambria" panose="02040503050406030204" pitchFamily="18" charset="0"/>
                </a:rPr>
                <a:t>27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079" y="3162"/>
              <a:ext cx="279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ambria" panose="02040503050406030204" pitchFamily="18" charset="0"/>
                </a:rPr>
                <a:t>30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855" y="3162"/>
              <a:ext cx="19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ambria" panose="020405030504060302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64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FCFS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3651250" algn="ctr"/>
              </a:tabLst>
            </a:pPr>
            <a:r>
              <a:rPr lang="en-US" altLang="en-US" sz="3900" dirty="0"/>
              <a:t>Suppose that the processes arrive in the order </a:t>
            </a:r>
            <a:r>
              <a:rPr lang="en-US" altLang="en-US" sz="3900" i="1" dirty="0"/>
              <a:t>P</a:t>
            </a:r>
            <a:r>
              <a:rPr lang="en-US" altLang="en-US" sz="3900" i="1" baseline="-25000" dirty="0"/>
              <a:t>2</a:t>
            </a:r>
            <a:r>
              <a:rPr lang="en-US" altLang="en-US" sz="3900" dirty="0"/>
              <a:t> , </a:t>
            </a:r>
            <a:r>
              <a:rPr lang="en-US" altLang="en-US" sz="3900" i="1" dirty="0"/>
              <a:t>P</a:t>
            </a:r>
            <a:r>
              <a:rPr lang="en-US" altLang="en-US" sz="3900" i="1" baseline="-25000" dirty="0"/>
              <a:t>3</a:t>
            </a:r>
            <a:r>
              <a:rPr lang="en-US" altLang="en-US" sz="3900" dirty="0"/>
              <a:t> , </a:t>
            </a:r>
            <a:r>
              <a:rPr lang="en-US" altLang="en-US" sz="3900" i="1" dirty="0"/>
              <a:t>P</a:t>
            </a:r>
            <a:r>
              <a:rPr lang="en-US" altLang="en-US" sz="3900" i="1" baseline="-25000" dirty="0"/>
              <a:t>1</a:t>
            </a:r>
            <a:r>
              <a:rPr lang="en-US" altLang="en-US" sz="3900" dirty="0"/>
              <a:t> .</a:t>
            </a:r>
          </a:p>
          <a:p>
            <a:pPr marL="228600" indent="-228600" algn="l">
              <a:tabLst>
                <a:tab pos="3651250" algn="ctr"/>
              </a:tabLst>
            </a:pPr>
            <a:r>
              <a:rPr lang="en-US" altLang="en-US" sz="3900" dirty="0"/>
              <a:t> The Gantt chart for the schedule is:</a:t>
            </a:r>
            <a:br>
              <a:rPr lang="en-US" altLang="en-US" dirty="0"/>
            </a:br>
            <a:endParaRPr lang="en-US" altLang="en-US" dirty="0"/>
          </a:p>
          <a:p>
            <a:pPr marL="228600" indent="-228600">
              <a:tabLst>
                <a:tab pos="3651250" algn="ctr"/>
              </a:tabLst>
            </a:pPr>
            <a:endParaRPr lang="en-US" altLang="en-US" dirty="0"/>
          </a:p>
          <a:p>
            <a:pPr marL="228600" indent="-228600">
              <a:tabLst>
                <a:tab pos="3651250" algn="ctr"/>
              </a:tabLst>
            </a:pPr>
            <a:endParaRPr lang="en-US" altLang="en-US" dirty="0"/>
          </a:p>
          <a:p>
            <a:pPr marL="228600" indent="-228600">
              <a:tabLst>
                <a:tab pos="3651250" algn="ctr"/>
              </a:tabLst>
            </a:pPr>
            <a:r>
              <a:rPr lang="en-US" altLang="en-US" sz="3900" dirty="0"/>
              <a:t> Waiting time for </a:t>
            </a:r>
            <a:r>
              <a:rPr lang="en-US" altLang="en-US" sz="3900" i="1" dirty="0"/>
              <a:t>P</a:t>
            </a:r>
            <a:r>
              <a:rPr lang="en-US" altLang="en-US" sz="3900" i="1" baseline="-25000" dirty="0"/>
              <a:t>1 </a:t>
            </a:r>
            <a:r>
              <a:rPr lang="en-US" altLang="en-US" sz="3900" i="1" dirty="0"/>
              <a:t>=</a:t>
            </a:r>
            <a:r>
              <a:rPr lang="en-US" altLang="en-US" sz="3900" dirty="0"/>
              <a:t> 6</a:t>
            </a:r>
            <a:r>
              <a:rPr lang="en-US" altLang="en-US" sz="3900" i="1" dirty="0"/>
              <a:t>;</a:t>
            </a:r>
            <a:r>
              <a:rPr lang="en-US" altLang="en-US" sz="3900" i="1" baseline="-25000" dirty="0"/>
              <a:t> </a:t>
            </a:r>
            <a:r>
              <a:rPr lang="en-US" altLang="en-US" sz="3900" i="1" dirty="0"/>
              <a:t>P</a:t>
            </a:r>
            <a:r>
              <a:rPr lang="en-US" altLang="en-US" sz="3900" i="1" baseline="-25000" dirty="0"/>
              <a:t>2</a:t>
            </a:r>
            <a:r>
              <a:rPr lang="en-US" altLang="en-US" sz="3900" dirty="0"/>
              <a:t> = 0</a:t>
            </a:r>
            <a:r>
              <a:rPr lang="en-US" altLang="en-US" sz="3900" i="1" baseline="-25000" dirty="0"/>
              <a:t>; </a:t>
            </a:r>
            <a:r>
              <a:rPr lang="en-US" altLang="en-US" sz="3900" i="1" dirty="0"/>
              <a:t>P</a:t>
            </a:r>
            <a:r>
              <a:rPr lang="en-US" altLang="en-US" sz="3900" i="1" baseline="-25000" dirty="0"/>
              <a:t>3 </a:t>
            </a:r>
            <a:r>
              <a:rPr lang="en-US" altLang="en-US" sz="3900" i="1" dirty="0"/>
              <a:t>= </a:t>
            </a:r>
            <a:r>
              <a:rPr lang="en-US" altLang="en-US" sz="3900" dirty="0"/>
              <a:t>3</a:t>
            </a:r>
            <a:endParaRPr lang="en-US" altLang="en-US" sz="3900" i="1" dirty="0"/>
          </a:p>
          <a:p>
            <a:pPr marL="228600" indent="-228600">
              <a:tabLst>
                <a:tab pos="3651250" algn="ctr"/>
              </a:tabLst>
            </a:pPr>
            <a:r>
              <a:rPr lang="en-US" altLang="en-US" sz="3900" dirty="0"/>
              <a:t> Average waiting time:   (6 + 0 + 3)/3 = 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30047" y="3634719"/>
            <a:ext cx="5577676" cy="1130022"/>
            <a:chOff x="896060" y="2881684"/>
            <a:chExt cx="5577676" cy="1130022"/>
          </a:xfrm>
        </p:grpSpPr>
        <p:grpSp>
          <p:nvGrpSpPr>
            <p:cNvPr id="7" name="Group 6"/>
            <p:cNvGrpSpPr/>
            <p:nvPr/>
          </p:nvGrpSpPr>
          <p:grpSpPr>
            <a:xfrm>
              <a:off x="896060" y="2881684"/>
              <a:ext cx="5577676" cy="1130022"/>
              <a:chOff x="896060" y="2303463"/>
              <a:chExt cx="5577676" cy="1130022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 flipH="1">
                <a:off x="1049338" y="2303463"/>
                <a:ext cx="5257800" cy="6096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 flipH="1">
                <a:off x="4601652" y="2378353"/>
                <a:ext cx="40107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1</a:t>
                </a:r>
                <a:endParaRPr lang="en-US" altLang="en-US" sz="1800">
                  <a:latin typeface="Cambria" panose="02040503050406030204" pitchFamily="18" charset="0"/>
                </a:endParaRP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 flipH="1">
                <a:off x="2239452" y="2378353"/>
                <a:ext cx="40107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>
                    <a:latin typeface="Cambria" panose="02040503050406030204" pitchFamily="18" charset="0"/>
                  </a:rPr>
                  <a:t>3</a:t>
                </a:r>
                <a:endParaRPr lang="en-US" altLang="en-US" sz="1800">
                  <a:latin typeface="Cambria" panose="02040503050406030204" pitchFamily="18" charset="0"/>
                </a:endParaRPr>
              </a:p>
            </p:txBody>
          </p:sp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 flipH="1">
                <a:off x="1325052" y="2378353"/>
                <a:ext cx="40107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 dirty="0">
                    <a:latin typeface="Cambria" panose="02040503050406030204" pitchFamily="18" charset="0"/>
                  </a:rPr>
                  <a:t>P</a:t>
                </a:r>
                <a:r>
                  <a:rPr lang="en-US" altLang="en-US" sz="1800" baseline="-25000" dirty="0">
                    <a:latin typeface="Cambria" panose="02040503050406030204" pitchFamily="18" charset="0"/>
                  </a:rPr>
                  <a:t>2</a:t>
                </a:r>
                <a:endParaRPr lang="en-US" altLang="en-US" sz="1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 flipH="1">
                <a:off x="6307138" y="2913063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1049338" y="2913063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H="1">
                <a:off x="2954338" y="2913063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H="1">
                <a:off x="2039938" y="2913063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 flipH="1">
                <a:off x="2807410" y="3064153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Cambria" panose="02040503050406030204" pitchFamily="18" charset="0"/>
                  </a:rPr>
                  <a:t>6</a:t>
                </a:r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 flipH="1">
                <a:off x="1893010" y="3064153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Cambria" panose="02040503050406030204" pitchFamily="18" charset="0"/>
                  </a:rPr>
                  <a:t>3</a:t>
                </a:r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 flipH="1">
                <a:off x="6032590" y="3064153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Cambria" panose="02040503050406030204" pitchFamily="18" charset="0"/>
                  </a:rPr>
                  <a:t>30</a:t>
                </a: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 flipH="1">
                <a:off x="896060" y="3064153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 dirty="0">
                    <a:latin typeface="Cambria" panose="02040503050406030204" pitchFamily="18" charset="0"/>
                  </a:rPr>
                  <a:t>0</a:t>
                </a:r>
              </a:p>
            </p:txBody>
          </p:sp>
        </p:grp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2039938" y="2891992"/>
              <a:ext cx="0" cy="5858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2954805" y="2890649"/>
              <a:ext cx="0" cy="5858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82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FCFS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ambria" panose="02040503050406030204" pitchFamily="18" charset="0"/>
              <a:buChar char="+"/>
            </a:pPr>
            <a:r>
              <a:rPr lang="en-US" dirty="0"/>
              <a:t>Simple to implement by FIFO queue.</a:t>
            </a:r>
          </a:p>
          <a:p>
            <a:pPr>
              <a:buFont typeface="Cambria" panose="02040503050406030204" pitchFamily="18" charset="0"/>
              <a:buChar char="+"/>
            </a:pPr>
            <a:r>
              <a:rPr lang="en-US" dirty="0"/>
              <a:t>Code is easy to write and understand</a:t>
            </a:r>
          </a:p>
          <a:p>
            <a:pPr>
              <a:buFont typeface="Cambria" panose="02040503050406030204" pitchFamily="18" charset="0"/>
              <a:buChar char="-"/>
            </a:pPr>
            <a:r>
              <a:rPr lang="en-US" dirty="0"/>
              <a:t>Average waiting time is not minimal</a:t>
            </a:r>
          </a:p>
          <a:p>
            <a:pPr>
              <a:buFont typeface="Cambria" panose="02040503050406030204" pitchFamily="18" charset="0"/>
              <a:buChar char="-"/>
            </a:pPr>
            <a:r>
              <a:rPr lang="en-US" dirty="0"/>
              <a:t>Not suitable for time-sharing systems</a:t>
            </a:r>
          </a:p>
          <a:p>
            <a:pPr>
              <a:buFont typeface="Cambria" panose="02040503050406030204" pitchFamily="18" charset="0"/>
              <a:buChar char="-"/>
            </a:pPr>
            <a:r>
              <a:rPr lang="en-US" dirty="0"/>
              <a:t>Convoy effect: short I/O intensive processes behind long CPU intensive process</a:t>
            </a:r>
          </a:p>
          <a:p>
            <a:pPr marL="228600" indent="-228600" algn="l">
              <a:lnSpc>
                <a:spcPct val="110000"/>
              </a:lnSpc>
              <a:tabLst>
                <a:tab pos="3651250" algn="ctr"/>
              </a:tabLst>
            </a:pPr>
            <a:r>
              <a:rPr lang="en-US" dirty="0">
                <a:solidFill>
                  <a:srgbClr val="007E7A"/>
                </a:solidFill>
              </a:rPr>
              <a:t>NOTE: FCFS Scheduling is non-preemptive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8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</TotalTime>
  <Words>1817</Words>
  <Application>Microsoft Office PowerPoint</Application>
  <PresentationFormat>On-screen Show (4:3)</PresentationFormat>
  <Paragraphs>426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</vt:lpstr>
      <vt:lpstr>Symbol</vt:lpstr>
      <vt:lpstr>Wingdings 3</vt:lpstr>
      <vt:lpstr>Office Theme</vt:lpstr>
      <vt:lpstr>Equation</vt:lpstr>
      <vt:lpstr>CPU Scheduling</vt:lpstr>
      <vt:lpstr>CPU-I/O Burst Cycle</vt:lpstr>
      <vt:lpstr>Histogram of CPU-burst Times</vt:lpstr>
      <vt:lpstr>CPU Scheduler</vt:lpstr>
      <vt:lpstr>Dispatcher</vt:lpstr>
      <vt:lpstr>Scheduling Criteria</vt:lpstr>
      <vt:lpstr>First-Come, First-Served Scheduling</vt:lpstr>
      <vt:lpstr>FCFS Scheduling</vt:lpstr>
      <vt:lpstr>FCFS Scheduling</vt:lpstr>
      <vt:lpstr>Shortest-Job-First (SJF) Scheduling</vt:lpstr>
      <vt:lpstr>Non-Preemptive SJF (SJN)</vt:lpstr>
      <vt:lpstr>Preemptive SJF (SRTF)</vt:lpstr>
      <vt:lpstr>Example</vt:lpstr>
      <vt:lpstr>Answer to Example</vt:lpstr>
      <vt:lpstr>Answer to Example</vt:lpstr>
      <vt:lpstr>Answer to Example</vt:lpstr>
      <vt:lpstr>Answer to Example</vt:lpstr>
      <vt:lpstr>Shortest Job First</vt:lpstr>
      <vt:lpstr>Determining Length of Next CPU Burst</vt:lpstr>
      <vt:lpstr>Determining Length of Next CPU Burst</vt:lpstr>
      <vt:lpstr>Determining Length of Next CPU Burst</vt:lpstr>
      <vt:lpstr>Round Robin (RR) Scheduling</vt:lpstr>
      <vt:lpstr>Example:  RR with q= 20</vt:lpstr>
      <vt:lpstr>Round Robin (RR) Scheduling</vt:lpstr>
      <vt:lpstr>Modified RR Scheduling</vt:lpstr>
      <vt:lpstr>Modified RR Scheduling</vt:lpstr>
      <vt:lpstr>Priority Scheduling</vt:lpstr>
      <vt:lpstr>Priority Scheduling</vt:lpstr>
      <vt:lpstr>Multi level Queue Scheduling</vt:lpstr>
      <vt:lpstr>Multi level Queue Scheduling</vt:lpstr>
      <vt:lpstr>Multilevel Queue Scheduling</vt:lpstr>
      <vt:lpstr>Multilevel Feedback Queue Scheduling</vt:lpstr>
      <vt:lpstr>Multilevel Feedback Queue Scheduling</vt:lpstr>
      <vt:lpstr>Highest Response Ratio Next (HRRN) Scheduling</vt:lpstr>
      <vt:lpstr>Highest Response Ratio Next (HRRN) Scheduling</vt:lpstr>
      <vt:lpstr>Multi Processor Scheduling</vt:lpstr>
      <vt:lpstr>Multi Processor Scheduling: Separate queues</vt:lpstr>
      <vt:lpstr>Multi Processor Scheduling: Common ready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Manmath</dc:creator>
  <cp:lastModifiedBy>Kamal Agrawal</cp:lastModifiedBy>
  <cp:revision>155</cp:revision>
  <dcterms:created xsi:type="dcterms:W3CDTF">2015-08-06T06:02:24Z</dcterms:created>
  <dcterms:modified xsi:type="dcterms:W3CDTF">2016-09-19T06:16:24Z</dcterms:modified>
</cp:coreProperties>
</file>