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1"/>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5" r:id="rId14"/>
    <p:sldId id="276" r:id="rId15"/>
    <p:sldId id="269" r:id="rId16"/>
    <p:sldId id="274" r:id="rId17"/>
    <p:sldId id="270" r:id="rId18"/>
    <p:sldId id="271" r:id="rId19"/>
    <p:sldId id="272" r:id="rId20"/>
    <p:sldId id="273"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303" r:id="rId43"/>
    <p:sldId id="304" r:id="rId44"/>
    <p:sldId id="302" r:id="rId45"/>
    <p:sldId id="305" r:id="rId46"/>
    <p:sldId id="307" r:id="rId47"/>
    <p:sldId id="306" r:id="rId48"/>
    <p:sldId id="308" r:id="rId49"/>
    <p:sldId id="30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7A"/>
    <a:srgbClr val="FCB72C"/>
    <a:srgbClr val="FCC04E"/>
    <a:srgbClr val="FEC458"/>
    <a:srgbClr val="27928E"/>
    <a:srgbClr val="359996"/>
    <a:srgbClr val="FFFFFF"/>
    <a:srgbClr val="69B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80" autoAdjust="0"/>
  </p:normalViewPr>
  <p:slideViewPr>
    <p:cSldViewPr snapToGrid="0">
      <p:cViewPr varScale="1">
        <p:scale>
          <a:sx n="68" d="100"/>
          <a:sy n="68" d="100"/>
        </p:scale>
        <p:origin x="1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1F793-A5F0-42F9-B70E-22CE487106EA}" type="datetimeFigureOut">
              <a:rPr lang="en-US" smtClean="0"/>
              <a:t>21-Sep-16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6131E-C307-44A0-87E0-D19912F52A23}" type="slidenum">
              <a:rPr lang="en-US" smtClean="0"/>
              <a:t>‹#›</a:t>
            </a:fld>
            <a:endParaRPr lang="en-US"/>
          </a:p>
        </p:txBody>
      </p:sp>
    </p:spTree>
    <p:extLst>
      <p:ext uri="{BB962C8B-B14F-4D97-AF65-F5344CB8AC3E}">
        <p14:creationId xmlns:p14="http://schemas.microsoft.com/office/powerpoint/2010/main" val="1482859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86131E-C307-44A0-87E0-D19912F52A23}" type="slidenum">
              <a:rPr lang="en-US" smtClean="0"/>
              <a:t>1</a:t>
            </a:fld>
            <a:endParaRPr lang="en-US"/>
          </a:p>
        </p:txBody>
      </p:sp>
    </p:spTree>
    <p:extLst>
      <p:ext uri="{BB962C8B-B14F-4D97-AF65-F5344CB8AC3E}">
        <p14:creationId xmlns:p14="http://schemas.microsoft.com/office/powerpoint/2010/main" val="3234922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86131E-C307-44A0-87E0-D19912F52A23}" type="slidenum">
              <a:rPr lang="en-US" smtClean="0"/>
              <a:t>2</a:t>
            </a:fld>
            <a:endParaRPr lang="en-US"/>
          </a:p>
        </p:txBody>
      </p:sp>
    </p:spTree>
    <p:extLst>
      <p:ext uri="{BB962C8B-B14F-4D97-AF65-F5344CB8AC3E}">
        <p14:creationId xmlns:p14="http://schemas.microsoft.com/office/powerpoint/2010/main" val="1759069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86131E-C307-44A0-87E0-D19912F52A23}" type="slidenum">
              <a:rPr lang="en-US" smtClean="0"/>
              <a:t>3</a:t>
            </a:fld>
            <a:endParaRPr lang="en-US"/>
          </a:p>
        </p:txBody>
      </p:sp>
    </p:spTree>
    <p:extLst>
      <p:ext uri="{BB962C8B-B14F-4D97-AF65-F5344CB8AC3E}">
        <p14:creationId xmlns:p14="http://schemas.microsoft.com/office/powerpoint/2010/main" val="2832417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a:t>
            </a:r>
            <a:r>
              <a:rPr lang="en-US" baseline="0" dirty="0"/>
              <a:t> someone is choosing we cant enter into the critical section. We have to wait this he is done.</a:t>
            </a:r>
            <a:endParaRPr lang="en-US" dirty="0"/>
          </a:p>
        </p:txBody>
      </p:sp>
      <p:sp>
        <p:nvSpPr>
          <p:cNvPr id="4" name="Slide Number Placeholder 3"/>
          <p:cNvSpPr>
            <a:spLocks noGrp="1"/>
          </p:cNvSpPr>
          <p:nvPr>
            <p:ph type="sldNum" sz="quarter" idx="10"/>
          </p:nvPr>
        </p:nvSpPr>
        <p:spPr/>
        <p:txBody>
          <a:bodyPr/>
          <a:lstStyle/>
          <a:p>
            <a:fld id="{0386131E-C307-44A0-87E0-D19912F52A23}" type="slidenum">
              <a:rPr lang="en-US" smtClean="0"/>
              <a:t>14</a:t>
            </a:fld>
            <a:endParaRPr lang="en-US"/>
          </a:p>
        </p:txBody>
      </p:sp>
    </p:spTree>
    <p:extLst>
      <p:ext uri="{BB962C8B-B14F-4D97-AF65-F5344CB8AC3E}">
        <p14:creationId xmlns:p14="http://schemas.microsoft.com/office/powerpoint/2010/main" val="1814014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Wait: Suppose</a:t>
            </a:r>
            <a:r>
              <a:rPr lang="en-US" baseline="0" dirty="0"/>
              <a:t> we have three resources. Three process are using it. Fourth process wants to access it, what will actually happen is the semaphore value will become negative and the process has to be added to the waiting queue and blocked. Hence it can allow the resource if the value is +</a:t>
            </a:r>
            <a:r>
              <a:rPr lang="en-US" baseline="0" dirty="0" err="1"/>
              <a:t>ve</a:t>
            </a:r>
            <a:r>
              <a:rPr lang="en-US" baseline="0" dirty="0"/>
              <a:t>. Therefore it says it waits for semaphore to become positive.</a:t>
            </a:r>
            <a:endParaRPr lang="en-US" dirty="0"/>
          </a:p>
        </p:txBody>
      </p:sp>
      <p:sp>
        <p:nvSpPr>
          <p:cNvPr id="4" name="Slide Number Placeholder 3"/>
          <p:cNvSpPr>
            <a:spLocks noGrp="1"/>
          </p:cNvSpPr>
          <p:nvPr>
            <p:ph type="sldNum" sz="quarter" idx="10"/>
          </p:nvPr>
        </p:nvSpPr>
        <p:spPr/>
        <p:txBody>
          <a:bodyPr/>
          <a:lstStyle/>
          <a:p>
            <a:fld id="{0386131E-C307-44A0-87E0-D19912F52A23}" type="slidenum">
              <a:rPr lang="en-US" smtClean="0"/>
              <a:t>24</a:t>
            </a:fld>
            <a:endParaRPr lang="en-US"/>
          </a:p>
        </p:txBody>
      </p:sp>
    </p:spTree>
    <p:extLst>
      <p:ext uri="{BB962C8B-B14F-4D97-AF65-F5344CB8AC3E}">
        <p14:creationId xmlns:p14="http://schemas.microsoft.com/office/powerpoint/2010/main" val="310781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marL="571500" indent="-571500" algn="ctr">
              <a:buFont typeface="Wingdings 3" panose="05040102010807070707" pitchFamily="18" charset="2"/>
              <a:buChar char="u"/>
              <a:defRPr sz="3800" b="1">
                <a:solidFill>
                  <a:srgbClr val="007E7A"/>
                </a:solidFill>
                <a:latin typeface="Cambria" panose="020405030504060302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000">
                <a:latin typeface="Cambria" panose="020405030504060302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Cambria" panose="02040503050406030204" pitchFamily="18" charset="0"/>
              </a:defRPr>
            </a:lvl1pPr>
          </a:lstStyle>
          <a:p>
            <a:r>
              <a:rPr lang="en-US"/>
              <a:t>NIT Rourkela</a:t>
            </a:r>
          </a:p>
        </p:txBody>
      </p:sp>
      <p:sp>
        <p:nvSpPr>
          <p:cNvPr id="5" name="Footer Placeholder 4"/>
          <p:cNvSpPr>
            <a:spLocks noGrp="1"/>
          </p:cNvSpPr>
          <p:nvPr>
            <p:ph type="ftr" sz="quarter" idx="11"/>
          </p:nvPr>
        </p:nvSpPr>
        <p:spPr/>
        <p:txBody>
          <a:bodyPr/>
          <a:lstStyle>
            <a:lvl1pPr>
              <a:defRPr>
                <a:latin typeface="Cambria" panose="02040503050406030204" pitchFamily="18" charset="0"/>
              </a:defRPr>
            </a:lvl1pPr>
          </a:lstStyle>
          <a:p>
            <a:r>
              <a:rPr lang="en-US"/>
              <a:t>Dr. Manmath N. Sahoo (CS)</a:t>
            </a:r>
          </a:p>
        </p:txBody>
      </p:sp>
      <p:sp>
        <p:nvSpPr>
          <p:cNvPr id="6" name="Slide Number Placeholder 5"/>
          <p:cNvSpPr>
            <a:spLocks noGrp="1"/>
          </p:cNvSpPr>
          <p:nvPr>
            <p:ph type="sldNum" sz="quarter" idx="12"/>
          </p:nvPr>
        </p:nvSpPr>
        <p:spPr/>
        <p:txBody>
          <a:bodyPr/>
          <a:lstStyle>
            <a:lvl1pPr>
              <a:defRPr>
                <a:latin typeface="Cambria" panose="02040503050406030204" pitchFamily="18" charset="0"/>
              </a:defRPr>
            </a:lvl1pPr>
          </a:lstStyle>
          <a:p>
            <a:fld id="{EFDC10D5-ED93-4F88-B366-C84672642631}" type="slidenum">
              <a:rPr lang="en-US" smtClean="0"/>
              <a:t>‹#›</a:t>
            </a:fld>
            <a:endParaRPr lang="en-US"/>
          </a:p>
        </p:txBody>
      </p:sp>
    </p:spTree>
    <p:extLst>
      <p:ext uri="{BB962C8B-B14F-4D97-AF65-F5344CB8AC3E}">
        <p14:creationId xmlns:p14="http://schemas.microsoft.com/office/powerpoint/2010/main" val="172707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NIT Rourkela</a:t>
            </a:r>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411828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NIT Rourkela</a:t>
            </a:r>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15468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3825"/>
            <a:ext cx="8507896" cy="873465"/>
          </a:xfrm>
        </p:spPr>
        <p:txBody>
          <a:bodyPr>
            <a:normAutofit/>
          </a:bodyPr>
          <a:lstStyle>
            <a:lvl1pPr>
              <a:defRPr sz="3600" b="1">
                <a:solidFill>
                  <a:srgbClr val="007E7A"/>
                </a:solidFill>
                <a:latin typeface="Cambria" panose="020405030504060302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304800" y="1020418"/>
            <a:ext cx="8507896" cy="5156546"/>
          </a:xfrm>
        </p:spPr>
        <p:txBody>
          <a:bodyPr>
            <a:normAutofit/>
          </a:bodyPr>
          <a:lstStyle>
            <a:lvl1pPr marL="438912" indent="-438912" algn="just">
              <a:lnSpc>
                <a:spcPct val="120000"/>
              </a:lnSpc>
              <a:spcBef>
                <a:spcPts val="0"/>
              </a:spcBef>
              <a:spcAft>
                <a:spcPts val="1000"/>
              </a:spcAft>
              <a:buSzPct val="80000"/>
              <a:buFont typeface="Wingdings 3" panose="05040102010807070707" pitchFamily="18" charset="2"/>
              <a:buChar char=""/>
              <a:defRPr sz="3000">
                <a:solidFill>
                  <a:schemeClr val="tx1"/>
                </a:solidFill>
                <a:latin typeface="Cambria" panose="02040503050406030204" pitchFamily="18" charset="0"/>
              </a:defRPr>
            </a:lvl1pPr>
            <a:lvl2pPr marL="622300" indent="-347472" algn="just">
              <a:lnSpc>
                <a:spcPct val="100000"/>
              </a:lnSpc>
              <a:spcBef>
                <a:spcPts val="0"/>
              </a:spcBef>
              <a:spcAft>
                <a:spcPts val="600"/>
              </a:spcAft>
              <a:buSzPct val="80000"/>
              <a:buFont typeface="Wingdings 3" panose="05040102010807070707" pitchFamily="18" charset="2"/>
              <a:buChar char=""/>
              <a:defRPr sz="2400">
                <a:solidFill>
                  <a:schemeClr val="tx1">
                    <a:lumMod val="75000"/>
                    <a:lumOff val="25000"/>
                  </a:schemeClr>
                </a:solidFill>
                <a:latin typeface="Cambria" panose="02040503050406030204" pitchFamily="18" charset="0"/>
              </a:defRPr>
            </a:lvl2pPr>
            <a:lvl3pPr marL="857250" indent="-274320" algn="just">
              <a:lnSpc>
                <a:spcPct val="90000"/>
              </a:lnSpc>
              <a:spcBef>
                <a:spcPts val="0"/>
              </a:spcBef>
              <a:spcAft>
                <a:spcPts val="600"/>
              </a:spcAft>
              <a:buSzPct val="100000"/>
              <a:buFont typeface="Wingdings" panose="05000000000000000000" pitchFamily="2" charset="2"/>
              <a:buChar char="§"/>
              <a:defRPr sz="2000">
                <a:solidFill>
                  <a:schemeClr val="tx1">
                    <a:lumMod val="75000"/>
                    <a:lumOff val="25000"/>
                  </a:schemeClr>
                </a:solidFill>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304800" y="6356351"/>
            <a:ext cx="2381250" cy="365125"/>
          </a:xfrm>
        </p:spPr>
        <p:txBody>
          <a:bodyPr/>
          <a:lstStyle>
            <a:lvl1pPr>
              <a:defRPr/>
            </a:lvl1p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a:xfrm>
            <a:off x="6643478" y="6356351"/>
            <a:ext cx="2169218" cy="365125"/>
          </a:xfrm>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421135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NIT Rourkela</a:t>
            </a:r>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197825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NIT Rourkela</a:t>
            </a:r>
          </a:p>
        </p:txBody>
      </p:sp>
      <p:sp>
        <p:nvSpPr>
          <p:cNvPr id="6" name="Footer Placeholder 5"/>
          <p:cNvSpPr>
            <a:spLocks noGrp="1"/>
          </p:cNvSpPr>
          <p:nvPr>
            <p:ph type="ftr" sz="quarter" idx="11"/>
          </p:nvPr>
        </p:nvSpPr>
        <p:spPr/>
        <p:txBody>
          <a:bodyPr/>
          <a:lstStyle/>
          <a:p>
            <a:r>
              <a:rPr lang="en-US"/>
              <a:t>Dr. Manmath N. Sahoo (CS)</a:t>
            </a:r>
          </a:p>
        </p:txBody>
      </p:sp>
      <p:sp>
        <p:nvSpPr>
          <p:cNvPr id="7" name="Slide Number Placeholder 6"/>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112517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NIT Rourkela</a:t>
            </a:r>
          </a:p>
        </p:txBody>
      </p:sp>
      <p:sp>
        <p:nvSpPr>
          <p:cNvPr id="8" name="Footer Placeholder 7"/>
          <p:cNvSpPr>
            <a:spLocks noGrp="1"/>
          </p:cNvSpPr>
          <p:nvPr>
            <p:ph type="ftr" sz="quarter" idx="11"/>
          </p:nvPr>
        </p:nvSpPr>
        <p:spPr/>
        <p:txBody>
          <a:bodyPr/>
          <a:lstStyle/>
          <a:p>
            <a:r>
              <a:rPr lang="en-US"/>
              <a:t>Dr. Manmath N. Sahoo (CS)</a:t>
            </a:r>
          </a:p>
        </p:txBody>
      </p:sp>
      <p:sp>
        <p:nvSpPr>
          <p:cNvPr id="9" name="Slide Number Placeholder 8"/>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233903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NIT Rourkela</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356994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NIT Rourkela</a:t>
            </a:r>
          </a:p>
        </p:txBody>
      </p:sp>
      <p:sp>
        <p:nvSpPr>
          <p:cNvPr id="3" name="Footer Placeholder 2"/>
          <p:cNvSpPr>
            <a:spLocks noGrp="1"/>
          </p:cNvSpPr>
          <p:nvPr>
            <p:ph type="ftr" sz="quarter" idx="11"/>
          </p:nvPr>
        </p:nvSpPr>
        <p:spPr/>
        <p:txBody>
          <a:bodyPr/>
          <a:lstStyle/>
          <a:p>
            <a:r>
              <a:rPr lang="en-US"/>
              <a:t>Dr. Manmath N. Sahoo (CS)</a:t>
            </a:r>
          </a:p>
        </p:txBody>
      </p:sp>
      <p:sp>
        <p:nvSpPr>
          <p:cNvPr id="4" name="Slide Number Placeholder 3"/>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318527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NIT Rourkela</a:t>
            </a:r>
          </a:p>
        </p:txBody>
      </p:sp>
      <p:sp>
        <p:nvSpPr>
          <p:cNvPr id="6" name="Footer Placeholder 5"/>
          <p:cNvSpPr>
            <a:spLocks noGrp="1"/>
          </p:cNvSpPr>
          <p:nvPr>
            <p:ph type="ftr" sz="quarter" idx="11"/>
          </p:nvPr>
        </p:nvSpPr>
        <p:spPr/>
        <p:txBody>
          <a:bodyPr/>
          <a:lstStyle/>
          <a:p>
            <a:r>
              <a:rPr lang="en-US"/>
              <a:t>Dr. Manmath N. Sahoo (CS)</a:t>
            </a:r>
          </a:p>
        </p:txBody>
      </p:sp>
      <p:sp>
        <p:nvSpPr>
          <p:cNvPr id="7" name="Slide Number Placeholder 6"/>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404829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NIT Rourkela</a:t>
            </a:r>
          </a:p>
        </p:txBody>
      </p:sp>
      <p:sp>
        <p:nvSpPr>
          <p:cNvPr id="6" name="Footer Placeholder 5"/>
          <p:cNvSpPr>
            <a:spLocks noGrp="1"/>
          </p:cNvSpPr>
          <p:nvPr>
            <p:ph type="ftr" sz="quarter" idx="11"/>
          </p:nvPr>
        </p:nvSpPr>
        <p:spPr/>
        <p:txBody>
          <a:bodyPr/>
          <a:lstStyle/>
          <a:p>
            <a:r>
              <a:rPr lang="en-US"/>
              <a:t>Dr. Manmath N. Sahoo (CS)</a:t>
            </a:r>
          </a:p>
        </p:txBody>
      </p:sp>
      <p:sp>
        <p:nvSpPr>
          <p:cNvPr id="7" name="Slide Number Placeholder 6"/>
          <p:cNvSpPr>
            <a:spLocks noGrp="1"/>
          </p:cNvSpPr>
          <p:nvPr>
            <p:ph type="sldNum" sz="quarter" idx="12"/>
          </p:nvPr>
        </p:nvSpPr>
        <p:spPr/>
        <p:txBody>
          <a:bodyPr/>
          <a:lstStyle/>
          <a:p>
            <a:fld id="{EFDC10D5-ED93-4F88-B366-C84672642631}" type="slidenum">
              <a:rPr lang="en-US" smtClean="0"/>
              <a:t>‹#›</a:t>
            </a:fld>
            <a:endParaRPr lang="en-US"/>
          </a:p>
        </p:txBody>
      </p:sp>
    </p:spTree>
    <p:extLst>
      <p:ext uri="{BB962C8B-B14F-4D97-AF65-F5344CB8AC3E}">
        <p14:creationId xmlns:p14="http://schemas.microsoft.com/office/powerpoint/2010/main" val="63461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NIT Rourkela</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Dr. Manmath N. Sahoo (CS)</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DC10D5-ED93-4F88-B366-C84672642631}" type="slidenum">
              <a:rPr lang="en-US" smtClean="0"/>
              <a:t>‹#›</a:t>
            </a:fld>
            <a:endParaRPr lang="en-US"/>
          </a:p>
        </p:txBody>
      </p:sp>
    </p:spTree>
    <p:extLst>
      <p:ext uri="{BB962C8B-B14F-4D97-AF65-F5344CB8AC3E}">
        <p14:creationId xmlns:p14="http://schemas.microsoft.com/office/powerpoint/2010/main" val="387319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image" Target="../media/image16.jpeg"/><Relationship Id="rId4" Type="http://schemas.openxmlformats.org/officeDocument/2006/relationships/image" Target="../media/image5.png"/><Relationship Id="rId9" Type="http://schemas.openxmlformats.org/officeDocument/2006/relationships/image" Target="../media/image1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Synchronization</a:t>
            </a:r>
          </a:p>
        </p:txBody>
      </p:sp>
      <p:sp>
        <p:nvSpPr>
          <p:cNvPr id="3" name="Subtitle 2"/>
          <p:cNvSpPr>
            <a:spLocks noGrp="1"/>
          </p:cNvSpPr>
          <p:nvPr>
            <p:ph type="subTitle" idx="1"/>
          </p:nvPr>
        </p:nvSpPr>
        <p:spPr>
          <a:xfrm>
            <a:off x="2124635" y="5995614"/>
            <a:ext cx="6858000" cy="741362"/>
          </a:xfrm>
        </p:spPr>
        <p:txBody>
          <a:bodyPr>
            <a:normAutofit lnSpcReduction="10000"/>
          </a:bodyPr>
          <a:lstStyle/>
          <a:p>
            <a:pPr algn="r"/>
            <a:r>
              <a:rPr lang="en-US" dirty="0">
                <a:solidFill>
                  <a:schemeClr val="bg2">
                    <a:lumMod val="50000"/>
                  </a:schemeClr>
                </a:solidFill>
              </a:rPr>
              <a:t>Dr. Manmath N. Sahoo</a:t>
            </a:r>
          </a:p>
          <a:p>
            <a:pPr algn="r"/>
            <a:r>
              <a:rPr lang="en-US" dirty="0">
                <a:solidFill>
                  <a:schemeClr val="bg2">
                    <a:lumMod val="50000"/>
                  </a:schemeClr>
                </a:solidFill>
              </a:rPr>
              <a:t>Dept. of CSE, NIT Rourkela</a:t>
            </a:r>
          </a:p>
        </p:txBody>
      </p:sp>
    </p:spTree>
    <p:extLst>
      <p:ext uri="{BB962C8B-B14F-4D97-AF65-F5344CB8AC3E}">
        <p14:creationId xmlns:p14="http://schemas.microsoft.com/office/powerpoint/2010/main" val="395676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Processes: Solution – 3</a:t>
            </a:r>
          </a:p>
        </p:txBody>
      </p:sp>
      <p:sp>
        <p:nvSpPr>
          <p:cNvPr id="3" name="Content Placeholder 2"/>
          <p:cNvSpPr>
            <a:spLocks noGrp="1"/>
          </p:cNvSpPr>
          <p:nvPr>
            <p:ph idx="1"/>
          </p:nvPr>
        </p:nvSpPr>
        <p:spPr/>
        <p:txBody>
          <a:bodyPr>
            <a:normAutofit/>
          </a:bodyPr>
          <a:lstStyle/>
          <a:p>
            <a:r>
              <a:rPr lang="en-US" dirty="0">
                <a:solidFill>
                  <a:srgbClr val="007E7A"/>
                </a:solidFill>
              </a:rPr>
              <a:t>Mutual Exclusion: </a:t>
            </a:r>
            <a:r>
              <a:rPr lang="en-US" dirty="0"/>
              <a:t>Not Satisfied.</a:t>
            </a:r>
          </a:p>
          <a:p>
            <a:pPr lvl="1"/>
            <a:r>
              <a:rPr lang="en-US" dirty="0"/>
              <a:t>while(flag[2]); -- Pass</a:t>
            </a:r>
          </a:p>
          <a:p>
            <a:pPr lvl="1"/>
            <a:r>
              <a:rPr lang="en-US" dirty="0"/>
              <a:t>while(flag[1]); -- Pass</a:t>
            </a:r>
          </a:p>
          <a:p>
            <a:pPr lvl="1"/>
            <a:r>
              <a:rPr lang="en-US" dirty="0"/>
              <a:t>P</a:t>
            </a:r>
            <a:r>
              <a:rPr lang="en-US" baseline="-25000" dirty="0"/>
              <a:t>1</a:t>
            </a:r>
            <a:r>
              <a:rPr lang="en-US" dirty="0"/>
              <a:t> makes flag[1] = TRUE; and enters into critical section</a:t>
            </a:r>
          </a:p>
          <a:p>
            <a:pPr lvl="1"/>
            <a:r>
              <a:rPr lang="en-US" dirty="0"/>
              <a:t>P</a:t>
            </a:r>
            <a:r>
              <a:rPr lang="en-US" baseline="-25000" dirty="0"/>
              <a:t>1</a:t>
            </a:r>
            <a:r>
              <a:rPr lang="en-US" dirty="0"/>
              <a:t> makes flag[2] = TRUE; and enters into critical section</a:t>
            </a:r>
          </a:p>
          <a:p>
            <a:r>
              <a:rPr lang="en-US" dirty="0">
                <a:solidFill>
                  <a:srgbClr val="007E7A"/>
                </a:solidFill>
              </a:rPr>
              <a:t>Progress:</a:t>
            </a:r>
            <a:r>
              <a:rPr lang="en-US" dirty="0"/>
              <a:t> Satisfied.</a:t>
            </a:r>
          </a:p>
          <a:p>
            <a:r>
              <a:rPr lang="en-US" dirty="0">
                <a:solidFill>
                  <a:srgbClr val="007E7A"/>
                </a:solidFill>
              </a:rPr>
              <a:t>Bounded waiting: </a:t>
            </a:r>
            <a:r>
              <a:rPr lang="en-US" dirty="0"/>
              <a:t>Not Satisfied</a:t>
            </a:r>
          </a:p>
          <a:p>
            <a:pPr lvl="1"/>
            <a:r>
              <a:rPr lang="en-US" dirty="0"/>
              <a:t>P</a:t>
            </a:r>
            <a:r>
              <a:rPr lang="en-US" baseline="-25000" dirty="0"/>
              <a:t>1</a:t>
            </a:r>
            <a:r>
              <a:rPr lang="en-US" dirty="0"/>
              <a:t> may continuously enter into the critical section even when P</a:t>
            </a:r>
            <a:r>
              <a:rPr lang="en-US" baseline="-25000" dirty="0"/>
              <a:t>2</a:t>
            </a:r>
            <a:r>
              <a:rPr lang="en-US" dirty="0"/>
              <a:t> is waiting in its while loop</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10</a:t>
            </a:fld>
            <a:endParaRPr lang="en-US"/>
          </a:p>
        </p:txBody>
      </p:sp>
      <p:sp>
        <p:nvSpPr>
          <p:cNvPr id="6" name="Date Placeholder 5"/>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332882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Processes: Solution – 4</a:t>
            </a:r>
            <a:br>
              <a:rPr lang="en-US" dirty="0"/>
            </a:br>
            <a:r>
              <a:rPr lang="en-US" dirty="0"/>
              <a:t>[Peterson’s Solution]</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99461420"/>
              </p:ext>
            </p:extLst>
          </p:nvPr>
        </p:nvGraphicFramePr>
        <p:xfrm>
          <a:off x="57150" y="1264030"/>
          <a:ext cx="4474509" cy="3749676"/>
        </p:xfrm>
        <a:graphic>
          <a:graphicData uri="http://schemas.openxmlformats.org/drawingml/2006/table">
            <a:tbl>
              <a:tblPr firstRow="1" bandRow="1">
                <a:tableStyleId>{7E9639D4-E3E2-4D34-9284-5A2195B3D0D7}</a:tableStyleId>
              </a:tblPr>
              <a:tblGrid>
                <a:gridCol w="4474509">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1</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7" name="Group 6"/>
          <p:cNvGrpSpPr/>
          <p:nvPr/>
        </p:nvGrpSpPr>
        <p:grpSpPr>
          <a:xfrm>
            <a:off x="634209" y="2317167"/>
            <a:ext cx="3768981" cy="2295504"/>
            <a:chOff x="2211993" y="2356864"/>
            <a:chExt cx="3768981" cy="2180717"/>
          </a:xfrm>
        </p:grpSpPr>
        <p:sp>
          <p:nvSpPr>
            <p:cNvPr id="8" name="TextBox 7"/>
            <p:cNvSpPr txBox="1"/>
            <p:nvPr/>
          </p:nvSpPr>
          <p:spPr>
            <a:xfrm>
              <a:off x="2211994" y="2356864"/>
              <a:ext cx="3768980" cy="877159"/>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flag[1] = TRUE;</a:t>
              </a:r>
            </a:p>
            <a:p>
              <a:r>
                <a:rPr lang="en-US" b="1" dirty="0">
                  <a:solidFill>
                    <a:srgbClr val="007E7A"/>
                  </a:solidFill>
                  <a:latin typeface="Courier New" panose="02070309020205020404" pitchFamily="49" charset="0"/>
                  <a:cs typeface="Courier New" panose="02070309020205020404" pitchFamily="49" charset="0"/>
                </a:rPr>
                <a:t>turn = 2;</a:t>
              </a:r>
            </a:p>
            <a:p>
              <a:r>
                <a:rPr lang="en-US" b="1" dirty="0">
                  <a:solidFill>
                    <a:srgbClr val="007E7A"/>
                  </a:solidFill>
                  <a:latin typeface="Courier New" panose="02070309020205020404" pitchFamily="49" charset="0"/>
                  <a:cs typeface="Courier New" panose="02070309020205020404" pitchFamily="49" charset="0"/>
                </a:rPr>
                <a:t>while(flag[2] &amp;&amp; turn==2);</a:t>
              </a:r>
            </a:p>
          </p:txBody>
        </p:sp>
        <p:sp>
          <p:nvSpPr>
            <p:cNvPr id="9" name="TextBox 8"/>
            <p:cNvSpPr txBox="1"/>
            <p:nvPr/>
          </p:nvSpPr>
          <p:spPr>
            <a:xfrm>
              <a:off x="2211993" y="3716408"/>
              <a:ext cx="2377936" cy="36933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flag[1] = FALSE;</a:t>
              </a:r>
            </a:p>
          </p:txBody>
        </p:sp>
        <p:sp>
          <p:nvSpPr>
            <p:cNvPr id="10" name="TextBox 9"/>
            <p:cNvSpPr txBox="1"/>
            <p:nvPr/>
          </p:nvSpPr>
          <p:spPr>
            <a:xfrm>
              <a:off x="2510697" y="3309882"/>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4168249"/>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graphicFrame>
        <p:nvGraphicFramePr>
          <p:cNvPr id="18" name="Table 17"/>
          <p:cNvGraphicFramePr>
            <a:graphicFrameLocks noGrp="1"/>
          </p:cNvGraphicFramePr>
          <p:nvPr>
            <p:extLst>
              <p:ext uri="{D42A27DB-BD31-4B8C-83A1-F6EECF244321}">
                <p14:modId xmlns:p14="http://schemas.microsoft.com/office/powerpoint/2010/main" val="3979286288"/>
              </p:ext>
            </p:extLst>
          </p:nvPr>
        </p:nvGraphicFramePr>
        <p:xfrm>
          <a:off x="4625792" y="1264030"/>
          <a:ext cx="4424078" cy="3749676"/>
        </p:xfrm>
        <a:graphic>
          <a:graphicData uri="http://schemas.openxmlformats.org/drawingml/2006/table">
            <a:tbl>
              <a:tblPr firstRow="1" bandRow="1">
                <a:tableStyleId>{7E9639D4-E3E2-4D34-9284-5A2195B3D0D7}</a:tableStyleId>
              </a:tblPr>
              <a:tblGrid>
                <a:gridCol w="4424078">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2</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9" name="Group 18"/>
          <p:cNvGrpSpPr/>
          <p:nvPr/>
        </p:nvGrpSpPr>
        <p:grpSpPr>
          <a:xfrm>
            <a:off x="5179315" y="2317167"/>
            <a:ext cx="3768981" cy="2295504"/>
            <a:chOff x="2211993" y="2356864"/>
            <a:chExt cx="3768981" cy="2180717"/>
          </a:xfrm>
        </p:grpSpPr>
        <p:sp>
          <p:nvSpPr>
            <p:cNvPr id="20" name="TextBox 19"/>
            <p:cNvSpPr txBox="1"/>
            <p:nvPr/>
          </p:nvSpPr>
          <p:spPr>
            <a:xfrm>
              <a:off x="2211994" y="2356864"/>
              <a:ext cx="3768980" cy="877159"/>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flag[2] = TRUE;</a:t>
              </a:r>
            </a:p>
            <a:p>
              <a:r>
                <a:rPr lang="en-US" b="1" dirty="0">
                  <a:solidFill>
                    <a:srgbClr val="007E7A"/>
                  </a:solidFill>
                  <a:latin typeface="Courier New" panose="02070309020205020404" pitchFamily="49" charset="0"/>
                  <a:cs typeface="Courier New" panose="02070309020205020404" pitchFamily="49" charset="0"/>
                </a:rPr>
                <a:t>turn = 1;</a:t>
              </a:r>
            </a:p>
            <a:p>
              <a:r>
                <a:rPr lang="en-US" b="1" dirty="0">
                  <a:solidFill>
                    <a:srgbClr val="007E7A"/>
                  </a:solidFill>
                  <a:latin typeface="Courier New" panose="02070309020205020404" pitchFamily="49" charset="0"/>
                  <a:cs typeface="Courier New" panose="02070309020205020404" pitchFamily="49" charset="0"/>
                </a:rPr>
                <a:t>while(flag[1] &amp;&amp; turn==1);</a:t>
              </a:r>
            </a:p>
          </p:txBody>
        </p:sp>
        <p:sp>
          <p:nvSpPr>
            <p:cNvPr id="21" name="TextBox 20"/>
            <p:cNvSpPr txBox="1"/>
            <p:nvPr/>
          </p:nvSpPr>
          <p:spPr>
            <a:xfrm>
              <a:off x="2211993" y="3716408"/>
              <a:ext cx="2377936"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flag[2] = FALSE;</a:t>
              </a:r>
            </a:p>
          </p:txBody>
        </p:sp>
        <p:sp>
          <p:nvSpPr>
            <p:cNvPr id="22" name="TextBox 21"/>
            <p:cNvSpPr txBox="1"/>
            <p:nvPr/>
          </p:nvSpPr>
          <p:spPr>
            <a:xfrm>
              <a:off x="2510697" y="3309882"/>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23" name="TextBox 22"/>
            <p:cNvSpPr txBox="1"/>
            <p:nvPr/>
          </p:nvSpPr>
          <p:spPr>
            <a:xfrm>
              <a:off x="2510697" y="4168249"/>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397312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Processes: Solution – 4</a:t>
            </a:r>
            <a:br>
              <a:rPr lang="en-US" dirty="0"/>
            </a:br>
            <a:r>
              <a:rPr lang="en-US" dirty="0"/>
              <a:t>[Peterson’s Solution]</a:t>
            </a:r>
          </a:p>
        </p:txBody>
      </p:sp>
      <p:sp>
        <p:nvSpPr>
          <p:cNvPr id="3" name="Content Placeholder 2"/>
          <p:cNvSpPr>
            <a:spLocks noGrp="1"/>
          </p:cNvSpPr>
          <p:nvPr>
            <p:ph idx="1"/>
          </p:nvPr>
        </p:nvSpPr>
        <p:spPr/>
        <p:txBody>
          <a:bodyPr>
            <a:normAutofit/>
          </a:bodyPr>
          <a:lstStyle/>
          <a:p>
            <a:r>
              <a:rPr lang="en-US" dirty="0">
                <a:solidFill>
                  <a:srgbClr val="007E7A"/>
                </a:solidFill>
              </a:rPr>
              <a:t>Mutual Exclusion: </a:t>
            </a:r>
            <a:r>
              <a:rPr lang="en-US" dirty="0"/>
              <a:t>Satisfied.</a:t>
            </a:r>
          </a:p>
          <a:p>
            <a:r>
              <a:rPr lang="en-US" dirty="0">
                <a:solidFill>
                  <a:srgbClr val="007E7A"/>
                </a:solidFill>
              </a:rPr>
              <a:t>Progress:</a:t>
            </a:r>
            <a:r>
              <a:rPr lang="en-US" dirty="0"/>
              <a:t> Satisfied.</a:t>
            </a:r>
          </a:p>
          <a:p>
            <a:r>
              <a:rPr lang="en-US" dirty="0">
                <a:solidFill>
                  <a:srgbClr val="007E7A"/>
                </a:solidFill>
              </a:rPr>
              <a:t>Bounded waiting: </a:t>
            </a:r>
            <a:r>
              <a:rPr lang="en-US" dirty="0"/>
              <a:t>Satisfied</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12</a:t>
            </a:fld>
            <a:endParaRPr lang="en-US"/>
          </a:p>
        </p:txBody>
      </p:sp>
      <p:sp>
        <p:nvSpPr>
          <p:cNvPr id="6" name="Date Placeholder 5"/>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151209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a:t>
            </a:r>
            <a:r>
              <a:rPr lang="en-US" dirty="0" err="1"/>
              <a:t>Proceses</a:t>
            </a:r>
            <a:r>
              <a:rPr lang="en-US" dirty="0"/>
              <a:t> Solution</a:t>
            </a:r>
            <a:br>
              <a:rPr lang="en-US" dirty="0"/>
            </a:br>
            <a:r>
              <a:rPr lang="en-US" dirty="0"/>
              <a:t>[Bakery Algorithm]</a:t>
            </a:r>
          </a:p>
        </p:txBody>
      </p:sp>
      <p:sp>
        <p:nvSpPr>
          <p:cNvPr id="3" name="Content Placeholder 2"/>
          <p:cNvSpPr>
            <a:spLocks noGrp="1"/>
          </p:cNvSpPr>
          <p:nvPr>
            <p:ph idx="1"/>
          </p:nvPr>
        </p:nvSpPr>
        <p:spPr/>
        <p:txBody>
          <a:bodyPr>
            <a:normAutofit/>
          </a:bodyPr>
          <a:lstStyle/>
          <a:p>
            <a:r>
              <a:rPr lang="en-US" sz="2800" dirty="0"/>
              <a:t>On a bakery, there are 2 ticket generating machines, suppose. If mutual exclusive access is not given to the number then more than two processes (customers) may have same number. In case of tie, process with lowest </a:t>
            </a:r>
            <a:r>
              <a:rPr lang="en-US" sz="2800" dirty="0" err="1"/>
              <a:t>pid</a:t>
            </a:r>
            <a:r>
              <a:rPr lang="en-US" sz="2800" dirty="0"/>
              <a:t> will be served first.</a:t>
            </a:r>
          </a:p>
          <a:p>
            <a:r>
              <a:rPr lang="en-US" dirty="0"/>
              <a:t>(num1, pid1) &lt; (num2, pid2)</a:t>
            </a:r>
          </a:p>
          <a:p>
            <a:pPr lvl="1"/>
            <a:r>
              <a:rPr lang="en-US" dirty="0"/>
              <a:t>True; if num1 &lt; num2</a:t>
            </a:r>
          </a:p>
          <a:p>
            <a:pPr lvl="1"/>
            <a:r>
              <a:rPr lang="en-US" dirty="0"/>
              <a:t>True; if num1==num2 &amp;&amp; pid2 &lt; pid2</a:t>
            </a:r>
          </a:p>
          <a:p>
            <a:endParaRPr lang="en-US" dirty="0"/>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13</a:t>
            </a:fld>
            <a:endParaRPr lang="en-US"/>
          </a:p>
        </p:txBody>
      </p:sp>
      <p:sp>
        <p:nvSpPr>
          <p:cNvPr id="6" name="Date Placeholder 5"/>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231205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Process Solution</a:t>
            </a:r>
            <a:br>
              <a:rPr lang="en-US" dirty="0"/>
            </a:br>
            <a:r>
              <a:rPr lang="en-US" dirty="0"/>
              <a:t>[Bakery Algorithm]</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03581546"/>
              </p:ext>
            </p:extLst>
          </p:nvPr>
        </p:nvGraphicFramePr>
        <p:xfrm>
          <a:off x="217442" y="1071288"/>
          <a:ext cx="8752387" cy="5120640"/>
        </p:xfrm>
        <a:graphic>
          <a:graphicData uri="http://schemas.openxmlformats.org/drawingml/2006/table">
            <a:tbl>
              <a:tblPr firstRow="1" bandRow="1">
                <a:tableStyleId>{7E9639D4-E3E2-4D34-9284-5A2195B3D0D7}</a:tableStyleId>
              </a:tblPr>
              <a:tblGrid>
                <a:gridCol w="8752387">
                  <a:extLst>
                    <a:ext uri="{9D8B030D-6E8A-4147-A177-3AD203B41FA5}">
                      <a16:colId xmlns:a16="http://schemas.microsoft.com/office/drawing/2014/main" val="20000"/>
                    </a:ext>
                  </a:extLst>
                </a:gridCol>
              </a:tblGrid>
              <a:tr h="389956">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7" name="Group 6"/>
          <p:cNvGrpSpPr/>
          <p:nvPr/>
        </p:nvGrpSpPr>
        <p:grpSpPr>
          <a:xfrm>
            <a:off x="794500" y="1882379"/>
            <a:ext cx="8018195" cy="3902318"/>
            <a:chOff x="2211992" y="2356864"/>
            <a:chExt cx="4914217" cy="3707190"/>
          </a:xfrm>
        </p:grpSpPr>
        <p:sp>
          <p:nvSpPr>
            <p:cNvPr id="8" name="TextBox 7"/>
            <p:cNvSpPr txBox="1"/>
            <p:nvPr/>
          </p:nvSpPr>
          <p:spPr>
            <a:xfrm>
              <a:off x="2211993" y="2356864"/>
              <a:ext cx="4914216" cy="2298159"/>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choosing[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 TRUE;</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number[</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]=max(number[0:n-1])+1</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choosing[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  FALSE;</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for j = 0 to n-1 {</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while(choosing[j]);</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while( </a:t>
              </a:r>
              <a:r>
                <a:rPr lang="en-US" b="1" u="sng" dirty="0">
                  <a:solidFill>
                    <a:srgbClr val="007E7A"/>
                  </a:solidFill>
                  <a:latin typeface="Courier New" panose="02070309020205020404" pitchFamily="49" charset="0"/>
                  <a:cs typeface="Courier New" panose="02070309020205020404" pitchFamily="49" charset="0"/>
                </a:rPr>
                <a:t>number[j]</a:t>
              </a:r>
              <a:r>
                <a:rPr lang="en-US" b="1" dirty="0">
                  <a:solidFill>
                    <a:srgbClr val="007E7A"/>
                  </a:solidFill>
                  <a:latin typeface="Courier New" panose="02070309020205020404" pitchFamily="49" charset="0"/>
                  <a:cs typeface="Courier New" panose="02070309020205020404" pitchFamily="49" charset="0"/>
                </a:rPr>
                <a:t> &amp;&amp; </a:t>
              </a:r>
              <a:r>
                <a:rPr lang="en-US" b="1" u="sng" dirty="0">
                  <a:solidFill>
                    <a:srgbClr val="007E7A"/>
                  </a:solidFill>
                  <a:latin typeface="Courier New" panose="02070309020205020404" pitchFamily="49" charset="0"/>
                  <a:cs typeface="Courier New" panose="02070309020205020404" pitchFamily="49" charset="0"/>
                </a:rPr>
                <a:t>(number[j],j) &lt; (number[</a:t>
              </a:r>
              <a:r>
                <a:rPr lang="en-US" b="1" u="sng" dirty="0" err="1">
                  <a:solidFill>
                    <a:srgbClr val="007E7A"/>
                  </a:solidFill>
                  <a:latin typeface="Courier New" panose="02070309020205020404" pitchFamily="49" charset="0"/>
                  <a:cs typeface="Courier New" panose="02070309020205020404" pitchFamily="49" charset="0"/>
                </a:rPr>
                <a:t>i</a:t>
              </a:r>
              <a:r>
                <a:rPr lang="en-US" b="1" u="sng" dirty="0">
                  <a:solidFill>
                    <a:srgbClr val="007E7A"/>
                  </a:solidFill>
                  <a:latin typeface="Courier New" panose="02070309020205020404" pitchFamily="49" charset="0"/>
                  <a:cs typeface="Courier New" panose="02070309020205020404" pitchFamily="49" charset="0"/>
                </a:rPr>
                <a:t>],</a:t>
              </a:r>
              <a:r>
                <a:rPr lang="en-US" b="1" u="sng" dirty="0" err="1">
                  <a:solidFill>
                    <a:srgbClr val="007E7A"/>
                  </a:solidFill>
                  <a:latin typeface="Courier New" panose="02070309020205020404" pitchFamily="49" charset="0"/>
                  <a:cs typeface="Courier New" panose="02070309020205020404" pitchFamily="49" charset="0"/>
                </a:rPr>
                <a:t>i</a:t>
              </a:r>
              <a:r>
                <a:rPr lang="en-US" b="1" u="sng" dirty="0">
                  <a:solidFill>
                    <a:srgbClr val="007E7A"/>
                  </a:solidFill>
                  <a:latin typeface="Courier New" panose="02070309020205020404" pitchFamily="49" charset="0"/>
                  <a:cs typeface="Courier New" panose="02070309020205020404" pitchFamily="49" charset="0"/>
                </a:rPr>
                <a:t>)</a:t>
              </a:r>
              <a:r>
                <a:rPr lang="en-US" b="1" dirty="0">
                  <a:solidFill>
                    <a:srgbClr val="007E7A"/>
                  </a:solidFill>
                  <a:latin typeface="Courier New" panose="02070309020205020404" pitchFamily="49" charset="0"/>
                  <a:cs typeface="Courier New" panose="02070309020205020404" pitchFamily="49" charset="0"/>
                </a:rPr>
                <a:t> );</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a:t>
              </a:r>
            </a:p>
          </p:txBody>
        </p:sp>
        <p:sp>
          <p:nvSpPr>
            <p:cNvPr id="9" name="TextBox 8"/>
            <p:cNvSpPr txBox="1"/>
            <p:nvPr/>
          </p:nvSpPr>
          <p:spPr>
            <a:xfrm>
              <a:off x="2211992" y="5276228"/>
              <a:ext cx="4489121"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number[</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]=0;</a:t>
              </a:r>
            </a:p>
          </p:txBody>
        </p:sp>
        <p:sp>
          <p:nvSpPr>
            <p:cNvPr id="10" name="TextBox 9"/>
            <p:cNvSpPr txBox="1"/>
            <p:nvPr/>
          </p:nvSpPr>
          <p:spPr>
            <a:xfrm>
              <a:off x="2510697" y="4787157"/>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5694722"/>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132307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Solutions to Critical Sections</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15</a:t>
            </a:fld>
            <a:endParaRPr lang="en-US"/>
          </a:p>
        </p:txBody>
      </p:sp>
      <p:sp>
        <p:nvSpPr>
          <p:cNvPr id="6" name="Content Placeholder 5"/>
          <p:cNvSpPr>
            <a:spLocks noGrp="1"/>
          </p:cNvSpPr>
          <p:nvPr>
            <p:ph idx="1"/>
          </p:nvPr>
        </p:nvSpPr>
        <p:spPr/>
        <p:txBody>
          <a:bodyPr>
            <a:normAutofit/>
          </a:bodyPr>
          <a:lstStyle/>
          <a:p>
            <a:r>
              <a:rPr lang="en-US" dirty="0"/>
              <a:t>Enable and Disable Interrupt</a:t>
            </a:r>
          </a:p>
          <a:p>
            <a:r>
              <a:rPr lang="en-US" dirty="0"/>
              <a:t>Test-and-set instruction</a:t>
            </a:r>
            <a:endParaRPr lang="en-US" b="1" dirty="0">
              <a:solidFill>
                <a:srgbClr val="007E7A"/>
              </a:solidFill>
            </a:endParaRPr>
          </a:p>
          <a:p>
            <a:r>
              <a:rPr lang="en-US" dirty="0"/>
              <a:t>Swap instruction</a:t>
            </a:r>
          </a:p>
        </p:txBody>
      </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414800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Enable and Disable Interrupt</a:t>
            </a:r>
          </a:p>
        </p:txBody>
      </p:sp>
      <p:sp>
        <p:nvSpPr>
          <p:cNvPr id="3" name="Content Placeholder 2"/>
          <p:cNvSpPr>
            <a:spLocks noGrp="1"/>
          </p:cNvSpPr>
          <p:nvPr>
            <p:ph idx="1"/>
          </p:nvPr>
        </p:nvSpPr>
        <p:spPr>
          <a:xfrm>
            <a:off x="304800" y="5068364"/>
            <a:ext cx="8507896" cy="1108600"/>
          </a:xfrm>
        </p:spPr>
        <p:txBody>
          <a:bodyPr>
            <a:normAutofit fontScale="92500" lnSpcReduction="20000"/>
          </a:bodyPr>
          <a:lstStyle/>
          <a:p>
            <a:r>
              <a:rPr lang="en-US" dirty="0"/>
              <a:t>May miss out some important system interrupts</a:t>
            </a:r>
          </a:p>
          <a:p>
            <a:r>
              <a:rPr lang="en-US" dirty="0"/>
              <a:t>Not suitable for multi-processor systems</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89086346"/>
              </p:ext>
            </p:extLst>
          </p:nvPr>
        </p:nvGraphicFramePr>
        <p:xfrm>
          <a:off x="2351047" y="1073423"/>
          <a:ext cx="4716559" cy="3749676"/>
        </p:xfrm>
        <a:graphic>
          <a:graphicData uri="http://schemas.openxmlformats.org/drawingml/2006/table">
            <a:tbl>
              <a:tblPr firstRow="1" bandRow="1">
                <a:tableStyleId>{7E9639D4-E3E2-4D34-9284-5A2195B3D0D7}</a:tableStyleId>
              </a:tblPr>
              <a:tblGrid>
                <a:gridCol w="4716559">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7" name="Group 6"/>
          <p:cNvGrpSpPr/>
          <p:nvPr/>
        </p:nvGrpSpPr>
        <p:grpSpPr>
          <a:xfrm>
            <a:off x="2928106" y="2126559"/>
            <a:ext cx="2689102" cy="1903618"/>
            <a:chOff x="2211993" y="2356864"/>
            <a:chExt cx="2689102" cy="1808430"/>
          </a:xfrm>
        </p:grpSpPr>
        <p:sp>
          <p:nvSpPr>
            <p:cNvPr id="8" name="TextBox 7"/>
            <p:cNvSpPr txBox="1"/>
            <p:nvPr/>
          </p:nvSpPr>
          <p:spPr>
            <a:xfrm>
              <a:off x="2211993" y="2356864"/>
              <a:ext cx="2377935"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DI</a:t>
              </a:r>
            </a:p>
          </p:txBody>
        </p:sp>
        <p:sp>
          <p:nvSpPr>
            <p:cNvPr id="9" name="TextBox 8"/>
            <p:cNvSpPr txBox="1"/>
            <p:nvPr/>
          </p:nvSpPr>
          <p:spPr>
            <a:xfrm>
              <a:off x="2211993" y="3275178"/>
              <a:ext cx="2377936"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EI</a:t>
              </a:r>
            </a:p>
          </p:txBody>
        </p:sp>
        <p:sp>
          <p:nvSpPr>
            <p:cNvPr id="10" name="TextBox 9"/>
            <p:cNvSpPr txBox="1"/>
            <p:nvPr/>
          </p:nvSpPr>
          <p:spPr>
            <a:xfrm>
              <a:off x="2510697" y="2834793"/>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3795962"/>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2" name="Date Placeholder 11"/>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299700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Test-and-Set instruction</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17</a:t>
            </a:fld>
            <a:endParaRPr lang="en-US"/>
          </a:p>
        </p:txBody>
      </p:sp>
      <p:sp>
        <p:nvSpPr>
          <p:cNvPr id="6" name="Content Placeholder 5"/>
          <p:cNvSpPr>
            <a:spLocks noGrp="1"/>
          </p:cNvSpPr>
          <p:nvPr>
            <p:ph idx="1"/>
          </p:nvPr>
        </p:nvSpPr>
        <p:spPr/>
        <p:txBody>
          <a:bodyPr>
            <a:normAutofit/>
          </a:bodyPr>
          <a:lstStyle/>
          <a:p>
            <a:r>
              <a:rPr lang="en-US" dirty="0"/>
              <a:t>Test-and-set instruction - defined below as if  it were a function</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t>
            </a:r>
            <a:r>
              <a:rPr lang="en-US" sz="2200" b="1" dirty="0" err="1">
                <a:solidFill>
                  <a:srgbClr val="007E7A"/>
                </a:solidFill>
                <a:latin typeface="Courier New" panose="02070309020205020404" pitchFamily="49" charset="0"/>
                <a:cs typeface="Courier New" panose="02070309020205020404" pitchFamily="49" charset="0"/>
              </a:rPr>
              <a:t>boolean</a:t>
            </a:r>
            <a:r>
              <a:rPr lang="en-US" sz="2200" b="1" dirty="0">
                <a:solidFill>
                  <a:srgbClr val="007E7A"/>
                </a:solidFill>
                <a:latin typeface="Courier New" panose="02070309020205020404" pitchFamily="49" charset="0"/>
                <a:cs typeface="Courier New" panose="02070309020205020404" pitchFamily="49" charset="0"/>
              </a:rPr>
              <a:t> Test-and-Set (</a:t>
            </a:r>
            <a:r>
              <a:rPr lang="en-US" sz="2200" b="1" dirty="0" err="1">
                <a:solidFill>
                  <a:srgbClr val="007E7A"/>
                </a:solidFill>
                <a:latin typeface="Courier New" panose="02070309020205020404" pitchFamily="49" charset="0"/>
                <a:cs typeface="Courier New" panose="02070309020205020404" pitchFamily="49" charset="0"/>
              </a:rPr>
              <a:t>boolean</a:t>
            </a:r>
            <a:r>
              <a:rPr lang="en-US" sz="2200" b="1" dirty="0">
                <a:solidFill>
                  <a:srgbClr val="007E7A"/>
                </a:solidFill>
                <a:latin typeface="Courier New" panose="02070309020205020404" pitchFamily="49" charset="0"/>
                <a:cs typeface="Courier New" panose="02070309020205020404" pitchFamily="49" charset="0"/>
              </a:rPr>
              <a:t> *target){</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t>
            </a:r>
            <a:r>
              <a:rPr lang="en-US" sz="2200" b="1" dirty="0" err="1">
                <a:solidFill>
                  <a:srgbClr val="007E7A"/>
                </a:solidFill>
                <a:latin typeface="Courier New" panose="02070309020205020404" pitchFamily="49" charset="0"/>
                <a:cs typeface="Courier New" panose="02070309020205020404" pitchFamily="49" charset="0"/>
              </a:rPr>
              <a:t>boolean</a:t>
            </a:r>
            <a:r>
              <a:rPr lang="en-US" sz="2200" b="1" dirty="0">
                <a:solidFill>
                  <a:srgbClr val="007E7A"/>
                </a:solidFill>
                <a:latin typeface="Courier New" panose="02070309020205020404" pitchFamily="49" charset="0"/>
                <a:cs typeface="Courier New" panose="02070309020205020404" pitchFamily="49" charset="0"/>
              </a:rPr>
              <a:t> </a:t>
            </a:r>
            <a:r>
              <a:rPr lang="en-US" sz="2200" b="1" dirty="0" err="1">
                <a:solidFill>
                  <a:srgbClr val="007E7A"/>
                </a:solidFill>
                <a:latin typeface="Courier New" panose="02070309020205020404" pitchFamily="49" charset="0"/>
                <a:cs typeface="Courier New" panose="02070309020205020404" pitchFamily="49" charset="0"/>
              </a:rPr>
              <a:t>rv</a:t>
            </a:r>
            <a:r>
              <a:rPr lang="en-US" sz="2200" b="1" dirty="0">
                <a:solidFill>
                  <a:srgbClr val="007E7A"/>
                </a:solidFill>
                <a:latin typeface="Courier New" panose="02070309020205020404" pitchFamily="49" charset="0"/>
                <a:cs typeface="Courier New" panose="02070309020205020404" pitchFamily="49" charset="0"/>
              </a:rPr>
              <a:t> = *target;  // return value </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*target = true;	  // set value of target</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return(</a:t>
            </a:r>
            <a:r>
              <a:rPr lang="en-US" sz="2200" b="1" dirty="0" err="1">
                <a:solidFill>
                  <a:srgbClr val="007E7A"/>
                </a:solidFill>
                <a:latin typeface="Courier New" panose="02070309020205020404" pitchFamily="49" charset="0"/>
                <a:cs typeface="Courier New" panose="02070309020205020404" pitchFamily="49" charset="0"/>
              </a:rPr>
              <a:t>rv</a:t>
            </a:r>
            <a:r>
              <a:rPr lang="en-US" sz="2200" b="1" dirty="0">
                <a:solidFill>
                  <a:srgbClr val="007E7A"/>
                </a:solidFill>
                <a:latin typeface="Courier New" panose="02070309020205020404" pitchFamily="49" charset="0"/>
                <a:cs typeface="Courier New" panose="02070309020205020404" pitchFamily="49" charset="0"/>
              </a:rPr>
              <a:t>);</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t>
            </a:r>
            <a:endParaRPr lang="en-US" b="1" dirty="0">
              <a:solidFill>
                <a:srgbClr val="007E7A"/>
              </a:solidFill>
            </a:endParaRPr>
          </a:p>
        </p:txBody>
      </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4247115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33825"/>
            <a:ext cx="8507896" cy="873465"/>
          </a:xfrm>
        </p:spPr>
        <p:txBody>
          <a:bodyPr/>
          <a:lstStyle/>
          <a:p>
            <a:r>
              <a:rPr lang="en-US" dirty="0"/>
              <a:t>Test-and-Set instruction: Solution1</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91437755"/>
              </p:ext>
            </p:extLst>
          </p:nvPr>
        </p:nvGraphicFramePr>
        <p:xfrm>
          <a:off x="231961" y="1073423"/>
          <a:ext cx="4716559" cy="3749676"/>
        </p:xfrm>
        <a:graphic>
          <a:graphicData uri="http://schemas.openxmlformats.org/drawingml/2006/table">
            <a:tbl>
              <a:tblPr firstRow="1" bandRow="1">
                <a:tableStyleId>{7E9639D4-E3E2-4D34-9284-5A2195B3D0D7}</a:tableStyleId>
              </a:tblPr>
              <a:tblGrid>
                <a:gridCol w="4716559">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7" name="Group 6"/>
          <p:cNvGrpSpPr/>
          <p:nvPr/>
        </p:nvGrpSpPr>
        <p:grpSpPr>
          <a:xfrm>
            <a:off x="809020" y="2126560"/>
            <a:ext cx="3906840" cy="2295504"/>
            <a:chOff x="2211993" y="2356864"/>
            <a:chExt cx="3906840" cy="2180717"/>
          </a:xfrm>
        </p:grpSpPr>
        <p:sp>
          <p:nvSpPr>
            <p:cNvPr id="8" name="TextBox 7"/>
            <p:cNvSpPr txBox="1"/>
            <p:nvPr/>
          </p:nvSpPr>
          <p:spPr>
            <a:xfrm>
              <a:off x="2211994" y="2356864"/>
              <a:ext cx="3906839" cy="350864"/>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while(Test-and-Set(&amp;lock));</a:t>
              </a:r>
            </a:p>
          </p:txBody>
        </p:sp>
        <p:sp>
          <p:nvSpPr>
            <p:cNvPr id="9" name="TextBox 8"/>
            <p:cNvSpPr txBox="1"/>
            <p:nvPr/>
          </p:nvSpPr>
          <p:spPr>
            <a:xfrm>
              <a:off x="2211993" y="3716408"/>
              <a:ext cx="2377936"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lock = FALSE;</a:t>
              </a:r>
            </a:p>
          </p:txBody>
        </p:sp>
        <p:sp>
          <p:nvSpPr>
            <p:cNvPr id="10" name="TextBox 9"/>
            <p:cNvSpPr txBox="1"/>
            <p:nvPr/>
          </p:nvSpPr>
          <p:spPr>
            <a:xfrm>
              <a:off x="2510697" y="3041616"/>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4168249"/>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2" name="Content Placeholder 5"/>
          <p:cNvSpPr>
            <a:spLocks noGrp="1"/>
          </p:cNvSpPr>
          <p:nvPr>
            <p:ph idx="1"/>
          </p:nvPr>
        </p:nvSpPr>
        <p:spPr>
          <a:xfrm>
            <a:off x="4998947" y="1029437"/>
            <a:ext cx="3913092" cy="4010399"/>
          </a:xfrm>
        </p:spPr>
        <p:txBody>
          <a:bodyPr>
            <a:normAutofit/>
          </a:bodyPr>
          <a:lstStyle/>
          <a:p>
            <a:r>
              <a:rPr lang="en-US" sz="2400" dirty="0"/>
              <a:t>lock initialized to FALSE.</a:t>
            </a:r>
          </a:p>
          <a:p>
            <a:r>
              <a:rPr lang="en-US" sz="2400" dirty="0"/>
              <a:t>Mutual exclusion: YES</a:t>
            </a:r>
          </a:p>
          <a:p>
            <a:r>
              <a:rPr lang="en-US" sz="2400" dirty="0"/>
              <a:t>Progress: YES</a:t>
            </a:r>
          </a:p>
          <a:p>
            <a:r>
              <a:rPr lang="en-US" sz="2400" b="1" dirty="0"/>
              <a:t>Bounded waiting: NO</a:t>
            </a:r>
          </a:p>
        </p:txBody>
      </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225827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Test-and-Set instruction: Solution2</a:t>
            </a:r>
          </a:p>
        </p:txBody>
      </p:sp>
      <p:sp>
        <p:nvSpPr>
          <p:cNvPr id="3" name="Content Placeholder 2"/>
          <p:cNvSpPr>
            <a:spLocks noGrp="1"/>
          </p:cNvSpPr>
          <p:nvPr>
            <p:ph idx="1"/>
          </p:nvPr>
        </p:nvSpPr>
        <p:spPr/>
        <p:txBody>
          <a:bodyPr/>
          <a:lstStyle/>
          <a:p>
            <a:r>
              <a:rPr lang="en-US" dirty="0"/>
              <a:t>Variables used:</a:t>
            </a:r>
          </a:p>
          <a:p>
            <a:pPr lvl="1"/>
            <a:r>
              <a:rPr lang="en-US" dirty="0"/>
              <a:t> global </a:t>
            </a:r>
            <a:r>
              <a:rPr lang="en-US" dirty="0" err="1"/>
              <a:t>boolean</a:t>
            </a:r>
            <a:r>
              <a:rPr lang="en-US" dirty="0"/>
              <a:t> waiting[n]  //initialized to FALSE</a:t>
            </a:r>
          </a:p>
          <a:p>
            <a:pPr lvl="1"/>
            <a:r>
              <a:rPr lang="en-US" dirty="0"/>
              <a:t> global </a:t>
            </a:r>
            <a:r>
              <a:rPr lang="en-US" dirty="0" err="1"/>
              <a:t>boolean</a:t>
            </a:r>
            <a:r>
              <a:rPr lang="en-US" dirty="0"/>
              <a:t> lock		//initialized to FALSE</a:t>
            </a:r>
          </a:p>
          <a:p>
            <a:pPr lvl="1"/>
            <a:r>
              <a:rPr lang="en-US" dirty="0"/>
              <a:t> local key</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19</a:t>
            </a:fld>
            <a:endParaRPr lang="en-US"/>
          </a:p>
        </p:txBody>
      </p:sp>
      <p:sp>
        <p:nvSpPr>
          <p:cNvPr id="6" name="Date Placeholder 5"/>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336005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a:t>
            </a:r>
          </a:p>
        </p:txBody>
      </p:sp>
      <p:sp>
        <p:nvSpPr>
          <p:cNvPr id="3" name="Content Placeholder 2"/>
          <p:cNvSpPr>
            <a:spLocks noGrp="1"/>
          </p:cNvSpPr>
          <p:nvPr>
            <p:ph idx="1"/>
          </p:nvPr>
        </p:nvSpPr>
        <p:spPr>
          <a:xfrm>
            <a:off x="304800" y="962954"/>
            <a:ext cx="8507896" cy="5276481"/>
          </a:xfrm>
        </p:spPr>
        <p:txBody>
          <a:bodyPr>
            <a:normAutofit/>
          </a:bodyPr>
          <a:lstStyle/>
          <a:p>
            <a:r>
              <a:rPr lang="en-US" sz="2400" dirty="0"/>
              <a:t>A condition when several processes access and manipulate the same data-item; and final result depends on the order of access.</a:t>
            </a:r>
          </a:p>
          <a:p>
            <a:endParaRPr lang="en-US" sz="2400" dirty="0"/>
          </a:p>
          <a:p>
            <a:endParaRPr lang="en-US" sz="2400" dirty="0"/>
          </a:p>
          <a:p>
            <a:endParaRPr lang="en-US" sz="2400" dirty="0"/>
          </a:p>
          <a:p>
            <a:pPr lvl="1"/>
            <a:r>
              <a:rPr lang="en-US" sz="2200" dirty="0"/>
              <a:t>Let </a:t>
            </a:r>
            <a:r>
              <a:rPr lang="en-US" sz="2200" dirty="0" err="1"/>
              <a:t>ctr</a:t>
            </a:r>
            <a:r>
              <a:rPr lang="en-US" sz="2200" dirty="0"/>
              <a:t> = 5 (initially).</a:t>
            </a:r>
          </a:p>
          <a:p>
            <a:pPr lvl="1"/>
            <a:r>
              <a:rPr lang="en-US" sz="2200" dirty="0"/>
              <a:t>Consider the execution order: P1, P2, C1, C2, P3, C3</a:t>
            </a:r>
          </a:p>
          <a:p>
            <a:pPr lvl="1"/>
            <a:r>
              <a:rPr lang="en-US" sz="2200" dirty="0"/>
              <a:t>Finally, </a:t>
            </a:r>
            <a:r>
              <a:rPr lang="en-US" sz="2200" dirty="0" err="1"/>
              <a:t>ctr</a:t>
            </a:r>
            <a:r>
              <a:rPr lang="en-US" sz="2200" dirty="0"/>
              <a:t> = 4 (wrong value)</a:t>
            </a:r>
          </a:p>
        </p:txBody>
      </p:sp>
      <p:sp>
        <p:nvSpPr>
          <p:cNvPr id="4" name="TextBox 3"/>
          <p:cNvSpPr txBox="1"/>
          <p:nvPr/>
        </p:nvSpPr>
        <p:spPr>
          <a:xfrm>
            <a:off x="1075765" y="2389934"/>
            <a:ext cx="3269879" cy="1451679"/>
          </a:xfrm>
          <a:prstGeom prst="rect">
            <a:avLst/>
          </a:prstGeom>
          <a:noFill/>
        </p:spPr>
        <p:txBody>
          <a:bodyPr wrap="square" rtlCol="0">
            <a:spAutoFit/>
          </a:bodyPr>
          <a:lstStyle/>
          <a:p>
            <a:pPr>
              <a:spcAft>
                <a:spcPts val="1000"/>
              </a:spcAft>
            </a:pPr>
            <a:r>
              <a:rPr lang="en-US" sz="2000" b="1" u="sng" dirty="0">
                <a:solidFill>
                  <a:srgbClr val="007E7A"/>
                </a:solidFill>
                <a:latin typeface="Cambria" panose="02040503050406030204" pitchFamily="18" charset="0"/>
                <a:ea typeface="+mj-ea"/>
                <a:cs typeface="+mj-cs"/>
              </a:rPr>
              <a:t>Producer </a:t>
            </a:r>
            <a:r>
              <a:rPr lang="en-US" sz="2000" b="1" u="sng" dirty="0" err="1">
                <a:solidFill>
                  <a:srgbClr val="007E7A"/>
                </a:solidFill>
                <a:latin typeface="Cambria" panose="02040503050406030204" pitchFamily="18" charset="0"/>
                <a:ea typeface="+mj-ea"/>
                <a:cs typeface="+mj-cs"/>
              </a:rPr>
              <a:t>Algo</a:t>
            </a:r>
            <a:r>
              <a:rPr lang="en-US" sz="2000" b="1" u="sng" dirty="0">
                <a:solidFill>
                  <a:srgbClr val="007E7A"/>
                </a:solidFill>
                <a:latin typeface="Cambria" panose="02040503050406030204" pitchFamily="18" charset="0"/>
                <a:ea typeface="+mj-ea"/>
                <a:cs typeface="+mj-cs"/>
              </a:rPr>
              <a:t> (</a:t>
            </a:r>
            <a:r>
              <a:rPr lang="en-US" sz="2000" b="1" u="sng" dirty="0" err="1">
                <a:solidFill>
                  <a:srgbClr val="007E7A"/>
                </a:solidFill>
                <a:latin typeface="Cambria" panose="02040503050406030204" pitchFamily="18" charset="0"/>
                <a:ea typeface="+mj-ea"/>
                <a:cs typeface="+mj-cs"/>
              </a:rPr>
              <a:t>ctr</a:t>
            </a:r>
            <a:r>
              <a:rPr lang="en-US" sz="2000" b="1" u="sng" dirty="0">
                <a:solidFill>
                  <a:srgbClr val="007E7A"/>
                </a:solidFill>
                <a:latin typeface="Cambria" panose="02040503050406030204" pitchFamily="18" charset="0"/>
                <a:ea typeface="+mj-ea"/>
                <a:cs typeface="+mj-cs"/>
              </a:rPr>
              <a:t>++):</a:t>
            </a:r>
          </a:p>
          <a:p>
            <a:r>
              <a:rPr lang="en-US" sz="2000" dirty="0">
                <a:solidFill>
                  <a:srgbClr val="007E7A"/>
                </a:solidFill>
                <a:latin typeface="Cambria" panose="02040503050406030204" pitchFamily="18" charset="0"/>
                <a:ea typeface="+mj-ea"/>
                <a:cs typeface="+mj-cs"/>
              </a:rPr>
              <a:t>P1: </a:t>
            </a:r>
            <a:r>
              <a:rPr lang="en-US" sz="2000" dirty="0">
                <a:latin typeface="Cambria" panose="02040503050406030204" pitchFamily="18" charset="0"/>
                <a:ea typeface="+mj-ea"/>
                <a:cs typeface="+mj-cs"/>
              </a:rPr>
              <a:t>reg1 = </a:t>
            </a:r>
            <a:r>
              <a:rPr lang="en-US" sz="2000" dirty="0" err="1">
                <a:latin typeface="Cambria" panose="02040503050406030204" pitchFamily="18" charset="0"/>
                <a:ea typeface="+mj-ea"/>
                <a:cs typeface="+mj-cs"/>
              </a:rPr>
              <a:t>ctr</a:t>
            </a:r>
            <a:r>
              <a:rPr lang="en-US" sz="2000" dirty="0">
                <a:latin typeface="Cambria" panose="02040503050406030204" pitchFamily="18" charset="0"/>
                <a:ea typeface="+mj-ea"/>
                <a:cs typeface="+mj-cs"/>
              </a:rPr>
              <a:t>;</a:t>
            </a:r>
          </a:p>
          <a:p>
            <a:r>
              <a:rPr lang="en-US" sz="2000" dirty="0">
                <a:solidFill>
                  <a:srgbClr val="007E7A"/>
                </a:solidFill>
                <a:latin typeface="Cambria" panose="02040503050406030204" pitchFamily="18" charset="0"/>
                <a:ea typeface="+mj-ea"/>
                <a:cs typeface="+mj-cs"/>
              </a:rPr>
              <a:t>P2: </a:t>
            </a:r>
            <a:r>
              <a:rPr lang="en-US" sz="2000" dirty="0">
                <a:latin typeface="Cambria" panose="02040503050406030204" pitchFamily="18" charset="0"/>
                <a:ea typeface="+mj-ea"/>
                <a:cs typeface="+mj-cs"/>
              </a:rPr>
              <a:t>reg1 = reg1 + 1;</a:t>
            </a:r>
          </a:p>
          <a:p>
            <a:r>
              <a:rPr lang="en-US" sz="2000" dirty="0">
                <a:solidFill>
                  <a:srgbClr val="007E7A"/>
                </a:solidFill>
                <a:latin typeface="Cambria" panose="02040503050406030204" pitchFamily="18" charset="0"/>
                <a:ea typeface="+mj-ea"/>
                <a:cs typeface="+mj-cs"/>
              </a:rPr>
              <a:t>P3: </a:t>
            </a:r>
            <a:r>
              <a:rPr lang="en-US" sz="2000" dirty="0" err="1">
                <a:latin typeface="Cambria" panose="02040503050406030204" pitchFamily="18" charset="0"/>
                <a:ea typeface="+mj-ea"/>
                <a:cs typeface="+mj-cs"/>
              </a:rPr>
              <a:t>ctr</a:t>
            </a:r>
            <a:r>
              <a:rPr lang="en-US" sz="2000" dirty="0">
                <a:latin typeface="Cambria" panose="02040503050406030204" pitchFamily="18" charset="0"/>
                <a:ea typeface="+mj-ea"/>
                <a:cs typeface="+mj-cs"/>
              </a:rPr>
              <a:t> = reg1;</a:t>
            </a:r>
          </a:p>
        </p:txBody>
      </p:sp>
      <p:sp>
        <p:nvSpPr>
          <p:cNvPr id="5" name="TextBox 4"/>
          <p:cNvSpPr txBox="1"/>
          <p:nvPr/>
        </p:nvSpPr>
        <p:spPr>
          <a:xfrm>
            <a:off x="4666129" y="2389934"/>
            <a:ext cx="3657600" cy="1451679"/>
          </a:xfrm>
          <a:prstGeom prst="rect">
            <a:avLst/>
          </a:prstGeom>
          <a:noFill/>
        </p:spPr>
        <p:txBody>
          <a:bodyPr wrap="square" rtlCol="0">
            <a:spAutoFit/>
          </a:bodyPr>
          <a:lstStyle/>
          <a:p>
            <a:pPr>
              <a:spcAft>
                <a:spcPts val="1000"/>
              </a:spcAft>
            </a:pPr>
            <a:r>
              <a:rPr lang="en-US" sz="2000" b="1" u="sng" dirty="0">
                <a:solidFill>
                  <a:srgbClr val="007E7A"/>
                </a:solidFill>
                <a:latin typeface="Cambria" panose="02040503050406030204" pitchFamily="18" charset="0"/>
                <a:ea typeface="+mj-ea"/>
                <a:cs typeface="+mj-cs"/>
              </a:rPr>
              <a:t>Consumer </a:t>
            </a:r>
            <a:r>
              <a:rPr lang="en-US" sz="2000" b="1" u="sng" dirty="0" err="1">
                <a:solidFill>
                  <a:srgbClr val="007E7A"/>
                </a:solidFill>
                <a:latin typeface="Cambria" panose="02040503050406030204" pitchFamily="18" charset="0"/>
                <a:ea typeface="+mj-ea"/>
                <a:cs typeface="+mj-cs"/>
              </a:rPr>
              <a:t>Algo</a:t>
            </a:r>
            <a:r>
              <a:rPr lang="en-US" sz="2000" b="1" u="sng" dirty="0">
                <a:solidFill>
                  <a:srgbClr val="007E7A"/>
                </a:solidFill>
                <a:latin typeface="Cambria" panose="02040503050406030204" pitchFamily="18" charset="0"/>
                <a:ea typeface="+mj-ea"/>
                <a:cs typeface="+mj-cs"/>
              </a:rPr>
              <a:t> (</a:t>
            </a:r>
            <a:r>
              <a:rPr lang="en-US" sz="2000" b="1" u="sng" dirty="0" err="1">
                <a:solidFill>
                  <a:srgbClr val="007E7A"/>
                </a:solidFill>
                <a:latin typeface="Cambria" panose="02040503050406030204" pitchFamily="18" charset="0"/>
                <a:ea typeface="+mj-ea"/>
                <a:cs typeface="+mj-cs"/>
              </a:rPr>
              <a:t>ctr</a:t>
            </a:r>
            <a:r>
              <a:rPr lang="en-US" sz="2000" b="1" u="sng" dirty="0">
                <a:solidFill>
                  <a:srgbClr val="007E7A"/>
                </a:solidFill>
                <a:latin typeface="Cambria" panose="02040503050406030204" pitchFamily="18" charset="0"/>
                <a:ea typeface="+mj-ea"/>
                <a:cs typeface="+mj-cs"/>
              </a:rPr>
              <a:t>--):</a:t>
            </a:r>
          </a:p>
          <a:p>
            <a:r>
              <a:rPr lang="en-US" sz="2000" dirty="0">
                <a:solidFill>
                  <a:srgbClr val="007E7A"/>
                </a:solidFill>
                <a:latin typeface="Cambria" panose="02040503050406030204" pitchFamily="18" charset="0"/>
                <a:ea typeface="+mj-ea"/>
                <a:cs typeface="+mj-cs"/>
              </a:rPr>
              <a:t>C1: </a:t>
            </a:r>
            <a:r>
              <a:rPr lang="en-US" sz="2000" dirty="0">
                <a:latin typeface="Cambria" panose="02040503050406030204" pitchFamily="18" charset="0"/>
                <a:ea typeface="+mj-ea"/>
                <a:cs typeface="+mj-cs"/>
              </a:rPr>
              <a:t>reg2 = </a:t>
            </a:r>
            <a:r>
              <a:rPr lang="en-US" sz="2000" dirty="0" err="1">
                <a:latin typeface="Cambria" panose="02040503050406030204" pitchFamily="18" charset="0"/>
                <a:ea typeface="+mj-ea"/>
                <a:cs typeface="+mj-cs"/>
              </a:rPr>
              <a:t>ctr</a:t>
            </a:r>
            <a:r>
              <a:rPr lang="en-US" sz="2000" dirty="0">
                <a:latin typeface="Cambria" panose="02040503050406030204" pitchFamily="18" charset="0"/>
                <a:ea typeface="+mj-ea"/>
                <a:cs typeface="+mj-cs"/>
              </a:rPr>
              <a:t>;</a:t>
            </a:r>
          </a:p>
          <a:p>
            <a:r>
              <a:rPr lang="en-US" sz="2000" dirty="0">
                <a:solidFill>
                  <a:srgbClr val="007E7A"/>
                </a:solidFill>
                <a:latin typeface="Cambria" panose="02040503050406030204" pitchFamily="18" charset="0"/>
                <a:ea typeface="+mj-ea"/>
                <a:cs typeface="+mj-cs"/>
              </a:rPr>
              <a:t>C2: </a:t>
            </a:r>
            <a:r>
              <a:rPr lang="en-US" sz="2000" dirty="0">
                <a:latin typeface="Cambria" panose="02040503050406030204" pitchFamily="18" charset="0"/>
                <a:ea typeface="+mj-ea"/>
                <a:cs typeface="+mj-cs"/>
              </a:rPr>
              <a:t>reg2 = reg2 - 1;</a:t>
            </a:r>
          </a:p>
          <a:p>
            <a:r>
              <a:rPr lang="en-US" sz="2000" dirty="0">
                <a:solidFill>
                  <a:srgbClr val="007E7A"/>
                </a:solidFill>
                <a:latin typeface="Cambria" panose="02040503050406030204" pitchFamily="18" charset="0"/>
                <a:ea typeface="+mj-ea"/>
                <a:cs typeface="+mj-cs"/>
              </a:rPr>
              <a:t>C3: </a:t>
            </a:r>
            <a:r>
              <a:rPr lang="en-US" sz="2000" dirty="0" err="1">
                <a:latin typeface="Cambria" panose="02040503050406030204" pitchFamily="18" charset="0"/>
                <a:ea typeface="+mj-ea"/>
                <a:cs typeface="+mj-cs"/>
              </a:rPr>
              <a:t>ctr</a:t>
            </a:r>
            <a:r>
              <a:rPr lang="en-US" sz="2000" dirty="0">
                <a:latin typeface="Cambria" panose="02040503050406030204" pitchFamily="18" charset="0"/>
                <a:ea typeface="+mj-ea"/>
                <a:cs typeface="+mj-cs"/>
              </a:rPr>
              <a:t> = reg2;</a:t>
            </a:r>
          </a:p>
        </p:txBody>
      </p:sp>
      <p:sp>
        <p:nvSpPr>
          <p:cNvPr id="6" name="Footer Placeholder 5"/>
          <p:cNvSpPr>
            <a:spLocks noGrp="1"/>
          </p:cNvSpPr>
          <p:nvPr>
            <p:ph type="ftr" sz="quarter" idx="11"/>
          </p:nvPr>
        </p:nvSpPr>
        <p:spPr/>
        <p:txBody>
          <a:bodyPr/>
          <a:lstStyle/>
          <a:p>
            <a:r>
              <a:rPr lang="en-US"/>
              <a:t>Dr. Manmath N. Sahoo (CS)</a:t>
            </a:r>
          </a:p>
        </p:txBody>
      </p:sp>
      <p:sp>
        <p:nvSpPr>
          <p:cNvPr id="7" name="Slide Number Placeholder 6"/>
          <p:cNvSpPr>
            <a:spLocks noGrp="1"/>
          </p:cNvSpPr>
          <p:nvPr>
            <p:ph type="sldNum" sz="quarter" idx="12"/>
          </p:nvPr>
        </p:nvSpPr>
        <p:spPr/>
        <p:txBody>
          <a:bodyPr/>
          <a:lstStyle/>
          <a:p>
            <a:fld id="{EFDC10D5-ED93-4F88-B366-C84672642631}" type="slidenum">
              <a:rPr lang="en-US" smtClean="0"/>
              <a:t>2</a:t>
            </a:fld>
            <a:endParaRPr lang="en-US"/>
          </a:p>
        </p:txBody>
      </p:sp>
      <p:sp>
        <p:nvSpPr>
          <p:cNvPr id="8" name="Date Placeholder 7"/>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2974075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77" y="28952"/>
            <a:ext cx="7886700" cy="697190"/>
          </a:xfrm>
        </p:spPr>
        <p:txBody>
          <a:bodyPr/>
          <a:lstStyle/>
          <a:p>
            <a:r>
              <a:rPr lang="en-US" dirty="0"/>
              <a:t>Test-and-Set instruction: Solution2</a:t>
            </a:r>
          </a:p>
        </p:txBody>
      </p:sp>
      <p:sp>
        <p:nvSpPr>
          <p:cNvPr id="5" name="Slide Number Placeholder 4"/>
          <p:cNvSpPr>
            <a:spLocks noGrp="1"/>
          </p:cNvSpPr>
          <p:nvPr>
            <p:ph type="sldNum" sz="quarter" idx="12"/>
          </p:nvPr>
        </p:nvSpPr>
        <p:spPr/>
        <p:txBody>
          <a:bodyPr/>
          <a:lstStyle/>
          <a:p>
            <a:fld id="{EFDC10D5-ED93-4F88-B366-C84672642631}" type="slidenum">
              <a:rPr lang="en-US" smtClean="0"/>
              <a:t>20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37092164"/>
              </p:ext>
            </p:extLst>
          </p:nvPr>
        </p:nvGraphicFramePr>
        <p:xfrm>
          <a:off x="331135" y="781326"/>
          <a:ext cx="5372979" cy="5425440"/>
        </p:xfrm>
        <a:graphic>
          <a:graphicData uri="http://schemas.openxmlformats.org/drawingml/2006/table">
            <a:tbl>
              <a:tblPr firstRow="1" bandRow="1">
                <a:tableStyleId>{7E9639D4-E3E2-4D34-9284-5A2195B3D0D7}</a:tableStyleId>
              </a:tblPr>
              <a:tblGrid>
                <a:gridCol w="5372979">
                  <a:extLst>
                    <a:ext uri="{9D8B030D-6E8A-4147-A177-3AD203B41FA5}">
                      <a16:colId xmlns:a16="http://schemas.microsoft.com/office/drawing/2014/main" val="20000"/>
                    </a:ext>
                  </a:extLst>
                </a:gridCol>
              </a:tblGrid>
              <a:tr h="389956">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7" name="Group 6"/>
          <p:cNvGrpSpPr/>
          <p:nvPr/>
        </p:nvGrpSpPr>
        <p:grpSpPr>
          <a:xfrm>
            <a:off x="809019" y="1577582"/>
            <a:ext cx="4690828" cy="4178093"/>
            <a:chOff x="2211992" y="2356864"/>
            <a:chExt cx="4489121" cy="3969174"/>
          </a:xfrm>
        </p:grpSpPr>
        <p:sp>
          <p:nvSpPr>
            <p:cNvPr id="8" name="TextBox 7"/>
            <p:cNvSpPr txBox="1"/>
            <p:nvPr/>
          </p:nvSpPr>
          <p:spPr>
            <a:xfrm>
              <a:off x="2211994" y="2356864"/>
              <a:ext cx="4489119" cy="1350827"/>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waiting[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 TRUE; key = TRUE;</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while(waiting[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&amp;&amp; key)</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key = Test-and-Set(&amp;lock);</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waiting[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]=FALSE;</a:t>
              </a:r>
            </a:p>
          </p:txBody>
        </p:sp>
        <p:sp>
          <p:nvSpPr>
            <p:cNvPr id="9" name="TextBox 8"/>
            <p:cNvSpPr txBox="1"/>
            <p:nvPr/>
          </p:nvSpPr>
          <p:spPr>
            <a:xfrm>
              <a:off x="2211992" y="4200720"/>
              <a:ext cx="4489121" cy="166660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j = (i+1) % n;</a:t>
              </a:r>
            </a:p>
            <a:p>
              <a:r>
                <a:rPr lang="en-US" b="1" dirty="0">
                  <a:solidFill>
                    <a:srgbClr val="007E7A"/>
                  </a:solidFill>
                  <a:latin typeface="Courier New" panose="02070309020205020404" pitchFamily="49" charset="0"/>
                  <a:cs typeface="Courier New" panose="02070309020205020404" pitchFamily="49" charset="0"/>
                </a:rPr>
                <a:t>while(j!=</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&amp;&amp; waiting[j]==FALSE)</a:t>
              </a:r>
            </a:p>
            <a:p>
              <a:r>
                <a:rPr lang="en-US" b="1" dirty="0">
                  <a:solidFill>
                    <a:srgbClr val="007E7A"/>
                  </a:solidFill>
                  <a:latin typeface="Courier New" panose="02070309020205020404" pitchFamily="49" charset="0"/>
                  <a:cs typeface="Courier New" panose="02070309020205020404" pitchFamily="49" charset="0"/>
                </a:rPr>
                <a:t>  j = (j+1) % n;</a:t>
              </a:r>
            </a:p>
            <a:p>
              <a:r>
                <a:rPr lang="en-US" b="1" dirty="0">
                  <a:solidFill>
                    <a:srgbClr val="007E7A"/>
                  </a:solidFill>
                  <a:latin typeface="Courier New" panose="02070309020205020404" pitchFamily="49" charset="0"/>
                  <a:cs typeface="Courier New" panose="02070309020205020404" pitchFamily="49" charset="0"/>
                </a:rPr>
                <a:t>if(j==</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a:t>
              </a:r>
            </a:p>
            <a:p>
              <a:r>
                <a:rPr lang="en-US" b="1" dirty="0">
                  <a:solidFill>
                    <a:srgbClr val="007E7A"/>
                  </a:solidFill>
                  <a:latin typeface="Courier New" panose="02070309020205020404" pitchFamily="49" charset="0"/>
                  <a:cs typeface="Courier New" panose="02070309020205020404" pitchFamily="49" charset="0"/>
                </a:rPr>
                <a:t>  lock = FALSE;</a:t>
              </a:r>
            </a:p>
            <a:p>
              <a:r>
                <a:rPr lang="en-US" b="1" dirty="0">
                  <a:solidFill>
                    <a:srgbClr val="007E7A"/>
                  </a:solidFill>
                  <a:latin typeface="Courier New" panose="02070309020205020404" pitchFamily="49" charset="0"/>
                  <a:cs typeface="Courier New" panose="02070309020205020404" pitchFamily="49" charset="0"/>
                </a:rPr>
                <a:t>else waiting[j] = FALSE;</a:t>
              </a:r>
            </a:p>
          </p:txBody>
        </p:sp>
        <p:sp>
          <p:nvSpPr>
            <p:cNvPr id="10" name="TextBox 9"/>
            <p:cNvSpPr txBox="1"/>
            <p:nvPr/>
          </p:nvSpPr>
          <p:spPr>
            <a:xfrm>
              <a:off x="2510697" y="3808166"/>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5956706"/>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2" name="Footer Placeholder 3"/>
          <p:cNvSpPr>
            <a:spLocks noGrp="1"/>
          </p:cNvSpPr>
          <p:nvPr>
            <p:ph type="ftr" sz="quarter" idx="11"/>
          </p:nvPr>
        </p:nvSpPr>
        <p:spPr>
          <a:xfrm>
            <a:off x="3028950" y="6356351"/>
            <a:ext cx="3086100" cy="365125"/>
          </a:xfrm>
        </p:spPr>
        <p:txBody>
          <a:bodyPr/>
          <a:lstStyle/>
          <a:p>
            <a:r>
              <a:rPr lang="en-US"/>
              <a:t>Dr. Manmath N. Sahoo (CS)</a:t>
            </a:r>
          </a:p>
        </p:txBody>
      </p:sp>
      <p:sp>
        <p:nvSpPr>
          <p:cNvPr id="13" name="Content Placeholder 5"/>
          <p:cNvSpPr>
            <a:spLocks noGrp="1"/>
          </p:cNvSpPr>
          <p:nvPr>
            <p:ph idx="1"/>
          </p:nvPr>
        </p:nvSpPr>
        <p:spPr>
          <a:xfrm>
            <a:off x="5805771" y="714091"/>
            <a:ext cx="3338229" cy="1527692"/>
          </a:xfrm>
        </p:spPr>
        <p:txBody>
          <a:bodyPr>
            <a:normAutofit/>
          </a:bodyPr>
          <a:lstStyle/>
          <a:p>
            <a:r>
              <a:rPr lang="en-US" sz="2000" dirty="0"/>
              <a:t>Mutual exclusion: YES</a:t>
            </a:r>
          </a:p>
          <a:p>
            <a:r>
              <a:rPr lang="en-US" sz="2000" dirty="0"/>
              <a:t>Progress: YES</a:t>
            </a:r>
          </a:p>
          <a:p>
            <a:r>
              <a:rPr lang="en-US" sz="2000" dirty="0"/>
              <a:t>Bounded waiting: YES</a:t>
            </a:r>
          </a:p>
        </p:txBody>
      </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414002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 Instruction</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21</a:t>
            </a:fld>
            <a:endParaRPr lang="en-US"/>
          </a:p>
        </p:txBody>
      </p:sp>
      <p:sp>
        <p:nvSpPr>
          <p:cNvPr id="7" name="Content Placeholder 5"/>
          <p:cNvSpPr>
            <a:spLocks noGrp="1"/>
          </p:cNvSpPr>
          <p:nvPr>
            <p:ph idx="1"/>
          </p:nvPr>
        </p:nvSpPr>
        <p:spPr>
          <a:xfrm>
            <a:off x="304800" y="1020418"/>
            <a:ext cx="8507896" cy="5156546"/>
          </a:xfrm>
        </p:spPr>
        <p:txBody>
          <a:bodyPr>
            <a:normAutofit/>
          </a:bodyPr>
          <a:lstStyle/>
          <a:p>
            <a:r>
              <a:rPr lang="en-US" dirty="0"/>
              <a:t>Swap instruction - defined below as if  it were a function</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t>
            </a:r>
            <a:r>
              <a:rPr lang="en-US" sz="2200" b="1" dirty="0" err="1">
                <a:solidFill>
                  <a:srgbClr val="007E7A"/>
                </a:solidFill>
                <a:latin typeface="Courier New" panose="02070309020205020404" pitchFamily="49" charset="0"/>
                <a:cs typeface="Courier New" panose="02070309020205020404" pitchFamily="49" charset="0"/>
              </a:rPr>
              <a:t>boolean</a:t>
            </a:r>
            <a:r>
              <a:rPr lang="en-US" sz="2200" b="1" dirty="0">
                <a:solidFill>
                  <a:srgbClr val="007E7A"/>
                </a:solidFill>
                <a:latin typeface="Courier New" panose="02070309020205020404" pitchFamily="49" charset="0"/>
                <a:cs typeface="Courier New" panose="02070309020205020404" pitchFamily="49" charset="0"/>
              </a:rPr>
              <a:t> Swap (</a:t>
            </a:r>
            <a:r>
              <a:rPr lang="en-US" sz="2200" b="1" dirty="0" err="1">
                <a:solidFill>
                  <a:srgbClr val="007E7A"/>
                </a:solidFill>
                <a:latin typeface="Courier New" panose="02070309020205020404" pitchFamily="49" charset="0"/>
                <a:cs typeface="Courier New" panose="02070309020205020404" pitchFamily="49" charset="0"/>
              </a:rPr>
              <a:t>boolean</a:t>
            </a:r>
            <a:r>
              <a:rPr lang="en-US" sz="2200" b="1" dirty="0">
                <a:solidFill>
                  <a:srgbClr val="007E7A"/>
                </a:solidFill>
                <a:latin typeface="Courier New" panose="02070309020205020404" pitchFamily="49" charset="0"/>
                <a:cs typeface="Courier New" panose="02070309020205020404" pitchFamily="49" charset="0"/>
              </a:rPr>
              <a:t> *a, *b){</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t>
            </a:r>
            <a:r>
              <a:rPr lang="en-US" sz="2200" b="1" dirty="0" err="1">
                <a:solidFill>
                  <a:srgbClr val="007E7A"/>
                </a:solidFill>
                <a:latin typeface="Courier New" panose="02070309020205020404" pitchFamily="49" charset="0"/>
                <a:cs typeface="Courier New" panose="02070309020205020404" pitchFamily="49" charset="0"/>
              </a:rPr>
              <a:t>boolean</a:t>
            </a:r>
            <a:r>
              <a:rPr lang="en-US" sz="2200" b="1" dirty="0">
                <a:solidFill>
                  <a:srgbClr val="007E7A"/>
                </a:solidFill>
                <a:latin typeface="Courier New" panose="02070309020205020404" pitchFamily="49" charset="0"/>
                <a:cs typeface="Courier New" panose="02070309020205020404" pitchFamily="49" charset="0"/>
              </a:rPr>
              <a:t> temp = *a;</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 = *b;</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*b = temp;</a:t>
            </a:r>
          </a:p>
          <a:p>
            <a:pPr marL="0" indent="0" algn="l">
              <a:buNone/>
            </a:pPr>
            <a:r>
              <a:rPr lang="en-US" sz="2200" b="1" dirty="0">
                <a:solidFill>
                  <a:srgbClr val="007E7A"/>
                </a:solidFill>
                <a:latin typeface="Courier New" panose="02070309020205020404" pitchFamily="49" charset="0"/>
                <a:cs typeface="Courier New" panose="02070309020205020404" pitchFamily="49" charset="0"/>
              </a:rPr>
              <a:t>   }</a:t>
            </a:r>
            <a:endParaRPr lang="en-US" b="1" dirty="0">
              <a:solidFill>
                <a:srgbClr val="007E7A"/>
              </a:solidFill>
            </a:endParaRPr>
          </a:p>
        </p:txBody>
      </p:sp>
    </p:spTree>
    <p:extLst>
      <p:ext uri="{BB962C8B-B14F-4D97-AF65-F5344CB8AC3E}">
        <p14:creationId xmlns:p14="http://schemas.microsoft.com/office/powerpoint/2010/main" val="2340117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 Instruction: Solution1</a:t>
            </a:r>
          </a:p>
        </p:txBody>
      </p:sp>
      <p:sp>
        <p:nvSpPr>
          <p:cNvPr id="3" name="Content Placeholder 2"/>
          <p:cNvSpPr>
            <a:spLocks noGrp="1"/>
          </p:cNvSpPr>
          <p:nvPr>
            <p:ph idx="1"/>
          </p:nvPr>
        </p:nvSpPr>
        <p:spPr/>
        <p:txBody>
          <a:bodyPr>
            <a:normAutofit/>
          </a:bodyPr>
          <a:lstStyle/>
          <a:p>
            <a:r>
              <a:rPr lang="en-US" sz="2000" dirty="0"/>
              <a:t>global </a:t>
            </a:r>
            <a:r>
              <a:rPr lang="en-US" sz="2000" dirty="0" err="1"/>
              <a:t>boolean</a:t>
            </a:r>
            <a:r>
              <a:rPr lang="en-US" sz="2000" dirty="0"/>
              <a:t> lock; 	</a:t>
            </a:r>
          </a:p>
          <a:p>
            <a:r>
              <a:rPr lang="en-US" sz="2000" dirty="0"/>
              <a:t>local </a:t>
            </a:r>
            <a:r>
              <a:rPr lang="en-US" sz="2000" dirty="0" err="1"/>
              <a:t>boolean</a:t>
            </a:r>
            <a:r>
              <a:rPr lang="en-US" sz="2000" dirty="0"/>
              <a:t> key;	</a:t>
            </a:r>
          </a:p>
          <a:p>
            <a:r>
              <a:rPr lang="en-US" sz="2000" dirty="0"/>
              <a:t>lock &amp; key initialized to FALSE</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22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976786041"/>
              </p:ext>
            </p:extLst>
          </p:nvPr>
        </p:nvGraphicFramePr>
        <p:xfrm>
          <a:off x="394884" y="2681077"/>
          <a:ext cx="3585445" cy="3658479"/>
        </p:xfrm>
        <a:graphic>
          <a:graphicData uri="http://schemas.openxmlformats.org/drawingml/2006/table">
            <a:tbl>
              <a:tblPr firstRow="1" bandRow="1">
                <a:tableStyleId>{7E9639D4-E3E2-4D34-9284-5A2195B3D0D7}</a:tableStyleId>
              </a:tblPr>
              <a:tblGrid>
                <a:gridCol w="3585445">
                  <a:extLst>
                    <a:ext uri="{9D8B030D-6E8A-4147-A177-3AD203B41FA5}">
                      <a16:colId xmlns:a16="http://schemas.microsoft.com/office/drawing/2014/main" val="20000"/>
                    </a:ext>
                  </a:extLst>
                </a:gridCol>
              </a:tblGrid>
              <a:tr h="389956">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872768" y="3477333"/>
            <a:ext cx="2932749" cy="2434655"/>
            <a:chOff x="2211992" y="2356864"/>
            <a:chExt cx="4489121" cy="2312911"/>
          </a:xfrm>
        </p:grpSpPr>
        <p:sp>
          <p:nvSpPr>
            <p:cNvPr id="9" name="TextBox 8"/>
            <p:cNvSpPr txBox="1"/>
            <p:nvPr/>
          </p:nvSpPr>
          <p:spPr>
            <a:xfrm>
              <a:off x="2211994" y="2356864"/>
              <a:ext cx="4489119" cy="1035049"/>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key = TRUE;</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while(key)</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Swap(&amp;lock, &amp;key);</a:t>
              </a:r>
            </a:p>
          </p:txBody>
        </p:sp>
        <p:sp>
          <p:nvSpPr>
            <p:cNvPr id="10" name="TextBox 9"/>
            <p:cNvSpPr txBox="1"/>
            <p:nvPr/>
          </p:nvSpPr>
          <p:spPr>
            <a:xfrm>
              <a:off x="2211992" y="3855807"/>
              <a:ext cx="4489121"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lock = FALSE;</a:t>
              </a:r>
            </a:p>
          </p:txBody>
        </p:sp>
        <p:sp>
          <p:nvSpPr>
            <p:cNvPr id="11" name="TextBox 10"/>
            <p:cNvSpPr txBox="1"/>
            <p:nvPr/>
          </p:nvSpPr>
          <p:spPr>
            <a:xfrm>
              <a:off x="2510697" y="3463253"/>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2510696" y="4300443"/>
              <a:ext cx="239039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graphicFrame>
        <p:nvGraphicFramePr>
          <p:cNvPr id="13" name="Table 12"/>
          <p:cNvGraphicFramePr>
            <a:graphicFrameLocks noGrp="1"/>
          </p:cNvGraphicFramePr>
          <p:nvPr>
            <p:extLst>
              <p:ext uri="{D42A27DB-BD31-4B8C-83A1-F6EECF244321}">
                <p14:modId xmlns:p14="http://schemas.microsoft.com/office/powerpoint/2010/main" val="2995994910"/>
              </p:ext>
            </p:extLst>
          </p:nvPr>
        </p:nvGraphicFramePr>
        <p:xfrm>
          <a:off x="4877230" y="2672113"/>
          <a:ext cx="3585445" cy="3658479"/>
        </p:xfrm>
        <a:graphic>
          <a:graphicData uri="http://schemas.openxmlformats.org/drawingml/2006/table">
            <a:tbl>
              <a:tblPr firstRow="1" bandRow="1">
                <a:tableStyleId>{7E9639D4-E3E2-4D34-9284-5A2195B3D0D7}</a:tableStyleId>
              </a:tblPr>
              <a:tblGrid>
                <a:gridCol w="3585445">
                  <a:extLst>
                    <a:ext uri="{9D8B030D-6E8A-4147-A177-3AD203B41FA5}">
                      <a16:colId xmlns:a16="http://schemas.microsoft.com/office/drawing/2014/main" val="20000"/>
                    </a:ext>
                  </a:extLst>
                </a:gridCol>
              </a:tblGrid>
              <a:tr h="389956">
                <a:tc>
                  <a:txBody>
                    <a:bodyPr/>
                    <a:lstStyle/>
                    <a:p>
                      <a:pPr algn="ctr"/>
                      <a:r>
                        <a:rPr lang="en-US" sz="2400" dirty="0" err="1">
                          <a:latin typeface="Courier New" panose="02070309020205020404" pitchFamily="49" charset="0"/>
                          <a:cs typeface="Courier New" panose="02070309020205020404" pitchFamily="49" charset="0"/>
                        </a:rPr>
                        <a:t>P</a:t>
                      </a:r>
                      <a:r>
                        <a:rPr lang="en-US" sz="2400" baseline="-25000" dirty="0" err="1">
                          <a:latin typeface="Courier New" panose="02070309020205020404" pitchFamily="49" charset="0"/>
                          <a:cs typeface="Courier New" panose="02070309020205020404" pitchFamily="49" charset="0"/>
                        </a:rPr>
                        <a:t>j</a:t>
                      </a:r>
                      <a:endParaRPr lang="en-US" sz="2400" baseline="-250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4" name="Group 13"/>
          <p:cNvGrpSpPr/>
          <p:nvPr/>
        </p:nvGrpSpPr>
        <p:grpSpPr>
          <a:xfrm>
            <a:off x="5355114" y="3468369"/>
            <a:ext cx="2932749" cy="2434655"/>
            <a:chOff x="2211992" y="2356864"/>
            <a:chExt cx="4489121" cy="2312911"/>
          </a:xfrm>
        </p:grpSpPr>
        <p:sp>
          <p:nvSpPr>
            <p:cNvPr id="15" name="TextBox 14"/>
            <p:cNvSpPr txBox="1"/>
            <p:nvPr/>
          </p:nvSpPr>
          <p:spPr>
            <a:xfrm>
              <a:off x="2211994" y="2356864"/>
              <a:ext cx="4489119" cy="1035049"/>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key = TRUE;</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while(key)</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Swap(&amp;lock, &amp;key);</a:t>
              </a:r>
            </a:p>
          </p:txBody>
        </p:sp>
        <p:sp>
          <p:nvSpPr>
            <p:cNvPr id="16" name="TextBox 15"/>
            <p:cNvSpPr txBox="1"/>
            <p:nvPr/>
          </p:nvSpPr>
          <p:spPr>
            <a:xfrm>
              <a:off x="2211992" y="3855807"/>
              <a:ext cx="4489121"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lock = FALSE;</a:t>
              </a:r>
            </a:p>
          </p:txBody>
        </p:sp>
        <p:sp>
          <p:nvSpPr>
            <p:cNvPr id="17" name="TextBox 16"/>
            <p:cNvSpPr txBox="1"/>
            <p:nvPr/>
          </p:nvSpPr>
          <p:spPr>
            <a:xfrm>
              <a:off x="2510697" y="3463253"/>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8" name="TextBox 17"/>
            <p:cNvSpPr txBox="1"/>
            <p:nvPr/>
          </p:nvSpPr>
          <p:spPr>
            <a:xfrm>
              <a:off x="2510696" y="4300443"/>
              <a:ext cx="239039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9" name="Content Placeholder 5"/>
          <p:cNvSpPr txBox="1">
            <a:spLocks/>
          </p:cNvSpPr>
          <p:nvPr/>
        </p:nvSpPr>
        <p:spPr>
          <a:xfrm>
            <a:off x="4783101" y="907290"/>
            <a:ext cx="3338229" cy="1616847"/>
          </a:xfrm>
          <a:prstGeom prst="rect">
            <a:avLst/>
          </a:prstGeom>
        </p:spPr>
        <p:txBody>
          <a:bodyPr vert="horz" lIns="91440" tIns="45720" rIns="91440" bIns="45720" rtlCol="0">
            <a:normAutofit/>
          </a:bodyPr>
          <a:lstStyle>
            <a:lvl1pPr marL="438912" indent="-438912" algn="just" defTabSz="685800" rtl="0" eaLnBrk="1" latinLnBrk="0" hangingPunct="1">
              <a:lnSpc>
                <a:spcPct val="120000"/>
              </a:lnSpc>
              <a:spcBef>
                <a:spcPts val="0"/>
              </a:spcBef>
              <a:spcAft>
                <a:spcPts val="1000"/>
              </a:spcAft>
              <a:buSzPct val="80000"/>
              <a:buFont typeface="Wingdings 3" panose="05040102010807070707" pitchFamily="18" charset="2"/>
              <a:buChar char=""/>
              <a:defRPr sz="3000" kern="1200">
                <a:solidFill>
                  <a:schemeClr val="tx1"/>
                </a:solidFill>
                <a:latin typeface="Cambria" panose="02040503050406030204" pitchFamily="18" charset="0"/>
                <a:ea typeface="+mn-ea"/>
                <a:cs typeface="+mn-cs"/>
              </a:defRPr>
            </a:lvl1pPr>
            <a:lvl2pPr marL="622300" indent="-347472" algn="just" defTabSz="685800" rtl="0" eaLnBrk="1" latinLnBrk="0" hangingPunct="1">
              <a:lnSpc>
                <a:spcPct val="100000"/>
              </a:lnSpc>
              <a:spcBef>
                <a:spcPts val="0"/>
              </a:spcBef>
              <a:spcAft>
                <a:spcPts val="600"/>
              </a:spcAft>
              <a:buSzPct val="80000"/>
              <a:buFont typeface="Wingdings 3" panose="05040102010807070707" pitchFamily="18" charset="2"/>
              <a:buChar char=""/>
              <a:defRPr sz="2400" kern="1200">
                <a:solidFill>
                  <a:schemeClr val="tx1">
                    <a:lumMod val="75000"/>
                    <a:lumOff val="25000"/>
                  </a:schemeClr>
                </a:solidFill>
                <a:latin typeface="Cambria" panose="02040503050406030204" pitchFamily="18" charset="0"/>
                <a:ea typeface="+mn-ea"/>
                <a:cs typeface="+mn-cs"/>
              </a:defRPr>
            </a:lvl2pPr>
            <a:lvl3pPr marL="857250" indent="-274320" algn="just" defTabSz="685800" rtl="0" eaLnBrk="1" latinLnBrk="0" hangingPunct="1">
              <a:lnSpc>
                <a:spcPct val="90000"/>
              </a:lnSpc>
              <a:spcBef>
                <a:spcPts val="0"/>
              </a:spcBef>
              <a:spcAft>
                <a:spcPts val="600"/>
              </a:spcAft>
              <a:buSzPct val="100000"/>
              <a:buFont typeface="Wingdings" panose="05000000000000000000" pitchFamily="2" charset="2"/>
              <a:buChar char="§"/>
              <a:defRPr sz="2000" kern="1200">
                <a:solidFill>
                  <a:schemeClr val="tx1">
                    <a:lumMod val="75000"/>
                    <a:lumOff val="25000"/>
                  </a:schemeClr>
                </a:solidFill>
                <a:latin typeface="Cambria" panose="020405030504060302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t>Mutual exclusion: YES</a:t>
            </a:r>
          </a:p>
          <a:p>
            <a:r>
              <a:rPr lang="en-US" sz="2000" dirty="0"/>
              <a:t>Progress: YES</a:t>
            </a:r>
          </a:p>
          <a:p>
            <a:r>
              <a:rPr lang="en-US" sz="2000" b="1" dirty="0"/>
              <a:t>Bounded waiting: NO</a:t>
            </a:r>
          </a:p>
        </p:txBody>
      </p:sp>
    </p:spTree>
    <p:extLst>
      <p:ext uri="{BB962C8B-B14F-4D97-AF65-F5344CB8AC3E}">
        <p14:creationId xmlns:p14="http://schemas.microsoft.com/office/powerpoint/2010/main" val="54909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34" y="28952"/>
            <a:ext cx="7886700" cy="697190"/>
          </a:xfrm>
        </p:spPr>
        <p:txBody>
          <a:bodyPr/>
          <a:lstStyle/>
          <a:p>
            <a:r>
              <a:rPr lang="en-US" dirty="0"/>
              <a:t>Swap instruction: Solution2</a:t>
            </a:r>
          </a:p>
        </p:txBody>
      </p:sp>
      <p:sp>
        <p:nvSpPr>
          <p:cNvPr id="5" name="Slide Number Placeholder 4"/>
          <p:cNvSpPr>
            <a:spLocks noGrp="1"/>
          </p:cNvSpPr>
          <p:nvPr>
            <p:ph type="sldNum" sz="quarter" idx="12"/>
          </p:nvPr>
        </p:nvSpPr>
        <p:spPr/>
        <p:txBody>
          <a:bodyPr/>
          <a:lstStyle/>
          <a:p>
            <a:fld id="{EFDC10D5-ED93-4F88-B366-C84672642631}" type="slidenum">
              <a:rPr lang="en-US" smtClean="0"/>
              <a:t>23</a:t>
            </a:fld>
            <a:endParaRPr lang="en-US"/>
          </a:p>
        </p:txBody>
      </p:sp>
      <p:graphicFrame>
        <p:nvGraphicFramePr>
          <p:cNvPr id="6" name="Table 5"/>
          <p:cNvGraphicFramePr>
            <a:graphicFrameLocks noGrp="1"/>
          </p:cNvGraphicFramePr>
          <p:nvPr>
            <p:extLst/>
          </p:nvPr>
        </p:nvGraphicFramePr>
        <p:xfrm>
          <a:off x="331135" y="781326"/>
          <a:ext cx="5372979" cy="5425440"/>
        </p:xfrm>
        <a:graphic>
          <a:graphicData uri="http://schemas.openxmlformats.org/drawingml/2006/table">
            <a:tbl>
              <a:tblPr firstRow="1" bandRow="1">
                <a:tableStyleId>{7E9639D4-E3E2-4D34-9284-5A2195B3D0D7}</a:tableStyleId>
              </a:tblPr>
              <a:tblGrid>
                <a:gridCol w="5372979">
                  <a:extLst>
                    <a:ext uri="{9D8B030D-6E8A-4147-A177-3AD203B41FA5}">
                      <a16:colId xmlns:a16="http://schemas.microsoft.com/office/drawing/2014/main" val="20000"/>
                    </a:ext>
                  </a:extLst>
                </a:gridCol>
              </a:tblGrid>
              <a:tr h="389956">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7" name="Group 6"/>
          <p:cNvGrpSpPr/>
          <p:nvPr/>
        </p:nvGrpSpPr>
        <p:grpSpPr>
          <a:xfrm>
            <a:off x="809019" y="1577582"/>
            <a:ext cx="4690828" cy="4178093"/>
            <a:chOff x="2211992" y="2356864"/>
            <a:chExt cx="4489121" cy="3969174"/>
          </a:xfrm>
        </p:grpSpPr>
        <p:sp>
          <p:nvSpPr>
            <p:cNvPr id="8" name="TextBox 7"/>
            <p:cNvSpPr txBox="1"/>
            <p:nvPr/>
          </p:nvSpPr>
          <p:spPr>
            <a:xfrm>
              <a:off x="2211994" y="2356864"/>
              <a:ext cx="4489119" cy="1350827"/>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waiting[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 TRUE; key = TRUE;</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while(waiting[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&amp;&amp; key)</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Swap(&amp;lock, &amp;key);</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waiting[</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]=FALSE;</a:t>
              </a:r>
            </a:p>
          </p:txBody>
        </p:sp>
        <p:sp>
          <p:nvSpPr>
            <p:cNvPr id="9" name="TextBox 8"/>
            <p:cNvSpPr txBox="1"/>
            <p:nvPr/>
          </p:nvSpPr>
          <p:spPr>
            <a:xfrm>
              <a:off x="2211992" y="4200720"/>
              <a:ext cx="4489121" cy="166660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j = (i+1) % n;</a:t>
              </a:r>
            </a:p>
            <a:p>
              <a:r>
                <a:rPr lang="en-US" b="1" dirty="0">
                  <a:solidFill>
                    <a:srgbClr val="007E7A"/>
                  </a:solidFill>
                  <a:latin typeface="Courier New" panose="02070309020205020404" pitchFamily="49" charset="0"/>
                  <a:cs typeface="Courier New" panose="02070309020205020404" pitchFamily="49" charset="0"/>
                </a:rPr>
                <a:t>while(j!=</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&amp;&amp; waiting[j]==FALSE)</a:t>
              </a:r>
            </a:p>
            <a:p>
              <a:r>
                <a:rPr lang="en-US" b="1" dirty="0">
                  <a:solidFill>
                    <a:srgbClr val="007E7A"/>
                  </a:solidFill>
                  <a:latin typeface="Courier New" panose="02070309020205020404" pitchFamily="49" charset="0"/>
                  <a:cs typeface="Courier New" panose="02070309020205020404" pitchFamily="49" charset="0"/>
                </a:rPr>
                <a:t>  j = (j+1) % n;</a:t>
              </a:r>
            </a:p>
            <a:p>
              <a:r>
                <a:rPr lang="en-US" b="1" dirty="0">
                  <a:solidFill>
                    <a:srgbClr val="007E7A"/>
                  </a:solidFill>
                  <a:latin typeface="Courier New" panose="02070309020205020404" pitchFamily="49" charset="0"/>
                  <a:cs typeface="Courier New" panose="02070309020205020404" pitchFamily="49" charset="0"/>
                </a:rPr>
                <a:t>if(j==</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a:t>
              </a:r>
            </a:p>
            <a:p>
              <a:r>
                <a:rPr lang="en-US" b="1" dirty="0">
                  <a:solidFill>
                    <a:srgbClr val="007E7A"/>
                  </a:solidFill>
                  <a:latin typeface="Courier New" panose="02070309020205020404" pitchFamily="49" charset="0"/>
                  <a:cs typeface="Courier New" panose="02070309020205020404" pitchFamily="49" charset="0"/>
                </a:rPr>
                <a:t>  lock = FALSE;</a:t>
              </a:r>
            </a:p>
            <a:p>
              <a:r>
                <a:rPr lang="en-US" b="1" dirty="0">
                  <a:solidFill>
                    <a:srgbClr val="007E7A"/>
                  </a:solidFill>
                  <a:latin typeface="Courier New" panose="02070309020205020404" pitchFamily="49" charset="0"/>
                  <a:cs typeface="Courier New" panose="02070309020205020404" pitchFamily="49" charset="0"/>
                </a:rPr>
                <a:t>else waiting[j] = FALSE;</a:t>
              </a:r>
            </a:p>
          </p:txBody>
        </p:sp>
        <p:sp>
          <p:nvSpPr>
            <p:cNvPr id="10" name="TextBox 9"/>
            <p:cNvSpPr txBox="1"/>
            <p:nvPr/>
          </p:nvSpPr>
          <p:spPr>
            <a:xfrm>
              <a:off x="2510697" y="3808166"/>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5956706"/>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2" name="Footer Placeholder 3"/>
          <p:cNvSpPr>
            <a:spLocks noGrp="1"/>
          </p:cNvSpPr>
          <p:nvPr>
            <p:ph type="ftr" sz="quarter" idx="11"/>
          </p:nvPr>
        </p:nvSpPr>
        <p:spPr>
          <a:xfrm>
            <a:off x="3028950" y="6356351"/>
            <a:ext cx="3086100" cy="365125"/>
          </a:xfrm>
        </p:spPr>
        <p:txBody>
          <a:bodyPr/>
          <a:lstStyle/>
          <a:p>
            <a:r>
              <a:rPr lang="en-US"/>
              <a:t>Dr. Manmath N. Sahoo (CS)</a:t>
            </a:r>
          </a:p>
        </p:txBody>
      </p:sp>
      <p:sp>
        <p:nvSpPr>
          <p:cNvPr id="13" name="Content Placeholder 5"/>
          <p:cNvSpPr>
            <a:spLocks noGrp="1"/>
          </p:cNvSpPr>
          <p:nvPr>
            <p:ph idx="1"/>
          </p:nvPr>
        </p:nvSpPr>
        <p:spPr>
          <a:xfrm>
            <a:off x="5805771" y="714091"/>
            <a:ext cx="3338229" cy="1527692"/>
          </a:xfrm>
        </p:spPr>
        <p:txBody>
          <a:bodyPr>
            <a:normAutofit/>
          </a:bodyPr>
          <a:lstStyle/>
          <a:p>
            <a:r>
              <a:rPr lang="en-US" sz="2000" dirty="0"/>
              <a:t>Mutual exclusion: YES</a:t>
            </a:r>
          </a:p>
          <a:p>
            <a:r>
              <a:rPr lang="en-US" sz="2000" dirty="0"/>
              <a:t>Progress: YES</a:t>
            </a:r>
          </a:p>
          <a:p>
            <a:r>
              <a:rPr lang="en-US" sz="2000" dirty="0"/>
              <a:t>Bounded waiting: YES</a:t>
            </a:r>
          </a:p>
        </p:txBody>
      </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76008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a:t>
            </a:r>
          </a:p>
        </p:txBody>
      </p:sp>
      <p:sp>
        <p:nvSpPr>
          <p:cNvPr id="3" name="Content Placeholder 2"/>
          <p:cNvSpPr>
            <a:spLocks noGrp="1"/>
          </p:cNvSpPr>
          <p:nvPr>
            <p:ph idx="1"/>
          </p:nvPr>
        </p:nvSpPr>
        <p:spPr/>
        <p:txBody>
          <a:bodyPr>
            <a:normAutofit/>
          </a:bodyPr>
          <a:lstStyle/>
          <a:p>
            <a:r>
              <a:rPr lang="en-US" dirty="0"/>
              <a:t>A synchronization primitive proposed by </a:t>
            </a:r>
            <a:r>
              <a:rPr lang="en-US" dirty="0" err="1"/>
              <a:t>Dijkstra</a:t>
            </a:r>
            <a:r>
              <a:rPr lang="en-US" dirty="0"/>
              <a:t> in 1968.</a:t>
            </a:r>
          </a:p>
          <a:p>
            <a:r>
              <a:rPr lang="en-US" dirty="0"/>
              <a:t>Consist of a positive integer value</a:t>
            </a:r>
          </a:p>
          <a:p>
            <a:r>
              <a:rPr lang="en-US" dirty="0"/>
              <a:t>Two operations</a:t>
            </a:r>
          </a:p>
          <a:p>
            <a:pPr lvl="1"/>
            <a:r>
              <a:rPr lang="en-US" dirty="0"/>
              <a:t>P(S) or wait(S):  waits for semaphore to become positive</a:t>
            </a:r>
          </a:p>
          <a:p>
            <a:pPr lvl="1"/>
            <a:r>
              <a:rPr lang="en-US" dirty="0"/>
              <a:t>V(S) or signal(S):  increments semaphore by 1</a:t>
            </a:r>
          </a:p>
          <a:p>
            <a:r>
              <a:rPr lang="en-US" dirty="0"/>
              <a:t>P(S) and V(S) operations are atomic.</a:t>
            </a:r>
          </a:p>
          <a:p>
            <a:r>
              <a:rPr lang="en-US" dirty="0"/>
              <a:t>Two Types: 	(</a:t>
            </a:r>
            <a:r>
              <a:rPr lang="en-US" dirty="0" err="1"/>
              <a:t>i</a:t>
            </a:r>
            <a:r>
              <a:rPr lang="en-US" dirty="0"/>
              <a:t>) Binary		(ii) Counting</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24</a:t>
            </a:fld>
            <a:endParaRPr lang="en-US"/>
          </a:p>
        </p:txBody>
      </p:sp>
    </p:spTree>
    <p:extLst>
      <p:ext uri="{BB962C8B-B14F-4D97-AF65-F5344CB8AC3E}">
        <p14:creationId xmlns:p14="http://schemas.microsoft.com/office/powerpoint/2010/main" val="3353167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Semaphore: </a:t>
            </a:r>
            <a:br>
              <a:rPr lang="en-US" dirty="0"/>
            </a:br>
            <a:r>
              <a:rPr lang="en-US" dirty="0"/>
              <a:t>Spin-Lock/Busy-Wait Solution</a:t>
            </a:r>
          </a:p>
        </p:txBody>
      </p:sp>
      <p:sp>
        <p:nvSpPr>
          <p:cNvPr id="3" name="Content Placeholder 2"/>
          <p:cNvSpPr>
            <a:spLocks noGrp="1"/>
          </p:cNvSpPr>
          <p:nvPr>
            <p:ph idx="1"/>
          </p:nvPr>
        </p:nvSpPr>
        <p:spPr/>
        <p:txBody>
          <a:bodyPr/>
          <a:lstStyle/>
          <a:p>
            <a:r>
              <a:rPr lang="en-US" dirty="0"/>
              <a:t>Can take two values: 1 or 0	 (initialized to 1)</a:t>
            </a:r>
          </a:p>
          <a:p>
            <a:pPr marL="0" indent="0">
              <a:spcAft>
                <a:spcPts val="0"/>
              </a:spcAft>
              <a:buNone/>
            </a:pPr>
            <a:r>
              <a:rPr lang="en-US" sz="2000" dirty="0">
                <a:latin typeface="Courier New" panose="02070309020205020404" pitchFamily="49" charset="0"/>
                <a:cs typeface="Courier New" panose="02070309020205020404" pitchFamily="49" charset="0"/>
              </a:rPr>
              <a:t>Struct Semaphore{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value; };</a:t>
            </a:r>
          </a:p>
          <a:p>
            <a:pPr marL="0" indent="0">
              <a:spcAft>
                <a:spcPts val="0"/>
              </a:spcAft>
              <a:buNone/>
            </a:pPr>
            <a:r>
              <a:rPr lang="en-US" sz="2000" dirty="0">
                <a:latin typeface="Courier New" panose="02070309020205020404" pitchFamily="49" charset="0"/>
                <a:cs typeface="Courier New" panose="02070309020205020404" pitchFamily="49" charset="0"/>
              </a:rPr>
              <a:t>Semaphore </a:t>
            </a:r>
            <a:r>
              <a:rPr lang="en-US" sz="2000" dirty="0" err="1">
                <a:latin typeface="Courier New" panose="02070309020205020404" pitchFamily="49" charset="0"/>
                <a:cs typeface="Courier New" panose="02070309020205020404" pitchFamily="49" charset="0"/>
              </a:rPr>
              <a:t>mutex</a:t>
            </a:r>
            <a:r>
              <a:rPr lang="en-US" sz="2000" dirty="0">
                <a:latin typeface="Courier New" panose="02070309020205020404" pitchFamily="49" charset="0"/>
                <a:cs typeface="Courier New" panose="02070309020205020404" pitchFamily="49" charset="0"/>
              </a:rPr>
              <a:t>;</a:t>
            </a:r>
          </a:p>
          <a:p>
            <a:pPr marL="0" indent="0">
              <a:spcAft>
                <a:spcPts val="0"/>
              </a:spcAft>
              <a:buNone/>
            </a:pPr>
            <a:r>
              <a:rPr lang="en-US" sz="2000" dirty="0" err="1">
                <a:latin typeface="Courier New" panose="02070309020205020404" pitchFamily="49" charset="0"/>
                <a:cs typeface="Courier New" panose="02070309020205020404" pitchFamily="49" charset="0"/>
              </a:rPr>
              <a:t>mutex.value</a:t>
            </a:r>
            <a:r>
              <a:rPr lang="en-US" sz="2000" dirty="0">
                <a:latin typeface="Courier New" panose="02070309020205020404" pitchFamily="49" charset="0"/>
                <a:cs typeface="Courier New" panose="02070309020205020404" pitchFamily="49" charset="0"/>
              </a:rPr>
              <a:t>=1;</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25</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829352221"/>
              </p:ext>
            </p:extLst>
          </p:nvPr>
        </p:nvGraphicFramePr>
        <p:xfrm>
          <a:off x="342460" y="2987392"/>
          <a:ext cx="4054728" cy="3302700"/>
        </p:xfrm>
        <a:graphic>
          <a:graphicData uri="http://schemas.openxmlformats.org/drawingml/2006/table">
            <a:tbl>
              <a:tblPr firstRow="1" bandRow="1">
                <a:tableStyleId>{7E9639D4-E3E2-4D34-9284-5A2195B3D0D7}</a:tableStyleId>
              </a:tblPr>
              <a:tblGrid>
                <a:gridCol w="4054728">
                  <a:extLst>
                    <a:ext uri="{9D8B030D-6E8A-4147-A177-3AD203B41FA5}">
                      <a16:colId xmlns:a16="http://schemas.microsoft.com/office/drawing/2014/main" val="20000"/>
                    </a:ext>
                  </a:extLst>
                </a:gridCol>
              </a:tblGrid>
              <a:tr h="356195">
                <a:tc>
                  <a:txBody>
                    <a:bodyPr/>
                    <a:lstStyle/>
                    <a:p>
                      <a:pPr algn="ctr"/>
                      <a:r>
                        <a:rPr lang="en-US" sz="1800" dirty="0">
                          <a:latin typeface="Courier New" panose="02070309020205020404" pitchFamily="49" charset="0"/>
                          <a:cs typeface="Courier New" panose="02070309020205020404" pitchFamily="49" charset="0"/>
                        </a:rPr>
                        <a:t>P</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2936940">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820344" y="3729861"/>
            <a:ext cx="3469268" cy="1999695"/>
            <a:chOff x="2211992" y="2356863"/>
            <a:chExt cx="4489123" cy="1899693"/>
          </a:xfrm>
        </p:grpSpPr>
        <p:sp>
          <p:nvSpPr>
            <p:cNvPr id="11" name="TextBox 10"/>
            <p:cNvSpPr txBox="1"/>
            <p:nvPr/>
          </p:nvSpPr>
          <p:spPr>
            <a:xfrm>
              <a:off x="2211995" y="2356863"/>
              <a:ext cx="4489120" cy="706113"/>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while(</a:t>
              </a:r>
              <a:r>
                <a:rPr lang="en-US" b="1" dirty="0" err="1">
                  <a:solidFill>
                    <a:srgbClr val="007E7A"/>
                  </a:solidFill>
                  <a:latin typeface="Courier New" panose="02070309020205020404" pitchFamily="49" charset="0"/>
                  <a:cs typeface="Courier New" panose="02070309020205020404" pitchFamily="49" charset="0"/>
                </a:rPr>
                <a:t>mutex.value</a:t>
              </a:r>
              <a:r>
                <a:rPr lang="en-US" b="1" dirty="0">
                  <a:solidFill>
                    <a:srgbClr val="007E7A"/>
                  </a:solidFill>
                  <a:latin typeface="Courier New" panose="02070309020205020404" pitchFamily="49" charset="0"/>
                  <a:cs typeface="Courier New" panose="02070309020205020404" pitchFamily="49" charset="0"/>
                </a:rPr>
                <a:t> == 0);</a:t>
              </a:r>
            </a:p>
            <a:p>
              <a:pPr>
                <a:lnSpc>
                  <a:spcPct val="120000"/>
                </a:lnSpc>
              </a:pPr>
              <a:r>
                <a:rPr lang="en-US" b="1" dirty="0" err="1">
                  <a:solidFill>
                    <a:srgbClr val="007E7A"/>
                  </a:solidFill>
                  <a:latin typeface="Courier New" panose="02070309020205020404" pitchFamily="49" charset="0"/>
                  <a:cs typeface="Courier New" panose="02070309020205020404" pitchFamily="49" charset="0"/>
                </a:rPr>
                <a:t>mutex.value</a:t>
              </a:r>
              <a:r>
                <a:rPr lang="en-US" b="1" dirty="0">
                  <a:solidFill>
                    <a:srgbClr val="007E7A"/>
                  </a:solidFill>
                  <a:latin typeface="Courier New" panose="02070309020205020404" pitchFamily="49" charset="0"/>
                  <a:cs typeface="Courier New" panose="02070309020205020404" pitchFamily="49" charset="0"/>
                </a:rPr>
                <a:t>=0;</a:t>
              </a:r>
            </a:p>
          </p:txBody>
        </p:sp>
        <p:sp>
          <p:nvSpPr>
            <p:cNvPr id="12" name="TextBox 11"/>
            <p:cNvSpPr txBox="1"/>
            <p:nvPr/>
          </p:nvSpPr>
          <p:spPr>
            <a:xfrm>
              <a:off x="2211992" y="3498116"/>
              <a:ext cx="4489122" cy="350864"/>
            </a:xfrm>
            <a:prstGeom prst="rect">
              <a:avLst/>
            </a:prstGeom>
            <a:noFill/>
            <a:ln>
              <a:solidFill>
                <a:srgbClr val="007E7A"/>
              </a:solidFill>
            </a:ln>
          </p:spPr>
          <p:txBody>
            <a:bodyPr wrap="square" rtlCol="0">
              <a:spAutoFit/>
            </a:bodyPr>
            <a:lstStyle/>
            <a:p>
              <a:r>
                <a:rPr lang="en-US" b="1" dirty="0" err="1">
                  <a:solidFill>
                    <a:srgbClr val="007E7A"/>
                  </a:solidFill>
                  <a:latin typeface="Courier New" panose="02070309020205020404" pitchFamily="49" charset="0"/>
                  <a:cs typeface="Courier New" panose="02070309020205020404" pitchFamily="49" charset="0"/>
                </a:rPr>
                <a:t>mutex.value</a:t>
              </a:r>
              <a:r>
                <a:rPr lang="en-US" b="1" dirty="0">
                  <a:solidFill>
                    <a:srgbClr val="007E7A"/>
                  </a:solidFill>
                  <a:latin typeface="Courier New" panose="02070309020205020404" pitchFamily="49" charset="0"/>
                  <a:cs typeface="Courier New" panose="02070309020205020404" pitchFamily="49" charset="0"/>
                </a:rPr>
                <a:t>++;</a:t>
              </a:r>
            </a:p>
          </p:txBody>
        </p:sp>
        <p:sp>
          <p:nvSpPr>
            <p:cNvPr id="13" name="TextBox 12"/>
            <p:cNvSpPr txBox="1"/>
            <p:nvPr/>
          </p:nvSpPr>
          <p:spPr>
            <a:xfrm>
              <a:off x="2510698" y="3118338"/>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4" name="TextBox 13"/>
            <p:cNvSpPr txBox="1"/>
            <p:nvPr/>
          </p:nvSpPr>
          <p:spPr>
            <a:xfrm>
              <a:off x="2510697" y="3887224"/>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5" name="Content Placeholder 5"/>
          <p:cNvSpPr txBox="1">
            <a:spLocks/>
          </p:cNvSpPr>
          <p:nvPr/>
        </p:nvSpPr>
        <p:spPr>
          <a:xfrm>
            <a:off x="4998339" y="4920195"/>
            <a:ext cx="3338229" cy="1616847"/>
          </a:xfrm>
          <a:prstGeom prst="rect">
            <a:avLst/>
          </a:prstGeom>
        </p:spPr>
        <p:txBody>
          <a:bodyPr vert="horz" lIns="91440" tIns="45720" rIns="91440" bIns="45720" rtlCol="0">
            <a:normAutofit/>
          </a:bodyPr>
          <a:lstStyle>
            <a:lvl1pPr marL="438912" indent="-438912" algn="just" defTabSz="685800" rtl="0" eaLnBrk="1" latinLnBrk="0" hangingPunct="1">
              <a:lnSpc>
                <a:spcPct val="120000"/>
              </a:lnSpc>
              <a:spcBef>
                <a:spcPts val="0"/>
              </a:spcBef>
              <a:spcAft>
                <a:spcPts val="1000"/>
              </a:spcAft>
              <a:buSzPct val="80000"/>
              <a:buFont typeface="Wingdings 3" panose="05040102010807070707" pitchFamily="18" charset="2"/>
              <a:buChar char=""/>
              <a:defRPr sz="3000" kern="1200">
                <a:solidFill>
                  <a:schemeClr val="tx1"/>
                </a:solidFill>
                <a:latin typeface="Cambria" panose="02040503050406030204" pitchFamily="18" charset="0"/>
                <a:ea typeface="+mn-ea"/>
                <a:cs typeface="+mn-cs"/>
              </a:defRPr>
            </a:lvl1pPr>
            <a:lvl2pPr marL="622300" indent="-347472" algn="just" defTabSz="685800" rtl="0" eaLnBrk="1" latinLnBrk="0" hangingPunct="1">
              <a:lnSpc>
                <a:spcPct val="100000"/>
              </a:lnSpc>
              <a:spcBef>
                <a:spcPts val="0"/>
              </a:spcBef>
              <a:spcAft>
                <a:spcPts val="600"/>
              </a:spcAft>
              <a:buSzPct val="80000"/>
              <a:buFont typeface="Wingdings 3" panose="05040102010807070707" pitchFamily="18" charset="2"/>
              <a:buChar char=""/>
              <a:defRPr sz="2400" kern="1200">
                <a:solidFill>
                  <a:schemeClr val="tx1">
                    <a:lumMod val="75000"/>
                    <a:lumOff val="25000"/>
                  </a:schemeClr>
                </a:solidFill>
                <a:latin typeface="Cambria" panose="02040503050406030204" pitchFamily="18" charset="0"/>
                <a:ea typeface="+mn-ea"/>
                <a:cs typeface="+mn-cs"/>
              </a:defRPr>
            </a:lvl2pPr>
            <a:lvl3pPr marL="857250" indent="-274320" algn="just" defTabSz="685800" rtl="0" eaLnBrk="1" latinLnBrk="0" hangingPunct="1">
              <a:lnSpc>
                <a:spcPct val="90000"/>
              </a:lnSpc>
              <a:spcBef>
                <a:spcPts val="0"/>
              </a:spcBef>
              <a:spcAft>
                <a:spcPts val="600"/>
              </a:spcAft>
              <a:buSzPct val="100000"/>
              <a:buFont typeface="Wingdings" panose="05000000000000000000" pitchFamily="2" charset="2"/>
              <a:buChar char="§"/>
              <a:defRPr sz="2000" kern="1200">
                <a:solidFill>
                  <a:schemeClr val="tx1">
                    <a:lumMod val="75000"/>
                    <a:lumOff val="25000"/>
                  </a:schemeClr>
                </a:solidFill>
                <a:latin typeface="Cambria" panose="020405030504060302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t>Mutual exclusion: YES</a:t>
            </a:r>
          </a:p>
          <a:p>
            <a:r>
              <a:rPr lang="en-US" sz="2000" dirty="0"/>
              <a:t>Progress: YES</a:t>
            </a:r>
          </a:p>
          <a:p>
            <a:r>
              <a:rPr lang="en-US" sz="2000" b="1" dirty="0"/>
              <a:t>Bounded waiting: NO</a:t>
            </a:r>
          </a:p>
        </p:txBody>
      </p:sp>
      <p:sp>
        <p:nvSpPr>
          <p:cNvPr id="16" name="Line Callout 1 15"/>
          <p:cNvSpPr/>
          <p:nvPr/>
        </p:nvSpPr>
        <p:spPr>
          <a:xfrm>
            <a:off x="4964400" y="3019312"/>
            <a:ext cx="1640541" cy="618564"/>
          </a:xfrm>
          <a:prstGeom prst="borderCallout1">
            <a:avLst>
              <a:gd name="adj1" fmla="val 55707"/>
              <a:gd name="adj2" fmla="val 1667"/>
              <a:gd name="adj3" fmla="val 112500"/>
              <a:gd name="adj4" fmla="val -38333"/>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latin typeface="Cambria" panose="02040503050406030204" pitchFamily="18" charset="0"/>
              </a:rPr>
              <a:t>P(</a:t>
            </a:r>
            <a:r>
              <a:rPr lang="en-US" b="1" dirty="0" err="1">
                <a:latin typeface="Cambria" panose="02040503050406030204" pitchFamily="18" charset="0"/>
              </a:rPr>
              <a:t>mutex</a:t>
            </a:r>
            <a:r>
              <a:rPr lang="en-US" b="1" dirty="0">
                <a:latin typeface="Cambria" panose="02040503050406030204" pitchFamily="18" charset="0"/>
              </a:rPr>
              <a:t>)</a:t>
            </a:r>
          </a:p>
        </p:txBody>
      </p:sp>
      <p:sp>
        <p:nvSpPr>
          <p:cNvPr id="17" name="Line Callout 1 16"/>
          <p:cNvSpPr/>
          <p:nvPr/>
        </p:nvSpPr>
        <p:spPr>
          <a:xfrm>
            <a:off x="4964400" y="4222139"/>
            <a:ext cx="1640541" cy="618564"/>
          </a:xfrm>
          <a:prstGeom prst="borderCallout1">
            <a:avLst>
              <a:gd name="adj1" fmla="val 55707"/>
              <a:gd name="adj2" fmla="val 1667"/>
              <a:gd name="adj3" fmla="val 112500"/>
              <a:gd name="adj4" fmla="val -38333"/>
            </a:avLst>
          </a:prstGeom>
          <a:ln w="127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latin typeface="Cambria" panose="02040503050406030204" pitchFamily="18" charset="0"/>
              </a:rPr>
              <a:t>V(</a:t>
            </a:r>
            <a:r>
              <a:rPr lang="en-US" b="1" dirty="0" err="1">
                <a:latin typeface="Cambria" panose="02040503050406030204" pitchFamily="18" charset="0"/>
              </a:rPr>
              <a:t>mutex</a:t>
            </a:r>
            <a:r>
              <a:rPr lang="en-US" b="1" dirty="0">
                <a:latin typeface="Cambria" panose="02040503050406030204" pitchFamily="18" charset="0"/>
              </a:rPr>
              <a:t>)</a:t>
            </a:r>
          </a:p>
        </p:txBody>
      </p:sp>
    </p:spTree>
    <p:extLst>
      <p:ext uri="{BB962C8B-B14F-4D97-AF65-F5344CB8AC3E}">
        <p14:creationId xmlns:p14="http://schemas.microsoft.com/office/powerpoint/2010/main" val="347265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Semaphore: </a:t>
            </a:r>
            <a:br>
              <a:rPr lang="en-US" dirty="0"/>
            </a:br>
            <a:r>
              <a:rPr lang="en-US" dirty="0"/>
              <a:t>Solution with Waiting List</a:t>
            </a:r>
          </a:p>
        </p:txBody>
      </p:sp>
      <p:sp>
        <p:nvSpPr>
          <p:cNvPr id="3" name="Content Placeholder 2"/>
          <p:cNvSpPr>
            <a:spLocks noGrp="1"/>
          </p:cNvSpPr>
          <p:nvPr>
            <p:ph idx="1"/>
          </p:nvPr>
        </p:nvSpPr>
        <p:spPr/>
        <p:txBody>
          <a:bodyPr/>
          <a:lstStyle/>
          <a:p>
            <a:pPr marL="0" lvl="0" indent="0">
              <a:spcAft>
                <a:spcPts val="0"/>
              </a:spcAft>
              <a:buNone/>
            </a:pPr>
            <a:r>
              <a:rPr lang="en-US" sz="2000" dirty="0">
                <a:solidFill>
                  <a:prstClr val="black"/>
                </a:solidFill>
                <a:latin typeface="Courier New" panose="02070309020205020404" pitchFamily="49" charset="0"/>
                <a:cs typeface="Courier New" panose="02070309020205020404" pitchFamily="49" charset="0"/>
              </a:rPr>
              <a:t>Struct Semaphore{</a:t>
            </a:r>
          </a:p>
          <a:p>
            <a:pPr marL="0" lvl="0" indent="0">
              <a:spcAft>
                <a:spcPts val="0"/>
              </a:spcAft>
              <a:buNone/>
            </a:pPr>
            <a:r>
              <a:rPr lang="en-US" sz="2000" dirty="0">
                <a:solidFill>
                  <a:prstClr val="black"/>
                </a:solidFill>
                <a:latin typeface="Courier New" panose="02070309020205020404" pitchFamily="49" charset="0"/>
                <a:cs typeface="Courier New" panose="02070309020205020404" pitchFamily="49" charset="0"/>
              </a:rPr>
              <a:t>  </a:t>
            </a:r>
            <a:r>
              <a:rPr lang="en-US" sz="2000" dirty="0" err="1">
                <a:solidFill>
                  <a:prstClr val="black"/>
                </a:solidFill>
                <a:latin typeface="Courier New" panose="02070309020205020404" pitchFamily="49" charset="0"/>
                <a:cs typeface="Courier New" panose="02070309020205020404" pitchFamily="49" charset="0"/>
              </a:rPr>
              <a:t>int</a:t>
            </a:r>
            <a:r>
              <a:rPr lang="en-US" sz="2000" dirty="0">
                <a:solidFill>
                  <a:prstClr val="black"/>
                </a:solidFill>
                <a:latin typeface="Courier New" panose="02070309020205020404" pitchFamily="49" charset="0"/>
                <a:cs typeface="Courier New" panose="02070309020205020404" pitchFamily="49" charset="0"/>
              </a:rPr>
              <a:t> value;</a:t>
            </a:r>
          </a:p>
          <a:p>
            <a:pPr marL="0" lvl="0" indent="0">
              <a:spcAft>
                <a:spcPts val="0"/>
              </a:spcAft>
              <a:buNone/>
            </a:pPr>
            <a:r>
              <a:rPr lang="en-US" sz="2000" dirty="0">
                <a:solidFill>
                  <a:prstClr val="black"/>
                </a:solidFill>
                <a:latin typeface="Courier New" panose="02070309020205020404" pitchFamily="49" charset="0"/>
                <a:cs typeface="Courier New" panose="02070309020205020404" pitchFamily="49" charset="0"/>
              </a:rPr>
              <a:t>  Struct Process *List; </a:t>
            </a:r>
          </a:p>
          <a:p>
            <a:pPr marL="0" lvl="0" indent="0">
              <a:spcAft>
                <a:spcPts val="0"/>
              </a:spcAft>
              <a:buNone/>
            </a:pPr>
            <a:r>
              <a:rPr lang="en-US" sz="2000" dirty="0">
                <a:solidFill>
                  <a:prstClr val="black"/>
                </a:solidFill>
                <a:latin typeface="Courier New" panose="02070309020205020404" pitchFamily="49" charset="0"/>
                <a:cs typeface="Courier New" panose="02070309020205020404" pitchFamily="49" charset="0"/>
              </a:rPr>
              <a:t>};</a:t>
            </a:r>
          </a:p>
          <a:p>
            <a:pPr marL="0" lvl="0" indent="0">
              <a:spcAft>
                <a:spcPts val="0"/>
              </a:spcAft>
              <a:buNone/>
            </a:pPr>
            <a:r>
              <a:rPr lang="en-US" sz="2000" dirty="0">
                <a:solidFill>
                  <a:prstClr val="black"/>
                </a:solidFill>
                <a:latin typeface="Courier New" panose="02070309020205020404" pitchFamily="49" charset="0"/>
                <a:cs typeface="Courier New" panose="02070309020205020404" pitchFamily="49" charset="0"/>
              </a:rPr>
              <a:t>Semaphore </a:t>
            </a:r>
            <a:r>
              <a:rPr lang="en-US" sz="2000" dirty="0" err="1">
                <a:solidFill>
                  <a:prstClr val="black"/>
                </a:solidFill>
                <a:latin typeface="Courier New" panose="02070309020205020404" pitchFamily="49" charset="0"/>
                <a:cs typeface="Courier New" panose="02070309020205020404" pitchFamily="49" charset="0"/>
              </a:rPr>
              <a:t>mutex</a:t>
            </a:r>
            <a:r>
              <a:rPr lang="en-US" sz="2000" dirty="0">
                <a:solidFill>
                  <a:prstClr val="black"/>
                </a:solidFill>
                <a:latin typeface="Courier New" panose="02070309020205020404" pitchFamily="49" charset="0"/>
                <a:cs typeface="Courier New" panose="02070309020205020404" pitchFamily="49" charset="0"/>
              </a:rPr>
              <a:t>;</a:t>
            </a:r>
          </a:p>
          <a:p>
            <a:pPr marL="0" lvl="0" indent="0">
              <a:spcAft>
                <a:spcPts val="0"/>
              </a:spcAft>
              <a:buNone/>
            </a:pPr>
            <a:r>
              <a:rPr lang="en-US" sz="2000" dirty="0" err="1">
                <a:solidFill>
                  <a:prstClr val="black"/>
                </a:solidFill>
                <a:latin typeface="Courier New" panose="02070309020205020404" pitchFamily="49" charset="0"/>
                <a:cs typeface="Courier New" panose="02070309020205020404" pitchFamily="49" charset="0"/>
              </a:rPr>
              <a:t>mutex.value</a:t>
            </a:r>
            <a:r>
              <a:rPr lang="en-US" sz="2000" dirty="0">
                <a:solidFill>
                  <a:prstClr val="black"/>
                </a:solidFill>
                <a:latin typeface="Courier New" panose="02070309020205020404" pitchFamily="49" charset="0"/>
                <a:cs typeface="Courier New" panose="02070309020205020404" pitchFamily="49" charset="0"/>
              </a:rPr>
              <a:t>=1;</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6" name="Slide Number Placeholder 5"/>
          <p:cNvSpPr>
            <a:spLocks noGrp="1"/>
          </p:cNvSpPr>
          <p:nvPr>
            <p:ph type="sldNum" sz="quarter" idx="12"/>
          </p:nvPr>
        </p:nvSpPr>
        <p:spPr/>
        <p:txBody>
          <a:bodyPr/>
          <a:lstStyle/>
          <a:p>
            <a:fld id="{EFDC10D5-ED93-4F88-B366-C84672642631}" type="slidenum">
              <a:rPr lang="en-US" smtClean="0"/>
              <a:t>26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12722328"/>
              </p:ext>
            </p:extLst>
          </p:nvPr>
        </p:nvGraphicFramePr>
        <p:xfrm>
          <a:off x="4077960" y="1064467"/>
          <a:ext cx="4920894" cy="5335004"/>
        </p:xfrm>
        <a:graphic>
          <a:graphicData uri="http://schemas.openxmlformats.org/drawingml/2006/table">
            <a:tbl>
              <a:tblPr firstRow="1" bandRow="1">
                <a:tableStyleId>{7E9639D4-E3E2-4D34-9284-5A2195B3D0D7}</a:tableStyleId>
              </a:tblPr>
              <a:tblGrid>
                <a:gridCol w="4920894">
                  <a:extLst>
                    <a:ext uri="{9D8B030D-6E8A-4147-A177-3AD203B41FA5}">
                      <a16:colId xmlns:a16="http://schemas.microsoft.com/office/drawing/2014/main" val="20000"/>
                    </a:ext>
                  </a:extLst>
                </a:gridCol>
              </a:tblGrid>
              <a:tr h="366764">
                <a:tc>
                  <a:txBody>
                    <a:bodyPr/>
                    <a:lstStyle/>
                    <a:p>
                      <a:pPr algn="ctr"/>
                      <a:r>
                        <a:rPr lang="en-US" sz="1800" dirty="0">
                          <a:latin typeface="Courier New" panose="02070309020205020404" pitchFamily="49" charset="0"/>
                          <a:cs typeface="Courier New" panose="02070309020205020404" pitchFamily="49" charset="0"/>
                        </a:rPr>
                        <a:t>P</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759333">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4407925" y="1806933"/>
            <a:ext cx="4413489" cy="4240173"/>
            <a:chOff x="2211991" y="2356863"/>
            <a:chExt cx="4489124" cy="4017116"/>
          </a:xfrm>
        </p:grpSpPr>
        <p:sp>
          <p:nvSpPr>
            <p:cNvPr id="9" name="TextBox 8"/>
            <p:cNvSpPr txBox="1"/>
            <p:nvPr/>
          </p:nvSpPr>
          <p:spPr>
            <a:xfrm>
              <a:off x="2211995" y="2356863"/>
              <a:ext cx="4489120" cy="1666597"/>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if(</a:t>
              </a:r>
              <a:r>
                <a:rPr lang="en-US" b="1" dirty="0" err="1">
                  <a:solidFill>
                    <a:srgbClr val="007E7A"/>
                  </a:solidFill>
                  <a:latin typeface="Courier New" panose="02070309020205020404" pitchFamily="49" charset="0"/>
                  <a:cs typeface="Courier New" panose="02070309020205020404" pitchFamily="49" charset="0"/>
                </a:rPr>
                <a:t>mutex.value</a:t>
              </a:r>
              <a:r>
                <a:rPr lang="en-US" b="1" dirty="0">
                  <a:solidFill>
                    <a:srgbClr val="007E7A"/>
                  </a:solidFill>
                  <a:latin typeface="Courier New" panose="02070309020205020404" pitchFamily="49" charset="0"/>
                  <a:cs typeface="Courier New" panose="02070309020205020404" pitchFamily="49" charset="0"/>
                </a:rPr>
                <a:t> == 0){</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Add P</a:t>
              </a:r>
              <a:r>
                <a:rPr lang="en-US" b="1" baseline="-25000" dirty="0">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to </a:t>
              </a:r>
              <a:r>
                <a:rPr lang="en-US" b="1" dirty="0" err="1">
                  <a:solidFill>
                    <a:srgbClr val="007E7A"/>
                  </a:solidFill>
                  <a:latin typeface="Courier New" panose="02070309020205020404" pitchFamily="49" charset="0"/>
                  <a:cs typeface="Courier New" panose="02070309020205020404" pitchFamily="49" charset="0"/>
                </a:rPr>
                <a:t>mutex</a:t>
              </a:r>
              <a:r>
                <a:rPr lang="en-US" b="1" dirty="0">
                  <a:solidFill>
                    <a:srgbClr val="007E7A"/>
                  </a:solidFill>
                  <a:latin typeface="Courier New" panose="02070309020205020404" pitchFamily="49" charset="0"/>
                  <a:cs typeface="Courier New" panose="02070309020205020404" pitchFamily="49" charset="0"/>
                </a:rPr>
                <a:t>-&gt;List;</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block();</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else </a:t>
              </a:r>
              <a:r>
                <a:rPr lang="en-US" b="1" dirty="0" err="1">
                  <a:solidFill>
                    <a:srgbClr val="007E7A"/>
                  </a:solidFill>
                  <a:latin typeface="Courier New" panose="02070309020205020404" pitchFamily="49" charset="0"/>
                  <a:cs typeface="Courier New" panose="02070309020205020404" pitchFamily="49" charset="0"/>
                </a:rPr>
                <a:t>mutex.value</a:t>
              </a:r>
              <a:r>
                <a:rPr lang="en-US" b="1" dirty="0">
                  <a:solidFill>
                    <a:srgbClr val="007E7A"/>
                  </a:solidFill>
                  <a:latin typeface="Courier New" panose="02070309020205020404" pitchFamily="49" charset="0"/>
                  <a:cs typeface="Courier New" panose="02070309020205020404" pitchFamily="49" charset="0"/>
                </a:rPr>
                <a:t>=0;</a:t>
              </a:r>
            </a:p>
          </p:txBody>
        </p:sp>
        <p:sp>
          <p:nvSpPr>
            <p:cNvPr id="10" name="TextBox 9"/>
            <p:cNvSpPr txBox="1"/>
            <p:nvPr/>
          </p:nvSpPr>
          <p:spPr>
            <a:xfrm>
              <a:off x="2211991" y="4468983"/>
              <a:ext cx="4489124" cy="139961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if(</a:t>
              </a:r>
              <a:r>
                <a:rPr lang="en-US" b="1" dirty="0" err="1">
                  <a:solidFill>
                    <a:srgbClr val="007E7A"/>
                  </a:solidFill>
                  <a:latin typeface="Courier New" panose="02070309020205020404" pitchFamily="49" charset="0"/>
                  <a:cs typeface="Courier New" panose="02070309020205020404" pitchFamily="49" charset="0"/>
                </a:rPr>
                <a:t>mutex</a:t>
              </a:r>
              <a:r>
                <a:rPr lang="en-US" b="1" dirty="0">
                  <a:solidFill>
                    <a:srgbClr val="007E7A"/>
                  </a:solidFill>
                  <a:latin typeface="Courier New" panose="02070309020205020404" pitchFamily="49" charset="0"/>
                  <a:cs typeface="Courier New" panose="02070309020205020404" pitchFamily="49" charset="0"/>
                </a:rPr>
                <a:t>-&gt;List is nonempty){</a:t>
              </a:r>
            </a:p>
            <a:p>
              <a:r>
                <a:rPr lang="en-US" b="1" dirty="0">
                  <a:solidFill>
                    <a:srgbClr val="007E7A"/>
                  </a:solidFill>
                  <a:latin typeface="Courier New" panose="02070309020205020404" pitchFamily="49" charset="0"/>
                  <a:cs typeface="Courier New" panose="02070309020205020404" pitchFamily="49" charset="0"/>
                </a:rPr>
                <a:t>  Remove </a:t>
              </a:r>
              <a:r>
                <a:rPr lang="en-US" b="1" dirty="0" err="1">
                  <a:solidFill>
                    <a:srgbClr val="007E7A"/>
                  </a:solidFill>
                  <a:latin typeface="Courier New" panose="02070309020205020404" pitchFamily="49" charset="0"/>
                  <a:cs typeface="Courier New" panose="02070309020205020404" pitchFamily="49" charset="0"/>
                </a:rPr>
                <a:t>P</a:t>
              </a:r>
              <a:r>
                <a:rPr lang="en-US" b="1" baseline="-25000" dirty="0" err="1">
                  <a:solidFill>
                    <a:srgbClr val="007E7A"/>
                  </a:solidFill>
                  <a:latin typeface="Courier New" panose="02070309020205020404" pitchFamily="49" charset="0"/>
                  <a:cs typeface="Courier New" panose="02070309020205020404" pitchFamily="49" charset="0"/>
                </a:rPr>
                <a:t>j</a:t>
              </a:r>
              <a:r>
                <a:rPr lang="en-US" b="1" dirty="0">
                  <a:solidFill>
                    <a:srgbClr val="007E7A"/>
                  </a:solidFill>
                  <a:latin typeface="Courier New" panose="02070309020205020404" pitchFamily="49" charset="0"/>
                  <a:cs typeface="Courier New" panose="02070309020205020404" pitchFamily="49" charset="0"/>
                </a:rPr>
                <a:t> from </a:t>
              </a:r>
              <a:r>
                <a:rPr lang="en-US" b="1" dirty="0" err="1">
                  <a:solidFill>
                    <a:srgbClr val="007E7A"/>
                  </a:solidFill>
                  <a:latin typeface="Courier New" panose="02070309020205020404" pitchFamily="49" charset="0"/>
                  <a:cs typeface="Courier New" panose="02070309020205020404" pitchFamily="49" charset="0"/>
                </a:rPr>
                <a:t>mutex</a:t>
              </a:r>
              <a:r>
                <a:rPr lang="en-US" b="1" dirty="0">
                  <a:solidFill>
                    <a:srgbClr val="007E7A"/>
                  </a:solidFill>
                  <a:latin typeface="Courier New" panose="02070309020205020404" pitchFamily="49" charset="0"/>
                  <a:cs typeface="Courier New" panose="02070309020205020404" pitchFamily="49" charset="0"/>
                </a:rPr>
                <a:t>-&gt;List;</a:t>
              </a:r>
            </a:p>
            <a:p>
              <a:r>
                <a:rPr lang="en-US" b="1" dirty="0">
                  <a:solidFill>
                    <a:srgbClr val="007E7A"/>
                  </a:solidFill>
                  <a:latin typeface="Courier New" panose="02070309020205020404" pitchFamily="49" charset="0"/>
                  <a:cs typeface="Courier New" panose="02070309020205020404" pitchFamily="49" charset="0"/>
                </a:rPr>
                <a:t>  wakeup(</a:t>
              </a:r>
              <a:r>
                <a:rPr lang="en-US" b="1" dirty="0" err="1">
                  <a:solidFill>
                    <a:srgbClr val="007E7A"/>
                  </a:solidFill>
                  <a:latin typeface="Courier New" panose="02070309020205020404" pitchFamily="49" charset="0"/>
                  <a:cs typeface="Courier New" panose="02070309020205020404" pitchFamily="49" charset="0"/>
                </a:rPr>
                <a:t>P</a:t>
              </a:r>
              <a:r>
                <a:rPr lang="en-US" b="1" baseline="-25000" dirty="0" err="1">
                  <a:solidFill>
                    <a:srgbClr val="007E7A"/>
                  </a:solidFill>
                  <a:latin typeface="Courier New" panose="02070309020205020404" pitchFamily="49" charset="0"/>
                  <a:cs typeface="Courier New" panose="02070309020205020404" pitchFamily="49" charset="0"/>
                </a:rPr>
                <a:t>j</a:t>
              </a:r>
              <a:r>
                <a:rPr lang="en-US" b="1" dirty="0">
                  <a:solidFill>
                    <a:srgbClr val="007E7A"/>
                  </a:solidFill>
                  <a:latin typeface="Courier New" panose="02070309020205020404" pitchFamily="49" charset="0"/>
                  <a:cs typeface="Courier New" panose="02070309020205020404" pitchFamily="49" charset="0"/>
                </a:rPr>
                <a:t>);</a:t>
              </a:r>
            </a:p>
            <a:p>
              <a:r>
                <a:rPr lang="en-US" b="1" dirty="0">
                  <a:solidFill>
                    <a:srgbClr val="007E7A"/>
                  </a:solidFill>
                  <a:latin typeface="Courier New" panose="02070309020205020404" pitchFamily="49" charset="0"/>
                  <a:cs typeface="Courier New" panose="02070309020205020404" pitchFamily="49" charset="0"/>
                </a:rPr>
                <a:t>}</a:t>
              </a:r>
            </a:p>
            <a:p>
              <a:r>
                <a:rPr lang="en-US" b="1" dirty="0">
                  <a:solidFill>
                    <a:srgbClr val="007E7A"/>
                  </a:solidFill>
                  <a:latin typeface="Courier New" panose="02070309020205020404" pitchFamily="49" charset="0"/>
                  <a:cs typeface="Courier New" panose="02070309020205020404" pitchFamily="49" charset="0"/>
                </a:rPr>
                <a:t>else </a:t>
              </a:r>
              <a:r>
                <a:rPr lang="en-US" b="1" dirty="0" err="1">
                  <a:solidFill>
                    <a:srgbClr val="007E7A"/>
                  </a:solidFill>
                  <a:latin typeface="Courier New" panose="02070309020205020404" pitchFamily="49" charset="0"/>
                  <a:cs typeface="Courier New" panose="02070309020205020404" pitchFamily="49" charset="0"/>
                </a:rPr>
                <a:t>mutex.value</a:t>
              </a:r>
              <a:r>
                <a:rPr lang="en-US" b="1" dirty="0">
                  <a:solidFill>
                    <a:srgbClr val="007E7A"/>
                  </a:solidFill>
                  <a:latin typeface="Courier New" panose="02070309020205020404" pitchFamily="49" charset="0"/>
                  <a:cs typeface="Courier New" panose="02070309020205020404" pitchFamily="49" charset="0"/>
                </a:rPr>
                <a:t>++;</a:t>
              </a:r>
            </a:p>
          </p:txBody>
        </p:sp>
        <p:sp>
          <p:nvSpPr>
            <p:cNvPr id="11" name="TextBox 10"/>
            <p:cNvSpPr txBox="1"/>
            <p:nvPr/>
          </p:nvSpPr>
          <p:spPr>
            <a:xfrm>
              <a:off x="2510698" y="4089201"/>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2510697" y="6004647"/>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3" name="Content Placeholder 5"/>
          <p:cNvSpPr txBox="1">
            <a:spLocks/>
          </p:cNvSpPr>
          <p:nvPr/>
        </p:nvSpPr>
        <p:spPr>
          <a:xfrm>
            <a:off x="304800" y="4025302"/>
            <a:ext cx="3338229" cy="1616847"/>
          </a:xfrm>
          <a:prstGeom prst="rect">
            <a:avLst/>
          </a:prstGeom>
        </p:spPr>
        <p:txBody>
          <a:bodyPr vert="horz" lIns="91440" tIns="45720" rIns="91440" bIns="45720" rtlCol="0">
            <a:normAutofit/>
          </a:bodyPr>
          <a:lstStyle>
            <a:lvl1pPr marL="438912" indent="-438912" algn="just" defTabSz="685800" rtl="0" eaLnBrk="1" latinLnBrk="0" hangingPunct="1">
              <a:lnSpc>
                <a:spcPct val="120000"/>
              </a:lnSpc>
              <a:spcBef>
                <a:spcPts val="0"/>
              </a:spcBef>
              <a:spcAft>
                <a:spcPts val="1000"/>
              </a:spcAft>
              <a:buSzPct val="80000"/>
              <a:buFont typeface="Wingdings 3" panose="05040102010807070707" pitchFamily="18" charset="2"/>
              <a:buChar char=""/>
              <a:defRPr sz="3000" kern="1200">
                <a:solidFill>
                  <a:schemeClr val="tx1"/>
                </a:solidFill>
                <a:latin typeface="Cambria" panose="02040503050406030204" pitchFamily="18" charset="0"/>
                <a:ea typeface="+mn-ea"/>
                <a:cs typeface="+mn-cs"/>
              </a:defRPr>
            </a:lvl1pPr>
            <a:lvl2pPr marL="622300" indent="-347472" algn="just" defTabSz="685800" rtl="0" eaLnBrk="1" latinLnBrk="0" hangingPunct="1">
              <a:lnSpc>
                <a:spcPct val="100000"/>
              </a:lnSpc>
              <a:spcBef>
                <a:spcPts val="0"/>
              </a:spcBef>
              <a:spcAft>
                <a:spcPts val="600"/>
              </a:spcAft>
              <a:buSzPct val="80000"/>
              <a:buFont typeface="Wingdings 3" panose="05040102010807070707" pitchFamily="18" charset="2"/>
              <a:buChar char=""/>
              <a:defRPr sz="2400" kern="1200">
                <a:solidFill>
                  <a:schemeClr val="tx1">
                    <a:lumMod val="75000"/>
                    <a:lumOff val="25000"/>
                  </a:schemeClr>
                </a:solidFill>
                <a:latin typeface="Cambria" panose="02040503050406030204" pitchFamily="18" charset="0"/>
                <a:ea typeface="+mn-ea"/>
                <a:cs typeface="+mn-cs"/>
              </a:defRPr>
            </a:lvl2pPr>
            <a:lvl3pPr marL="857250" indent="-274320" algn="just" defTabSz="685800" rtl="0" eaLnBrk="1" latinLnBrk="0" hangingPunct="1">
              <a:lnSpc>
                <a:spcPct val="90000"/>
              </a:lnSpc>
              <a:spcBef>
                <a:spcPts val="0"/>
              </a:spcBef>
              <a:spcAft>
                <a:spcPts val="600"/>
              </a:spcAft>
              <a:buSzPct val="100000"/>
              <a:buFont typeface="Wingdings" panose="05000000000000000000" pitchFamily="2" charset="2"/>
              <a:buChar char="§"/>
              <a:defRPr sz="2000" kern="1200">
                <a:solidFill>
                  <a:schemeClr val="tx1">
                    <a:lumMod val="75000"/>
                    <a:lumOff val="25000"/>
                  </a:schemeClr>
                </a:solidFill>
                <a:latin typeface="Cambria" panose="020405030504060302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t>Mutual exclusion: YES</a:t>
            </a:r>
          </a:p>
          <a:p>
            <a:r>
              <a:rPr lang="en-US" sz="2000" dirty="0"/>
              <a:t>Progress: YES</a:t>
            </a:r>
          </a:p>
          <a:p>
            <a:r>
              <a:rPr lang="en-US" sz="2000" dirty="0"/>
              <a:t>Bounded waiting: YES</a:t>
            </a:r>
          </a:p>
        </p:txBody>
      </p:sp>
    </p:spTree>
    <p:extLst>
      <p:ext uri="{BB962C8B-B14F-4D97-AF65-F5344CB8AC3E}">
        <p14:creationId xmlns:p14="http://schemas.microsoft.com/office/powerpoint/2010/main" val="108153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Semaphore</a:t>
            </a:r>
          </a:p>
        </p:txBody>
      </p:sp>
      <p:sp>
        <p:nvSpPr>
          <p:cNvPr id="3" name="Content Placeholder 2"/>
          <p:cNvSpPr>
            <a:spLocks noGrp="1"/>
          </p:cNvSpPr>
          <p:nvPr>
            <p:ph idx="1"/>
          </p:nvPr>
        </p:nvSpPr>
        <p:spPr/>
        <p:txBody>
          <a:bodyPr/>
          <a:lstStyle/>
          <a:p>
            <a:r>
              <a:rPr lang="en-US" dirty="0"/>
              <a:t>Useful when we have multiple instances of same shared resource.</a:t>
            </a:r>
          </a:p>
          <a:p>
            <a:r>
              <a:rPr lang="en-US" dirty="0"/>
              <a:t>Initialized to the number of instances of the resource. (e.g. printer)</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27</a:t>
            </a:fld>
            <a:endParaRPr lang="en-US"/>
          </a:p>
        </p:txBody>
      </p:sp>
    </p:spTree>
    <p:extLst>
      <p:ext uri="{BB962C8B-B14F-4D97-AF65-F5344CB8AC3E}">
        <p14:creationId xmlns:p14="http://schemas.microsoft.com/office/powerpoint/2010/main" val="1623108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Semaphore: </a:t>
            </a:r>
            <a:br>
              <a:rPr lang="en-US" dirty="0"/>
            </a:br>
            <a:r>
              <a:rPr lang="en-US" dirty="0"/>
              <a:t>Spin-Lock/Busy-Wait Solution</a:t>
            </a:r>
          </a:p>
        </p:txBody>
      </p:sp>
      <p:sp>
        <p:nvSpPr>
          <p:cNvPr id="3" name="Content Placeholder 2"/>
          <p:cNvSpPr>
            <a:spLocks noGrp="1"/>
          </p:cNvSpPr>
          <p:nvPr>
            <p:ph idx="1"/>
          </p:nvPr>
        </p:nvSpPr>
        <p:spPr/>
        <p:txBody>
          <a:bodyPr>
            <a:normAutofit/>
          </a:bodyPr>
          <a:lstStyle/>
          <a:p>
            <a:pPr marL="0" indent="0">
              <a:spcAft>
                <a:spcPts val="0"/>
              </a:spcAft>
              <a:buNone/>
            </a:pPr>
            <a:r>
              <a:rPr lang="en-US" sz="2000" dirty="0">
                <a:solidFill>
                  <a:prstClr val="black"/>
                </a:solidFill>
                <a:latin typeface="Courier New" panose="02070309020205020404" pitchFamily="49" charset="0"/>
                <a:cs typeface="Courier New" panose="02070309020205020404" pitchFamily="49" charset="0"/>
              </a:rPr>
              <a:t>Semaphore </a:t>
            </a:r>
            <a:r>
              <a:rPr lang="en-US" sz="2000" dirty="0" err="1">
                <a:solidFill>
                  <a:prstClr val="black"/>
                </a:solidFill>
                <a:latin typeface="Courier New" panose="02070309020205020404" pitchFamily="49" charset="0"/>
                <a:cs typeface="Courier New" panose="02070309020205020404" pitchFamily="49" charset="0"/>
              </a:rPr>
              <a:t>countSem</a:t>
            </a:r>
            <a:r>
              <a:rPr lang="en-US" sz="2000" dirty="0">
                <a:solidFill>
                  <a:prstClr val="black"/>
                </a:solidFill>
                <a:latin typeface="Courier New" panose="02070309020205020404" pitchFamily="49" charset="0"/>
                <a:cs typeface="Courier New" panose="02070309020205020404" pitchFamily="49" charset="0"/>
              </a:rPr>
              <a:t>;</a:t>
            </a:r>
          </a:p>
          <a:p>
            <a:pPr marL="0" indent="0">
              <a:spcAft>
                <a:spcPts val="0"/>
              </a:spcAft>
              <a:buNone/>
            </a:pPr>
            <a:r>
              <a:rPr lang="en-US" sz="2000" dirty="0" err="1">
                <a:solidFill>
                  <a:prstClr val="black"/>
                </a:solidFill>
                <a:latin typeface="Courier New" panose="02070309020205020404" pitchFamily="49" charset="0"/>
                <a:cs typeface="Courier New" panose="02070309020205020404" pitchFamily="49" charset="0"/>
              </a:rPr>
              <a:t>countSem.value</a:t>
            </a:r>
            <a:r>
              <a:rPr lang="en-US" sz="2000" dirty="0">
                <a:solidFill>
                  <a:prstClr val="black"/>
                </a:solidFill>
                <a:latin typeface="Courier New" panose="02070309020205020404" pitchFamily="49" charset="0"/>
                <a:cs typeface="Courier New" panose="02070309020205020404" pitchFamily="49" charset="0"/>
              </a:rPr>
              <a:t>=3;</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28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403893237"/>
              </p:ext>
            </p:extLst>
          </p:nvPr>
        </p:nvGraphicFramePr>
        <p:xfrm>
          <a:off x="342460" y="2086443"/>
          <a:ext cx="4565716" cy="3302700"/>
        </p:xfrm>
        <a:graphic>
          <a:graphicData uri="http://schemas.openxmlformats.org/drawingml/2006/table">
            <a:tbl>
              <a:tblPr firstRow="1" bandRow="1">
                <a:tableStyleId>{7E9639D4-E3E2-4D34-9284-5A2195B3D0D7}</a:tableStyleId>
              </a:tblPr>
              <a:tblGrid>
                <a:gridCol w="4565716">
                  <a:extLst>
                    <a:ext uri="{9D8B030D-6E8A-4147-A177-3AD203B41FA5}">
                      <a16:colId xmlns:a16="http://schemas.microsoft.com/office/drawing/2014/main" val="20000"/>
                    </a:ext>
                  </a:extLst>
                </a:gridCol>
              </a:tblGrid>
              <a:tr h="356195">
                <a:tc>
                  <a:txBody>
                    <a:bodyPr/>
                    <a:lstStyle/>
                    <a:p>
                      <a:pPr algn="ctr"/>
                      <a:r>
                        <a:rPr lang="en-US" sz="1800" dirty="0">
                          <a:latin typeface="Courier New" panose="02070309020205020404" pitchFamily="49" charset="0"/>
                          <a:cs typeface="Courier New" panose="02070309020205020404" pitchFamily="49" charset="0"/>
                        </a:rPr>
                        <a:t>P</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2936940">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820343" y="2828912"/>
            <a:ext cx="3993704" cy="1999695"/>
            <a:chOff x="2211992" y="2356863"/>
            <a:chExt cx="4489123" cy="1899693"/>
          </a:xfrm>
        </p:grpSpPr>
        <p:sp>
          <p:nvSpPr>
            <p:cNvPr id="9" name="TextBox 8"/>
            <p:cNvSpPr txBox="1"/>
            <p:nvPr/>
          </p:nvSpPr>
          <p:spPr>
            <a:xfrm>
              <a:off x="2211995" y="2356863"/>
              <a:ext cx="4489120" cy="719267"/>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while(</a:t>
              </a:r>
              <a:r>
                <a:rPr lang="en-US" b="1" dirty="0" err="1">
                  <a:solidFill>
                    <a:srgbClr val="007E7A"/>
                  </a:solidFill>
                  <a:latin typeface="Courier New" panose="02070309020205020404" pitchFamily="49" charset="0"/>
                  <a:cs typeface="Courier New" panose="02070309020205020404" pitchFamily="49" charset="0"/>
                </a:rPr>
                <a:t>countSem.value</a:t>
              </a:r>
              <a:r>
                <a:rPr lang="en-US" b="1" dirty="0">
                  <a:solidFill>
                    <a:srgbClr val="007E7A"/>
                  </a:solidFill>
                  <a:latin typeface="Courier New" panose="02070309020205020404" pitchFamily="49" charset="0"/>
                  <a:cs typeface="Courier New" panose="02070309020205020404" pitchFamily="49" charset="0"/>
                </a:rPr>
                <a:t> == 0);</a:t>
              </a:r>
            </a:p>
            <a:p>
              <a:pPr>
                <a:lnSpc>
                  <a:spcPct val="120000"/>
                </a:lnSpc>
              </a:pPr>
              <a:r>
                <a:rPr lang="en-US" b="1" dirty="0" err="1">
                  <a:solidFill>
                    <a:srgbClr val="007E7A"/>
                  </a:solidFill>
                  <a:latin typeface="Courier New" panose="02070309020205020404" pitchFamily="49" charset="0"/>
                  <a:cs typeface="Courier New" panose="02070309020205020404" pitchFamily="49" charset="0"/>
                </a:rPr>
                <a:t>countSem.value</a:t>
              </a:r>
              <a:r>
                <a:rPr lang="en-US" b="1" dirty="0">
                  <a:solidFill>
                    <a:srgbClr val="007E7A"/>
                  </a:solidFill>
                  <a:latin typeface="Courier New" panose="02070309020205020404" pitchFamily="49" charset="0"/>
                  <a:cs typeface="Courier New" panose="02070309020205020404" pitchFamily="49" charset="0"/>
                </a:rPr>
                <a:t>--;</a:t>
              </a:r>
            </a:p>
          </p:txBody>
        </p:sp>
        <p:sp>
          <p:nvSpPr>
            <p:cNvPr id="10" name="TextBox 9"/>
            <p:cNvSpPr txBox="1"/>
            <p:nvPr/>
          </p:nvSpPr>
          <p:spPr>
            <a:xfrm>
              <a:off x="2211992" y="3498116"/>
              <a:ext cx="4489122" cy="350864"/>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countSem.value++;</a:t>
              </a:r>
            </a:p>
          </p:txBody>
        </p:sp>
        <p:sp>
          <p:nvSpPr>
            <p:cNvPr id="11" name="TextBox 10"/>
            <p:cNvSpPr txBox="1"/>
            <p:nvPr/>
          </p:nvSpPr>
          <p:spPr>
            <a:xfrm>
              <a:off x="2510698" y="3118338"/>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2510697" y="3887224"/>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3" name="Content Placeholder 5"/>
          <p:cNvSpPr txBox="1">
            <a:spLocks/>
          </p:cNvSpPr>
          <p:nvPr/>
        </p:nvSpPr>
        <p:spPr>
          <a:xfrm>
            <a:off x="4974363" y="1903073"/>
            <a:ext cx="3338229" cy="1616847"/>
          </a:xfrm>
          <a:prstGeom prst="rect">
            <a:avLst/>
          </a:prstGeom>
        </p:spPr>
        <p:txBody>
          <a:bodyPr vert="horz" lIns="91440" tIns="45720" rIns="91440" bIns="45720" rtlCol="0">
            <a:normAutofit/>
          </a:bodyPr>
          <a:lstStyle>
            <a:lvl1pPr marL="438912" indent="-438912" algn="just" defTabSz="685800" rtl="0" eaLnBrk="1" latinLnBrk="0" hangingPunct="1">
              <a:lnSpc>
                <a:spcPct val="120000"/>
              </a:lnSpc>
              <a:spcBef>
                <a:spcPts val="0"/>
              </a:spcBef>
              <a:spcAft>
                <a:spcPts val="1000"/>
              </a:spcAft>
              <a:buSzPct val="80000"/>
              <a:buFont typeface="Wingdings 3" panose="05040102010807070707" pitchFamily="18" charset="2"/>
              <a:buChar char=""/>
              <a:defRPr sz="3000" kern="1200">
                <a:solidFill>
                  <a:schemeClr val="tx1"/>
                </a:solidFill>
                <a:latin typeface="Cambria" panose="02040503050406030204" pitchFamily="18" charset="0"/>
                <a:ea typeface="+mn-ea"/>
                <a:cs typeface="+mn-cs"/>
              </a:defRPr>
            </a:lvl1pPr>
            <a:lvl2pPr marL="622300" indent="-347472" algn="just" defTabSz="685800" rtl="0" eaLnBrk="1" latinLnBrk="0" hangingPunct="1">
              <a:lnSpc>
                <a:spcPct val="100000"/>
              </a:lnSpc>
              <a:spcBef>
                <a:spcPts val="0"/>
              </a:spcBef>
              <a:spcAft>
                <a:spcPts val="600"/>
              </a:spcAft>
              <a:buSzPct val="80000"/>
              <a:buFont typeface="Wingdings 3" panose="05040102010807070707" pitchFamily="18" charset="2"/>
              <a:buChar char=""/>
              <a:defRPr sz="2400" kern="1200">
                <a:solidFill>
                  <a:schemeClr val="tx1">
                    <a:lumMod val="75000"/>
                    <a:lumOff val="25000"/>
                  </a:schemeClr>
                </a:solidFill>
                <a:latin typeface="Cambria" panose="02040503050406030204" pitchFamily="18" charset="0"/>
                <a:ea typeface="+mn-ea"/>
                <a:cs typeface="+mn-cs"/>
              </a:defRPr>
            </a:lvl2pPr>
            <a:lvl3pPr marL="857250" indent="-274320" algn="just" defTabSz="685800" rtl="0" eaLnBrk="1" latinLnBrk="0" hangingPunct="1">
              <a:lnSpc>
                <a:spcPct val="90000"/>
              </a:lnSpc>
              <a:spcBef>
                <a:spcPts val="0"/>
              </a:spcBef>
              <a:spcAft>
                <a:spcPts val="600"/>
              </a:spcAft>
              <a:buSzPct val="100000"/>
              <a:buFont typeface="Wingdings" panose="05000000000000000000" pitchFamily="2" charset="2"/>
              <a:buChar char="§"/>
              <a:defRPr sz="2000" kern="1200">
                <a:solidFill>
                  <a:schemeClr val="tx1">
                    <a:lumMod val="75000"/>
                    <a:lumOff val="25000"/>
                  </a:schemeClr>
                </a:solidFill>
                <a:latin typeface="Cambria" panose="020405030504060302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t>Mutual exclusion: YES</a:t>
            </a:r>
          </a:p>
          <a:p>
            <a:r>
              <a:rPr lang="en-US" sz="2000" dirty="0"/>
              <a:t>Progress: YES</a:t>
            </a:r>
          </a:p>
          <a:p>
            <a:r>
              <a:rPr lang="en-US" sz="2000" b="1" dirty="0"/>
              <a:t>Bounded waiting: NO</a:t>
            </a:r>
          </a:p>
        </p:txBody>
      </p:sp>
    </p:spTree>
    <p:extLst>
      <p:ext uri="{BB962C8B-B14F-4D97-AF65-F5344CB8AC3E}">
        <p14:creationId xmlns:p14="http://schemas.microsoft.com/office/powerpoint/2010/main" val="413780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Semaphore: </a:t>
            </a:r>
            <a:br>
              <a:rPr lang="en-US" dirty="0"/>
            </a:br>
            <a:r>
              <a:rPr lang="en-US" dirty="0"/>
              <a:t>Solution with Waiting List</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29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59765459"/>
              </p:ext>
            </p:extLst>
          </p:nvPr>
        </p:nvGraphicFramePr>
        <p:xfrm>
          <a:off x="405846" y="1064467"/>
          <a:ext cx="6212668" cy="5335004"/>
        </p:xfrm>
        <a:graphic>
          <a:graphicData uri="http://schemas.openxmlformats.org/drawingml/2006/table">
            <a:tbl>
              <a:tblPr firstRow="1" bandRow="1">
                <a:tableStyleId>{7E9639D4-E3E2-4D34-9284-5A2195B3D0D7}</a:tableStyleId>
              </a:tblPr>
              <a:tblGrid>
                <a:gridCol w="6212668">
                  <a:extLst>
                    <a:ext uri="{9D8B030D-6E8A-4147-A177-3AD203B41FA5}">
                      <a16:colId xmlns:a16="http://schemas.microsoft.com/office/drawing/2014/main" val="20000"/>
                    </a:ext>
                  </a:extLst>
                </a:gridCol>
              </a:tblGrid>
              <a:tr h="366764">
                <a:tc>
                  <a:txBody>
                    <a:bodyPr/>
                    <a:lstStyle/>
                    <a:p>
                      <a:pPr algn="ctr"/>
                      <a:r>
                        <a:rPr lang="en-US" sz="1800" dirty="0">
                          <a:latin typeface="Courier New" panose="02070309020205020404" pitchFamily="49" charset="0"/>
                          <a:cs typeface="Courier New" panose="02070309020205020404" pitchFamily="49" charset="0"/>
                        </a:rPr>
                        <a:t>P</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759333">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735811" y="1806933"/>
            <a:ext cx="5679503" cy="4240173"/>
            <a:chOff x="2211991" y="2356863"/>
            <a:chExt cx="5776834" cy="4017116"/>
          </a:xfrm>
        </p:grpSpPr>
        <p:sp>
          <p:nvSpPr>
            <p:cNvPr id="9" name="TextBox 8"/>
            <p:cNvSpPr txBox="1"/>
            <p:nvPr/>
          </p:nvSpPr>
          <p:spPr>
            <a:xfrm>
              <a:off x="2211995" y="2356863"/>
              <a:ext cx="4489120" cy="1662039"/>
            </a:xfrm>
            <a:prstGeom prst="rect">
              <a:avLst/>
            </a:prstGeom>
            <a:noFill/>
            <a:ln>
              <a:solidFill>
                <a:srgbClr val="007E7A"/>
              </a:solidFill>
            </a:ln>
          </p:spPr>
          <p:txBody>
            <a:bodyPr wrap="square" rtlCol="0">
              <a:spAutoFit/>
            </a:bodyPr>
            <a:lstStyle/>
            <a:p>
              <a:pPr>
                <a:lnSpc>
                  <a:spcPct val="120000"/>
                </a:lnSpc>
              </a:pPr>
              <a:r>
                <a:rPr lang="en-US" b="1" dirty="0" err="1">
                  <a:solidFill>
                    <a:srgbClr val="007E7A"/>
                  </a:solidFill>
                  <a:latin typeface="Courier New" panose="02070309020205020404" pitchFamily="49" charset="0"/>
                  <a:cs typeface="Courier New" panose="02070309020205020404" pitchFamily="49" charset="0"/>
                </a:rPr>
                <a:t>countSem.value</a:t>
              </a:r>
              <a:r>
                <a:rPr lang="en-US" b="1" dirty="0">
                  <a:solidFill>
                    <a:srgbClr val="007E7A"/>
                  </a:solidFill>
                  <a:latin typeface="Courier New" panose="02070309020205020404" pitchFamily="49" charset="0"/>
                  <a:cs typeface="Courier New" panose="02070309020205020404" pitchFamily="49" charset="0"/>
                </a:rPr>
                <a:t>--;</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if(</a:t>
              </a:r>
              <a:r>
                <a:rPr lang="en-US" b="1" dirty="0" err="1">
                  <a:solidFill>
                    <a:srgbClr val="007E7A"/>
                  </a:solidFill>
                  <a:latin typeface="Courier New" panose="02070309020205020404" pitchFamily="49" charset="0"/>
                  <a:cs typeface="Courier New" panose="02070309020205020404" pitchFamily="49" charset="0"/>
                </a:rPr>
                <a:t>countSem.value</a:t>
              </a:r>
              <a:r>
                <a:rPr lang="en-US" b="1" dirty="0">
                  <a:solidFill>
                    <a:srgbClr val="007E7A"/>
                  </a:solidFill>
                  <a:latin typeface="Courier New" panose="02070309020205020404" pitchFamily="49" charset="0"/>
                  <a:cs typeface="Courier New" panose="02070309020205020404" pitchFamily="49" charset="0"/>
                </a:rPr>
                <a:t> &lt; 0){</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Add P</a:t>
              </a:r>
              <a:r>
                <a:rPr lang="en-US" b="1" baseline="-25000" dirty="0">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 to </a:t>
              </a:r>
              <a:r>
                <a:rPr lang="en-US" b="1" dirty="0" err="1">
                  <a:solidFill>
                    <a:srgbClr val="007E7A"/>
                  </a:solidFill>
                  <a:latin typeface="Courier New" panose="02070309020205020404" pitchFamily="49" charset="0"/>
                  <a:cs typeface="Courier New" panose="02070309020205020404" pitchFamily="49" charset="0"/>
                </a:rPr>
                <a:t>countSem</a:t>
              </a:r>
              <a:r>
                <a:rPr lang="en-US" b="1" dirty="0">
                  <a:solidFill>
                    <a:srgbClr val="007E7A"/>
                  </a:solidFill>
                  <a:latin typeface="Courier New" panose="02070309020205020404" pitchFamily="49" charset="0"/>
                  <a:cs typeface="Courier New" panose="02070309020205020404" pitchFamily="49" charset="0"/>
                </a:rPr>
                <a:t>-&gt;List;</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  block();</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a:t>
              </a:r>
            </a:p>
          </p:txBody>
        </p:sp>
        <p:sp>
          <p:nvSpPr>
            <p:cNvPr id="10" name="TextBox 9"/>
            <p:cNvSpPr txBox="1"/>
            <p:nvPr/>
          </p:nvSpPr>
          <p:spPr>
            <a:xfrm>
              <a:off x="2211991" y="4468983"/>
              <a:ext cx="5776834" cy="139961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countSem.value++;</a:t>
              </a:r>
            </a:p>
            <a:p>
              <a:r>
                <a:rPr lang="en-US" b="1" dirty="0">
                  <a:solidFill>
                    <a:srgbClr val="007E7A"/>
                  </a:solidFill>
                  <a:latin typeface="Courier New" panose="02070309020205020404" pitchFamily="49" charset="0"/>
                  <a:cs typeface="Courier New" panose="02070309020205020404" pitchFamily="49" charset="0"/>
                </a:rPr>
                <a:t>if(</a:t>
              </a:r>
              <a:r>
                <a:rPr lang="en-US" b="1" dirty="0" err="1">
                  <a:solidFill>
                    <a:srgbClr val="007E7A"/>
                  </a:solidFill>
                  <a:latin typeface="Courier New" panose="02070309020205020404" pitchFamily="49" charset="0"/>
                  <a:cs typeface="Courier New" panose="02070309020205020404" pitchFamily="49" charset="0"/>
                </a:rPr>
                <a:t>countSem.value</a:t>
              </a:r>
              <a:r>
                <a:rPr lang="en-US" b="1" dirty="0">
                  <a:solidFill>
                    <a:srgbClr val="007E7A"/>
                  </a:solidFill>
                  <a:latin typeface="Courier New" panose="02070309020205020404" pitchFamily="49" charset="0"/>
                  <a:cs typeface="Courier New" panose="02070309020205020404" pitchFamily="49" charset="0"/>
                </a:rPr>
                <a:t> &lt;= 0){</a:t>
              </a:r>
            </a:p>
            <a:p>
              <a:r>
                <a:rPr lang="en-US" b="1" dirty="0">
                  <a:solidFill>
                    <a:srgbClr val="007E7A"/>
                  </a:solidFill>
                  <a:latin typeface="Courier New" panose="02070309020205020404" pitchFamily="49" charset="0"/>
                  <a:cs typeface="Courier New" panose="02070309020205020404" pitchFamily="49" charset="0"/>
                </a:rPr>
                <a:t>  Remove process </a:t>
              </a:r>
              <a:r>
                <a:rPr lang="en-US" b="1" dirty="0" err="1">
                  <a:solidFill>
                    <a:srgbClr val="007E7A"/>
                  </a:solidFill>
                  <a:latin typeface="Courier New" panose="02070309020205020404" pitchFamily="49" charset="0"/>
                  <a:cs typeface="Courier New" panose="02070309020205020404" pitchFamily="49" charset="0"/>
                </a:rPr>
                <a:t>P</a:t>
              </a:r>
              <a:r>
                <a:rPr lang="en-US" b="1" baseline="-25000" dirty="0" err="1">
                  <a:solidFill>
                    <a:srgbClr val="007E7A"/>
                  </a:solidFill>
                  <a:latin typeface="Courier New" panose="02070309020205020404" pitchFamily="49" charset="0"/>
                  <a:cs typeface="Courier New" panose="02070309020205020404" pitchFamily="49" charset="0"/>
                </a:rPr>
                <a:t>j</a:t>
              </a:r>
              <a:r>
                <a:rPr lang="en-US" b="1" dirty="0">
                  <a:solidFill>
                    <a:srgbClr val="007E7A"/>
                  </a:solidFill>
                  <a:latin typeface="Courier New" panose="02070309020205020404" pitchFamily="49" charset="0"/>
                  <a:cs typeface="Courier New" panose="02070309020205020404" pitchFamily="49" charset="0"/>
                </a:rPr>
                <a:t> from </a:t>
              </a:r>
              <a:r>
                <a:rPr lang="en-US" b="1" dirty="0" err="1">
                  <a:solidFill>
                    <a:srgbClr val="007E7A"/>
                  </a:solidFill>
                  <a:latin typeface="Courier New" panose="02070309020205020404" pitchFamily="49" charset="0"/>
                  <a:cs typeface="Courier New" panose="02070309020205020404" pitchFamily="49" charset="0"/>
                </a:rPr>
                <a:t>countSem</a:t>
              </a:r>
              <a:r>
                <a:rPr lang="en-US" b="1" dirty="0">
                  <a:solidFill>
                    <a:srgbClr val="007E7A"/>
                  </a:solidFill>
                  <a:latin typeface="Courier New" panose="02070309020205020404" pitchFamily="49" charset="0"/>
                  <a:cs typeface="Courier New" panose="02070309020205020404" pitchFamily="49" charset="0"/>
                </a:rPr>
                <a:t>-&gt;List;</a:t>
              </a:r>
            </a:p>
            <a:p>
              <a:r>
                <a:rPr lang="en-US" b="1" dirty="0">
                  <a:solidFill>
                    <a:srgbClr val="007E7A"/>
                  </a:solidFill>
                  <a:latin typeface="Courier New" panose="02070309020205020404" pitchFamily="49" charset="0"/>
                  <a:cs typeface="Courier New" panose="02070309020205020404" pitchFamily="49" charset="0"/>
                </a:rPr>
                <a:t>  wakeup(</a:t>
              </a:r>
              <a:r>
                <a:rPr lang="en-US" b="1" dirty="0" err="1">
                  <a:solidFill>
                    <a:srgbClr val="007E7A"/>
                  </a:solidFill>
                  <a:latin typeface="Courier New" panose="02070309020205020404" pitchFamily="49" charset="0"/>
                  <a:cs typeface="Courier New" panose="02070309020205020404" pitchFamily="49" charset="0"/>
                </a:rPr>
                <a:t>P</a:t>
              </a:r>
              <a:r>
                <a:rPr lang="en-US" b="1" baseline="-25000" dirty="0" err="1">
                  <a:solidFill>
                    <a:srgbClr val="007E7A"/>
                  </a:solidFill>
                  <a:latin typeface="Courier New" panose="02070309020205020404" pitchFamily="49" charset="0"/>
                  <a:cs typeface="Courier New" panose="02070309020205020404" pitchFamily="49" charset="0"/>
                </a:rPr>
                <a:t>j</a:t>
              </a:r>
              <a:r>
                <a:rPr lang="en-US" b="1" dirty="0">
                  <a:solidFill>
                    <a:srgbClr val="007E7A"/>
                  </a:solidFill>
                  <a:latin typeface="Courier New" panose="02070309020205020404" pitchFamily="49" charset="0"/>
                  <a:cs typeface="Courier New" panose="02070309020205020404" pitchFamily="49" charset="0"/>
                </a:rPr>
                <a:t>);</a:t>
              </a:r>
            </a:p>
            <a:p>
              <a:r>
                <a:rPr lang="en-US" b="1" dirty="0">
                  <a:solidFill>
                    <a:srgbClr val="007E7A"/>
                  </a:solidFill>
                  <a:latin typeface="Courier New" panose="02070309020205020404" pitchFamily="49" charset="0"/>
                  <a:cs typeface="Courier New" panose="02070309020205020404" pitchFamily="49" charset="0"/>
                </a:rPr>
                <a:t>}</a:t>
              </a:r>
            </a:p>
          </p:txBody>
        </p:sp>
        <p:sp>
          <p:nvSpPr>
            <p:cNvPr id="11" name="TextBox 10"/>
            <p:cNvSpPr txBox="1"/>
            <p:nvPr/>
          </p:nvSpPr>
          <p:spPr>
            <a:xfrm>
              <a:off x="2510698" y="4089201"/>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2510697" y="6004647"/>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13" name="Parallelogram 12"/>
          <p:cNvSpPr/>
          <p:nvPr/>
        </p:nvSpPr>
        <p:spPr>
          <a:xfrm rot="18577379">
            <a:off x="6128478" y="2625161"/>
            <a:ext cx="3440080" cy="1136959"/>
          </a:xfrm>
          <a:prstGeom prst="parallelogram">
            <a:avLst>
              <a:gd name="adj" fmla="val 56339"/>
            </a:avLst>
          </a:prstGeom>
          <a:solidFill>
            <a:srgbClr val="007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Mutual exclusion: YES</a:t>
            </a:r>
          </a:p>
          <a:p>
            <a:r>
              <a:rPr lang="en-US" dirty="0"/>
              <a:t>Progress: YES</a:t>
            </a:r>
          </a:p>
          <a:p>
            <a:r>
              <a:rPr lang="en-US" dirty="0"/>
              <a:t>Bounded waiting: YES</a:t>
            </a:r>
          </a:p>
        </p:txBody>
      </p:sp>
    </p:spTree>
    <p:extLst>
      <p:ext uri="{BB962C8B-B14F-4D97-AF65-F5344CB8AC3E}">
        <p14:creationId xmlns:p14="http://schemas.microsoft.com/office/powerpoint/2010/main" val="110476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a:t>
            </a:r>
          </a:p>
        </p:txBody>
      </p:sp>
      <p:sp>
        <p:nvSpPr>
          <p:cNvPr id="3" name="Content Placeholder 2"/>
          <p:cNvSpPr>
            <a:spLocks noGrp="1"/>
          </p:cNvSpPr>
          <p:nvPr>
            <p:ph idx="1"/>
          </p:nvPr>
        </p:nvSpPr>
        <p:spPr/>
        <p:txBody>
          <a:bodyPr/>
          <a:lstStyle/>
          <a:p>
            <a:pPr marL="438912"/>
            <a:r>
              <a:rPr lang="en-US" dirty="0"/>
              <a:t>Critical Section is a section of code where some shared variable(s) is/are modified.</a:t>
            </a:r>
          </a:p>
          <a:p>
            <a:endParaRPr lang="en-US" dirty="0"/>
          </a:p>
        </p:txBody>
      </p:sp>
      <p:sp>
        <p:nvSpPr>
          <p:cNvPr id="4" name="TextBox 3"/>
          <p:cNvSpPr txBox="1"/>
          <p:nvPr/>
        </p:nvSpPr>
        <p:spPr>
          <a:xfrm>
            <a:off x="590187" y="5647794"/>
            <a:ext cx="7584141" cy="338554"/>
          </a:xfrm>
          <a:prstGeom prst="rect">
            <a:avLst/>
          </a:prstGeom>
          <a:noFill/>
        </p:spPr>
        <p:txBody>
          <a:bodyPr wrap="square" rtlCol="0">
            <a:spAutoFit/>
          </a:bodyPr>
          <a:lstStyle/>
          <a:p>
            <a:pPr algn="ctr">
              <a:spcAft>
                <a:spcPts val="1000"/>
              </a:spcAft>
            </a:pPr>
            <a:r>
              <a:rPr lang="en-US" sz="1600" b="1" dirty="0">
                <a:latin typeface="Cambria" panose="02040503050406030204" pitchFamily="18" charset="0"/>
                <a:ea typeface="+mj-ea"/>
                <a:cs typeface="+mj-cs"/>
              </a:rPr>
              <a:t>Fig: General structure of a typical process with critical section</a:t>
            </a:r>
            <a:endParaRPr lang="en-US" sz="1600" dirty="0">
              <a:latin typeface="Cambria" panose="02040503050406030204" pitchFamily="18" charset="0"/>
              <a:ea typeface="+mj-ea"/>
              <a:cs typeface="+mj-cs"/>
            </a:endParaRPr>
          </a:p>
        </p:txBody>
      </p:sp>
      <p:sp>
        <p:nvSpPr>
          <p:cNvPr id="6" name="Footer Placeholder 5"/>
          <p:cNvSpPr>
            <a:spLocks noGrp="1"/>
          </p:cNvSpPr>
          <p:nvPr>
            <p:ph type="ftr" sz="quarter" idx="11"/>
          </p:nvPr>
        </p:nvSpPr>
        <p:spPr/>
        <p:txBody>
          <a:bodyPr/>
          <a:lstStyle/>
          <a:p>
            <a:r>
              <a:rPr lang="en-US"/>
              <a:t>Dr. </a:t>
            </a:r>
            <a:r>
              <a:rPr lang="en-US" dirty="0"/>
              <a:t>Manmath N. Sahoo (CS)</a:t>
            </a:r>
          </a:p>
        </p:txBody>
      </p:sp>
      <p:sp>
        <p:nvSpPr>
          <p:cNvPr id="7" name="Slide Number Placeholder 6"/>
          <p:cNvSpPr>
            <a:spLocks noGrp="1"/>
          </p:cNvSpPr>
          <p:nvPr>
            <p:ph type="sldNum" sz="quarter" idx="12"/>
          </p:nvPr>
        </p:nvSpPr>
        <p:spPr/>
        <p:txBody>
          <a:bodyPr/>
          <a:lstStyle/>
          <a:p>
            <a:fld id="{EFDC10D5-ED93-4F88-B366-C84672642631}" type="slidenum">
              <a:rPr lang="en-US" smtClean="0"/>
              <a:t>3</a:t>
            </a:fld>
            <a:endParaRPr lang="en-US"/>
          </a:p>
        </p:txBody>
      </p:sp>
      <p:grpSp>
        <p:nvGrpSpPr>
          <p:cNvPr id="14" name="Group 13"/>
          <p:cNvGrpSpPr/>
          <p:nvPr/>
        </p:nvGrpSpPr>
        <p:grpSpPr>
          <a:xfrm>
            <a:off x="2262471" y="2447951"/>
            <a:ext cx="4457700" cy="2973122"/>
            <a:chOff x="2262471" y="2542080"/>
            <a:chExt cx="4457700" cy="2973122"/>
          </a:xfrm>
        </p:grpSpPr>
        <p:sp>
          <p:nvSpPr>
            <p:cNvPr id="8" name="TextBox 7"/>
            <p:cNvSpPr txBox="1"/>
            <p:nvPr/>
          </p:nvSpPr>
          <p:spPr>
            <a:xfrm>
              <a:off x="2262471" y="2542080"/>
              <a:ext cx="4457700" cy="297312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do {</a:t>
              </a:r>
            </a:p>
            <a:p>
              <a:pPr>
                <a:lnSpc>
                  <a:spcPct val="70000"/>
                </a:lnSpc>
              </a:pPr>
              <a:r>
                <a:rPr lang="en-US" dirty="0">
                  <a:latin typeface="Courier New" panose="02070309020205020404" pitchFamily="49" charset="0"/>
                  <a:cs typeface="Courier New" panose="02070309020205020404" pitchFamily="49" charset="0"/>
                </a:rPr>
                <a:t>     	...</a:t>
              </a:r>
            </a:p>
            <a:p>
              <a:pPr>
                <a:lnSpc>
                  <a:spcPct val="70000"/>
                </a:lnSpc>
              </a:pP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while (TRUE);</a:t>
              </a:r>
            </a:p>
          </p:txBody>
        </p:sp>
        <p:sp>
          <p:nvSpPr>
            <p:cNvPr id="9" name="TextBox 8"/>
            <p:cNvSpPr txBox="1"/>
            <p:nvPr/>
          </p:nvSpPr>
          <p:spPr>
            <a:xfrm>
              <a:off x="2857450" y="3338498"/>
              <a:ext cx="1976823" cy="369332"/>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entry section</a:t>
              </a:r>
            </a:p>
          </p:txBody>
        </p:sp>
        <p:sp>
          <p:nvSpPr>
            <p:cNvPr id="10" name="TextBox 9"/>
            <p:cNvSpPr txBox="1"/>
            <p:nvPr/>
          </p:nvSpPr>
          <p:spPr>
            <a:xfrm>
              <a:off x="2857450" y="4273105"/>
              <a:ext cx="1976823" cy="36933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exit section</a:t>
              </a:r>
            </a:p>
          </p:txBody>
        </p:sp>
        <p:sp>
          <p:nvSpPr>
            <p:cNvPr id="11" name="TextBox 10"/>
            <p:cNvSpPr txBox="1"/>
            <p:nvPr/>
          </p:nvSpPr>
          <p:spPr>
            <a:xfrm>
              <a:off x="3187059" y="3815872"/>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3187059" y="4723585"/>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5" name="Date Placeholder 4"/>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1121064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 Problem</a:t>
            </a:r>
          </a:p>
        </p:txBody>
      </p:sp>
      <p:sp>
        <p:nvSpPr>
          <p:cNvPr id="3" name="Content Placeholder 2"/>
          <p:cNvSpPr>
            <a:spLocks noGrp="1"/>
          </p:cNvSpPr>
          <p:nvPr>
            <p:ph idx="1"/>
          </p:nvPr>
        </p:nvSpPr>
        <p:spPr/>
        <p:txBody>
          <a:bodyPr/>
          <a:lstStyle/>
          <a:p>
            <a:r>
              <a:rPr lang="en-US" altLang="en-US" i="1" dirty="0">
                <a:ea typeface="ＭＳ Ｐゴシック" charset="-128"/>
              </a:rPr>
              <a:t>AKA</a:t>
            </a:r>
            <a:r>
              <a:rPr lang="en-US" altLang="en-US" dirty="0">
                <a:ea typeface="ＭＳ Ｐゴシック" charset="-128"/>
              </a:rPr>
              <a:t> </a:t>
            </a:r>
            <a:r>
              <a:rPr lang="ja-JP" altLang="en-US" dirty="0">
                <a:ea typeface="ＭＳ Ｐゴシック" charset="-128"/>
              </a:rPr>
              <a:t>“</a:t>
            </a:r>
            <a:r>
              <a:rPr lang="en-US" altLang="ja-JP" dirty="0">
                <a:ea typeface="ＭＳ Ｐゴシック" charset="-128"/>
              </a:rPr>
              <a:t>producer/consumer</a:t>
            </a:r>
            <a:r>
              <a:rPr lang="ja-JP" altLang="en-US" dirty="0">
                <a:ea typeface="ＭＳ Ｐゴシック" charset="-128"/>
              </a:rPr>
              <a:t>”</a:t>
            </a:r>
            <a:r>
              <a:rPr lang="en-US" altLang="ja-JP" dirty="0">
                <a:ea typeface="ＭＳ Ｐゴシック" charset="-128"/>
              </a:rPr>
              <a:t> problem</a:t>
            </a:r>
          </a:p>
          <a:p>
            <a:pPr lvl="1"/>
            <a:r>
              <a:rPr lang="en-US" altLang="en-US" dirty="0">
                <a:ea typeface="ＭＳ Ｐゴシック" charset="-128"/>
              </a:rPr>
              <a:t>there is a buffer in memory with N entries</a:t>
            </a:r>
          </a:p>
          <a:p>
            <a:pPr lvl="1"/>
            <a:r>
              <a:rPr lang="en-US" altLang="en-US" dirty="0">
                <a:ea typeface="ＭＳ Ｐゴシック" charset="-128"/>
              </a:rPr>
              <a:t>producer threads insert entries into it (one at a time)</a:t>
            </a:r>
          </a:p>
          <a:p>
            <a:pPr lvl="1"/>
            <a:r>
              <a:rPr lang="en-US" altLang="en-US" dirty="0">
                <a:ea typeface="ＭＳ Ｐゴシック" charset="-128"/>
              </a:rPr>
              <a:t>consumer threads remove entries from it (one at a time)</a:t>
            </a:r>
          </a:p>
          <a:p>
            <a:r>
              <a:rPr lang="en-US" altLang="en-US" dirty="0">
                <a:ea typeface="ＭＳ Ｐゴシック" charset="-128"/>
              </a:rPr>
              <a:t>Threads are concurrent</a:t>
            </a:r>
          </a:p>
          <a:p>
            <a:pPr lvl="1"/>
            <a:r>
              <a:rPr lang="en-US" altLang="en-US" dirty="0">
                <a:ea typeface="ＭＳ Ｐゴシック" charset="-128"/>
              </a:rPr>
              <a:t>so, we must use synchronization constructs to control access to shared variables describing buffer</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30</a:t>
            </a:fld>
            <a:endParaRPr lang="en-US"/>
          </a:p>
        </p:txBody>
      </p:sp>
      <p:grpSp>
        <p:nvGrpSpPr>
          <p:cNvPr id="7" name="Group 31"/>
          <p:cNvGrpSpPr>
            <a:grpSpLocks/>
          </p:cNvGrpSpPr>
          <p:nvPr/>
        </p:nvGrpSpPr>
        <p:grpSpPr bwMode="auto">
          <a:xfrm>
            <a:off x="1295400" y="4720768"/>
            <a:ext cx="5867400" cy="1524000"/>
            <a:chOff x="624" y="2688"/>
            <a:chExt cx="3696" cy="960"/>
          </a:xfrm>
        </p:grpSpPr>
        <p:grpSp>
          <p:nvGrpSpPr>
            <p:cNvPr id="8" name="Group 17"/>
            <p:cNvGrpSpPr>
              <a:grpSpLocks/>
            </p:cNvGrpSpPr>
            <p:nvPr/>
          </p:nvGrpSpPr>
          <p:grpSpPr bwMode="auto">
            <a:xfrm>
              <a:off x="1824" y="2688"/>
              <a:ext cx="1584" cy="480"/>
              <a:chOff x="1824" y="2976"/>
              <a:chExt cx="1584" cy="480"/>
            </a:xfrm>
          </p:grpSpPr>
          <p:sp>
            <p:nvSpPr>
              <p:cNvPr id="20" name="Rectangle 15"/>
              <p:cNvSpPr>
                <a:spLocks noChangeArrowheads="1"/>
              </p:cNvSpPr>
              <p:nvPr/>
            </p:nvSpPr>
            <p:spPr bwMode="auto">
              <a:xfrm>
                <a:off x="1824" y="2976"/>
                <a:ext cx="576" cy="480"/>
              </a:xfrm>
              <a:prstGeom prst="rect">
                <a:avLst/>
              </a:prstGeom>
              <a:solidFill>
                <a:srgbClr val="FFE0D9"/>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charset="-128"/>
                  </a:defRPr>
                </a:lvl1pPr>
                <a:lvl2pPr marL="742950" indent="-285750">
                  <a:defRPr sz="2400">
                    <a:solidFill>
                      <a:schemeClr val="tx1"/>
                    </a:solidFill>
                    <a:latin typeface="Arial" panose="020B0604020202020204" pitchFamily="34" charset="0"/>
                    <a:ea typeface="ＭＳ Ｐゴシック" charset="-128"/>
                  </a:defRPr>
                </a:lvl2pPr>
                <a:lvl3pPr marL="1143000" indent="-228600">
                  <a:defRPr sz="2400">
                    <a:solidFill>
                      <a:schemeClr val="tx1"/>
                    </a:solidFill>
                    <a:latin typeface="Arial" panose="020B0604020202020204" pitchFamily="34" charset="0"/>
                    <a:ea typeface="ＭＳ Ｐゴシック" charset="-128"/>
                  </a:defRPr>
                </a:lvl3pPr>
                <a:lvl4pPr marL="1600200" indent="-228600">
                  <a:defRPr sz="2400">
                    <a:solidFill>
                      <a:schemeClr val="tx1"/>
                    </a:solidFill>
                    <a:latin typeface="Arial" panose="020B0604020202020204" pitchFamily="34" charset="0"/>
                    <a:ea typeface="ＭＳ Ｐゴシック" charset="-128"/>
                  </a:defRPr>
                </a:lvl4pPr>
                <a:lvl5pPr marL="2057400" indent="-228600">
                  <a:defRPr sz="2400">
                    <a:solidFill>
                      <a:schemeClr val="tx1"/>
                    </a:solidFill>
                    <a:latin typeface="Arial" panose="020B0604020202020204" pitchFamily="34" charset="0"/>
                    <a:ea typeface="ＭＳ Ｐゴシック" charset="-128"/>
                  </a:defRPr>
                </a:lvl5pPr>
                <a:lvl6pPr marL="25146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6pPr>
                <a:lvl7pPr marL="29718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7pPr>
                <a:lvl8pPr marL="34290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8pPr>
                <a:lvl9pPr marL="38862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9pPr>
              </a:lstStyle>
              <a:p>
                <a:pPr algn="ctr"/>
                <a:endParaRPr lang="en-US" altLang="en-US" sz="1800"/>
              </a:p>
            </p:txBody>
          </p:sp>
          <p:sp>
            <p:nvSpPr>
              <p:cNvPr id="21" name="Rectangle 16"/>
              <p:cNvSpPr>
                <a:spLocks noChangeArrowheads="1"/>
              </p:cNvSpPr>
              <p:nvPr/>
            </p:nvSpPr>
            <p:spPr bwMode="auto">
              <a:xfrm>
                <a:off x="2832" y="2976"/>
                <a:ext cx="576" cy="480"/>
              </a:xfrm>
              <a:prstGeom prst="rect">
                <a:avLst/>
              </a:prstGeom>
              <a:solidFill>
                <a:srgbClr val="FFE0D9"/>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charset="-128"/>
                  </a:defRPr>
                </a:lvl1pPr>
                <a:lvl2pPr marL="742950" indent="-285750">
                  <a:defRPr sz="2400">
                    <a:solidFill>
                      <a:schemeClr val="tx1"/>
                    </a:solidFill>
                    <a:latin typeface="Arial" panose="020B0604020202020204" pitchFamily="34" charset="0"/>
                    <a:ea typeface="ＭＳ Ｐゴシック" charset="-128"/>
                  </a:defRPr>
                </a:lvl2pPr>
                <a:lvl3pPr marL="1143000" indent="-228600">
                  <a:defRPr sz="2400">
                    <a:solidFill>
                      <a:schemeClr val="tx1"/>
                    </a:solidFill>
                    <a:latin typeface="Arial" panose="020B0604020202020204" pitchFamily="34" charset="0"/>
                    <a:ea typeface="ＭＳ Ｐゴシック" charset="-128"/>
                  </a:defRPr>
                </a:lvl3pPr>
                <a:lvl4pPr marL="1600200" indent="-228600">
                  <a:defRPr sz="2400">
                    <a:solidFill>
                      <a:schemeClr val="tx1"/>
                    </a:solidFill>
                    <a:latin typeface="Arial" panose="020B0604020202020204" pitchFamily="34" charset="0"/>
                    <a:ea typeface="ＭＳ Ｐゴシック" charset="-128"/>
                  </a:defRPr>
                </a:lvl4pPr>
                <a:lvl5pPr marL="2057400" indent="-228600">
                  <a:defRPr sz="2400">
                    <a:solidFill>
                      <a:schemeClr val="tx1"/>
                    </a:solidFill>
                    <a:latin typeface="Arial" panose="020B0604020202020204" pitchFamily="34" charset="0"/>
                    <a:ea typeface="ＭＳ Ｐゴシック" charset="-128"/>
                  </a:defRPr>
                </a:lvl5pPr>
                <a:lvl6pPr marL="25146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6pPr>
                <a:lvl7pPr marL="29718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7pPr>
                <a:lvl8pPr marL="34290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8pPr>
                <a:lvl9pPr marL="38862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9pPr>
              </a:lstStyle>
              <a:p>
                <a:pPr algn="ctr"/>
                <a:endParaRPr lang="en-US" altLang="en-US" sz="1800"/>
              </a:p>
            </p:txBody>
          </p:sp>
          <p:sp>
            <p:nvSpPr>
              <p:cNvPr id="22" name="Rectangle 4"/>
              <p:cNvSpPr>
                <a:spLocks noChangeArrowheads="1"/>
              </p:cNvSpPr>
              <p:nvPr/>
            </p:nvSpPr>
            <p:spPr bwMode="auto">
              <a:xfrm>
                <a:off x="1824" y="2976"/>
                <a:ext cx="1584" cy="4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charset="-128"/>
                  </a:defRPr>
                </a:lvl1pPr>
                <a:lvl2pPr marL="742950" indent="-285750">
                  <a:defRPr sz="2400">
                    <a:solidFill>
                      <a:schemeClr val="tx1"/>
                    </a:solidFill>
                    <a:latin typeface="Arial" panose="020B0604020202020204" pitchFamily="34" charset="0"/>
                    <a:ea typeface="ＭＳ Ｐゴシック" charset="-128"/>
                  </a:defRPr>
                </a:lvl2pPr>
                <a:lvl3pPr marL="1143000" indent="-228600">
                  <a:defRPr sz="2400">
                    <a:solidFill>
                      <a:schemeClr val="tx1"/>
                    </a:solidFill>
                    <a:latin typeface="Arial" panose="020B0604020202020204" pitchFamily="34" charset="0"/>
                    <a:ea typeface="ＭＳ Ｐゴシック" charset="-128"/>
                  </a:defRPr>
                </a:lvl3pPr>
                <a:lvl4pPr marL="1600200" indent="-228600">
                  <a:defRPr sz="2400">
                    <a:solidFill>
                      <a:schemeClr val="tx1"/>
                    </a:solidFill>
                    <a:latin typeface="Arial" panose="020B0604020202020204" pitchFamily="34" charset="0"/>
                    <a:ea typeface="ＭＳ Ｐゴシック" charset="-128"/>
                  </a:defRPr>
                </a:lvl4pPr>
                <a:lvl5pPr marL="2057400" indent="-228600">
                  <a:defRPr sz="2400">
                    <a:solidFill>
                      <a:schemeClr val="tx1"/>
                    </a:solidFill>
                    <a:latin typeface="Arial" panose="020B0604020202020204" pitchFamily="34" charset="0"/>
                    <a:ea typeface="ＭＳ Ｐゴシック" charset="-128"/>
                  </a:defRPr>
                </a:lvl5pPr>
                <a:lvl6pPr marL="25146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6pPr>
                <a:lvl7pPr marL="29718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7pPr>
                <a:lvl8pPr marL="34290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8pPr>
                <a:lvl9pPr marL="38862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9pPr>
              </a:lstStyle>
              <a:p>
                <a:pPr algn="ctr"/>
                <a:endParaRPr lang="en-US" altLang="en-US" sz="1800"/>
              </a:p>
            </p:txBody>
          </p:sp>
          <p:sp>
            <p:nvSpPr>
              <p:cNvPr id="23" name="Line 5"/>
              <p:cNvSpPr>
                <a:spLocks noChangeShapeType="1"/>
              </p:cNvSpPr>
              <p:nvPr/>
            </p:nvSpPr>
            <p:spPr bwMode="auto">
              <a:xfrm>
                <a:off x="1968"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 name="Line 6"/>
              <p:cNvSpPr>
                <a:spLocks noChangeShapeType="1"/>
              </p:cNvSpPr>
              <p:nvPr/>
            </p:nvSpPr>
            <p:spPr bwMode="auto">
              <a:xfrm>
                <a:off x="2112"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 name="Line 7"/>
              <p:cNvSpPr>
                <a:spLocks noChangeShapeType="1"/>
              </p:cNvSpPr>
              <p:nvPr/>
            </p:nvSpPr>
            <p:spPr bwMode="auto">
              <a:xfrm>
                <a:off x="2256"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 name="Line 8"/>
              <p:cNvSpPr>
                <a:spLocks noChangeShapeType="1"/>
              </p:cNvSpPr>
              <p:nvPr/>
            </p:nvSpPr>
            <p:spPr bwMode="auto">
              <a:xfrm>
                <a:off x="2400"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 name="Line 9"/>
              <p:cNvSpPr>
                <a:spLocks noChangeShapeType="1"/>
              </p:cNvSpPr>
              <p:nvPr/>
            </p:nvSpPr>
            <p:spPr bwMode="auto">
              <a:xfrm>
                <a:off x="2544"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 name="Line 10"/>
              <p:cNvSpPr>
                <a:spLocks noChangeShapeType="1"/>
              </p:cNvSpPr>
              <p:nvPr/>
            </p:nvSpPr>
            <p:spPr bwMode="auto">
              <a:xfrm>
                <a:off x="2688"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 name="Line 11"/>
              <p:cNvSpPr>
                <a:spLocks noChangeShapeType="1"/>
              </p:cNvSpPr>
              <p:nvPr/>
            </p:nvSpPr>
            <p:spPr bwMode="auto">
              <a:xfrm>
                <a:off x="2832"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12"/>
              <p:cNvSpPr>
                <a:spLocks noChangeShapeType="1"/>
              </p:cNvSpPr>
              <p:nvPr/>
            </p:nvSpPr>
            <p:spPr bwMode="auto">
              <a:xfrm>
                <a:off x="2976"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13"/>
              <p:cNvSpPr>
                <a:spLocks noChangeShapeType="1"/>
              </p:cNvSpPr>
              <p:nvPr/>
            </p:nvSpPr>
            <p:spPr bwMode="auto">
              <a:xfrm>
                <a:off x="3120"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Line 14"/>
              <p:cNvSpPr>
                <a:spLocks noChangeShapeType="1"/>
              </p:cNvSpPr>
              <p:nvPr/>
            </p:nvSpPr>
            <p:spPr bwMode="auto">
              <a:xfrm>
                <a:off x="3264" y="2976"/>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9" name="Line 19"/>
            <p:cNvSpPr>
              <a:spLocks noChangeShapeType="1"/>
            </p:cNvSpPr>
            <p:nvPr/>
          </p:nvSpPr>
          <p:spPr bwMode="auto">
            <a:xfrm>
              <a:off x="2448" y="3168"/>
              <a:ext cx="0" cy="288"/>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 name="Line 20"/>
            <p:cNvSpPr>
              <a:spLocks noChangeShapeType="1"/>
            </p:cNvSpPr>
            <p:nvPr/>
          </p:nvSpPr>
          <p:spPr bwMode="auto">
            <a:xfrm>
              <a:off x="2880" y="3168"/>
              <a:ext cx="0" cy="288"/>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1" name="Text Box 21"/>
            <p:cNvSpPr txBox="1">
              <a:spLocks noChangeArrowheads="1"/>
            </p:cNvSpPr>
            <p:nvPr/>
          </p:nvSpPr>
          <p:spPr bwMode="auto">
            <a:xfrm>
              <a:off x="2684" y="3417"/>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charset="-128"/>
                </a:defRPr>
              </a:lvl1pPr>
              <a:lvl2pPr marL="742950" indent="-285750">
                <a:defRPr sz="2400">
                  <a:solidFill>
                    <a:schemeClr val="tx1"/>
                  </a:solidFill>
                  <a:latin typeface="Arial" panose="020B0604020202020204" pitchFamily="34" charset="0"/>
                  <a:ea typeface="ＭＳ Ｐゴシック" charset="-128"/>
                </a:defRPr>
              </a:lvl2pPr>
              <a:lvl3pPr marL="1143000" indent="-228600">
                <a:defRPr sz="2400">
                  <a:solidFill>
                    <a:schemeClr val="tx1"/>
                  </a:solidFill>
                  <a:latin typeface="Arial" panose="020B0604020202020204" pitchFamily="34" charset="0"/>
                  <a:ea typeface="ＭＳ Ｐゴシック" charset="-128"/>
                </a:defRPr>
              </a:lvl3pPr>
              <a:lvl4pPr marL="1600200" indent="-228600">
                <a:defRPr sz="2400">
                  <a:solidFill>
                    <a:schemeClr val="tx1"/>
                  </a:solidFill>
                  <a:latin typeface="Arial" panose="020B0604020202020204" pitchFamily="34" charset="0"/>
                  <a:ea typeface="ＭＳ Ｐゴシック" charset="-128"/>
                </a:defRPr>
              </a:lvl4pPr>
              <a:lvl5pPr marL="2057400" indent="-228600">
                <a:defRPr sz="2400">
                  <a:solidFill>
                    <a:schemeClr val="tx1"/>
                  </a:solidFill>
                  <a:latin typeface="Arial" panose="020B0604020202020204" pitchFamily="34" charset="0"/>
                  <a:ea typeface="ＭＳ Ｐゴシック" charset="-128"/>
                </a:defRPr>
              </a:lvl5pPr>
              <a:lvl6pPr marL="25146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6pPr>
              <a:lvl7pPr marL="29718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7pPr>
              <a:lvl8pPr marL="34290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8pPr>
              <a:lvl9pPr marL="38862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9pPr>
            </a:lstStyle>
            <a:p>
              <a:pPr algn="ctr"/>
              <a:r>
                <a:rPr lang="en-US" altLang="en-US" sz="1800"/>
                <a:t>head</a:t>
              </a:r>
            </a:p>
          </p:txBody>
        </p:sp>
        <p:sp>
          <p:nvSpPr>
            <p:cNvPr id="12" name="Text Box 22"/>
            <p:cNvSpPr txBox="1">
              <a:spLocks noChangeArrowheads="1"/>
            </p:cNvSpPr>
            <p:nvPr/>
          </p:nvSpPr>
          <p:spPr bwMode="auto">
            <a:xfrm>
              <a:off x="2304" y="3408"/>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charset="-128"/>
                </a:defRPr>
              </a:lvl1pPr>
              <a:lvl2pPr marL="742950" indent="-285750">
                <a:defRPr sz="2400">
                  <a:solidFill>
                    <a:schemeClr val="tx1"/>
                  </a:solidFill>
                  <a:latin typeface="Arial" panose="020B0604020202020204" pitchFamily="34" charset="0"/>
                  <a:ea typeface="ＭＳ Ｐゴシック" charset="-128"/>
                </a:defRPr>
              </a:lvl2pPr>
              <a:lvl3pPr marL="1143000" indent="-228600">
                <a:defRPr sz="2400">
                  <a:solidFill>
                    <a:schemeClr val="tx1"/>
                  </a:solidFill>
                  <a:latin typeface="Arial" panose="020B0604020202020204" pitchFamily="34" charset="0"/>
                  <a:ea typeface="ＭＳ Ｐゴシック" charset="-128"/>
                </a:defRPr>
              </a:lvl3pPr>
              <a:lvl4pPr marL="1600200" indent="-228600">
                <a:defRPr sz="2400">
                  <a:solidFill>
                    <a:schemeClr val="tx1"/>
                  </a:solidFill>
                  <a:latin typeface="Arial" panose="020B0604020202020204" pitchFamily="34" charset="0"/>
                  <a:ea typeface="ＭＳ Ｐゴシック" charset="-128"/>
                </a:defRPr>
              </a:lvl4pPr>
              <a:lvl5pPr marL="2057400" indent="-228600">
                <a:defRPr sz="2400">
                  <a:solidFill>
                    <a:schemeClr val="tx1"/>
                  </a:solidFill>
                  <a:latin typeface="Arial" panose="020B0604020202020204" pitchFamily="34" charset="0"/>
                  <a:ea typeface="ＭＳ Ｐゴシック" charset="-128"/>
                </a:defRPr>
              </a:lvl5pPr>
              <a:lvl6pPr marL="25146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6pPr>
              <a:lvl7pPr marL="29718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7pPr>
              <a:lvl8pPr marL="34290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8pPr>
              <a:lvl9pPr marL="3886200" indent="-228600" algn="ctr" eaLnBrk="0" fontAlgn="base" hangingPunct="0">
                <a:spcBef>
                  <a:spcPct val="10000"/>
                </a:spcBef>
                <a:spcAft>
                  <a:spcPct val="0"/>
                </a:spcAft>
                <a:defRPr sz="2400">
                  <a:solidFill>
                    <a:schemeClr val="tx1"/>
                  </a:solidFill>
                  <a:latin typeface="Arial" panose="020B0604020202020204" pitchFamily="34" charset="0"/>
                  <a:ea typeface="ＭＳ Ｐゴシック" charset="-128"/>
                </a:defRPr>
              </a:lvl9pPr>
            </a:lstStyle>
            <a:p>
              <a:pPr algn="ctr"/>
              <a:r>
                <a:rPr lang="en-US" altLang="en-US" sz="1800"/>
                <a:t>tail</a:t>
              </a:r>
            </a:p>
          </p:txBody>
        </p:sp>
        <p:sp>
          <p:nvSpPr>
            <p:cNvPr id="13" name="Freeform 23"/>
            <p:cNvSpPr>
              <a:spLocks/>
            </p:cNvSpPr>
            <p:nvPr/>
          </p:nvSpPr>
          <p:spPr bwMode="auto">
            <a:xfrm>
              <a:off x="720" y="2907"/>
              <a:ext cx="114" cy="213"/>
            </a:xfrm>
            <a:custGeom>
              <a:avLst/>
              <a:gdLst>
                <a:gd name="T0" fmla="*/ 17 w 357"/>
                <a:gd name="T1" fmla="*/ 0 h 816"/>
                <a:gd name="T2" fmla="*/ 12 w 357"/>
                <a:gd name="T3" fmla="*/ 2 h 816"/>
                <a:gd name="T4" fmla="*/ 3 w 357"/>
                <a:gd name="T5" fmla="*/ 6 h 816"/>
                <a:gd name="T6" fmla="*/ 2 w 357"/>
                <a:gd name="T7" fmla="*/ 9 h 816"/>
                <a:gd name="T8" fmla="*/ 6 w 357"/>
                <a:gd name="T9" fmla="*/ 10 h 816"/>
                <a:gd name="T10" fmla="*/ 7 w 357"/>
                <a:gd name="T11" fmla="*/ 10 h 816"/>
                <a:gd name="T12" fmla="*/ 31 w 357"/>
                <a:gd name="T13" fmla="*/ 13 h 816"/>
                <a:gd name="T14" fmla="*/ 33 w 357"/>
                <a:gd name="T15" fmla="*/ 14 h 816"/>
                <a:gd name="T16" fmla="*/ 26 w 357"/>
                <a:gd name="T17" fmla="*/ 17 h 816"/>
                <a:gd name="T18" fmla="*/ 21 w 357"/>
                <a:gd name="T19" fmla="*/ 20 h 816"/>
                <a:gd name="T20" fmla="*/ 19 w 357"/>
                <a:gd name="T21" fmla="*/ 20 h 816"/>
                <a:gd name="T22" fmla="*/ 10 w 357"/>
                <a:gd name="T23" fmla="*/ 22 h 816"/>
                <a:gd name="T24" fmla="*/ 6 w 357"/>
                <a:gd name="T25" fmla="*/ 24 h 816"/>
                <a:gd name="T26" fmla="*/ 4 w 357"/>
                <a:gd name="T27" fmla="*/ 25 h 816"/>
                <a:gd name="T28" fmla="*/ 11 w 357"/>
                <a:gd name="T29" fmla="*/ 28 h 816"/>
                <a:gd name="T30" fmla="*/ 15 w 357"/>
                <a:gd name="T31" fmla="*/ 27 h 816"/>
                <a:gd name="T32" fmla="*/ 17 w 357"/>
                <a:gd name="T33" fmla="*/ 28 h 816"/>
                <a:gd name="T34" fmla="*/ 26 w 357"/>
                <a:gd name="T35" fmla="*/ 32 h 816"/>
                <a:gd name="T36" fmla="*/ 25 w 357"/>
                <a:gd name="T37" fmla="*/ 39 h 816"/>
                <a:gd name="T38" fmla="*/ 20 w 357"/>
                <a:gd name="T39" fmla="*/ 41 h 816"/>
                <a:gd name="T40" fmla="*/ 19 w 357"/>
                <a:gd name="T41" fmla="*/ 47 h 816"/>
                <a:gd name="T42" fmla="*/ 17 w 357"/>
                <a:gd name="T43" fmla="*/ 53 h 816"/>
                <a:gd name="T44" fmla="*/ 18 w 357"/>
                <a:gd name="T45" fmla="*/ 56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7"/>
                <a:gd name="T70" fmla="*/ 0 h 816"/>
                <a:gd name="T71" fmla="*/ 357 w 357"/>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14" name="Freeform 24"/>
            <p:cNvSpPr>
              <a:spLocks/>
            </p:cNvSpPr>
            <p:nvPr/>
          </p:nvSpPr>
          <p:spPr bwMode="auto">
            <a:xfrm>
              <a:off x="624" y="3339"/>
              <a:ext cx="114" cy="213"/>
            </a:xfrm>
            <a:custGeom>
              <a:avLst/>
              <a:gdLst>
                <a:gd name="T0" fmla="*/ 17 w 357"/>
                <a:gd name="T1" fmla="*/ 0 h 816"/>
                <a:gd name="T2" fmla="*/ 12 w 357"/>
                <a:gd name="T3" fmla="*/ 2 h 816"/>
                <a:gd name="T4" fmla="*/ 3 w 357"/>
                <a:gd name="T5" fmla="*/ 6 h 816"/>
                <a:gd name="T6" fmla="*/ 2 w 357"/>
                <a:gd name="T7" fmla="*/ 9 h 816"/>
                <a:gd name="T8" fmla="*/ 6 w 357"/>
                <a:gd name="T9" fmla="*/ 10 h 816"/>
                <a:gd name="T10" fmla="*/ 7 w 357"/>
                <a:gd name="T11" fmla="*/ 10 h 816"/>
                <a:gd name="T12" fmla="*/ 31 w 357"/>
                <a:gd name="T13" fmla="*/ 13 h 816"/>
                <a:gd name="T14" fmla="*/ 33 w 357"/>
                <a:gd name="T15" fmla="*/ 14 h 816"/>
                <a:gd name="T16" fmla="*/ 26 w 357"/>
                <a:gd name="T17" fmla="*/ 17 h 816"/>
                <a:gd name="T18" fmla="*/ 21 w 357"/>
                <a:gd name="T19" fmla="*/ 20 h 816"/>
                <a:gd name="T20" fmla="*/ 19 w 357"/>
                <a:gd name="T21" fmla="*/ 20 h 816"/>
                <a:gd name="T22" fmla="*/ 10 w 357"/>
                <a:gd name="T23" fmla="*/ 22 h 816"/>
                <a:gd name="T24" fmla="*/ 6 w 357"/>
                <a:gd name="T25" fmla="*/ 24 h 816"/>
                <a:gd name="T26" fmla="*/ 4 w 357"/>
                <a:gd name="T27" fmla="*/ 25 h 816"/>
                <a:gd name="T28" fmla="*/ 11 w 357"/>
                <a:gd name="T29" fmla="*/ 28 h 816"/>
                <a:gd name="T30" fmla="*/ 15 w 357"/>
                <a:gd name="T31" fmla="*/ 27 h 816"/>
                <a:gd name="T32" fmla="*/ 17 w 357"/>
                <a:gd name="T33" fmla="*/ 28 h 816"/>
                <a:gd name="T34" fmla="*/ 26 w 357"/>
                <a:gd name="T35" fmla="*/ 32 h 816"/>
                <a:gd name="T36" fmla="*/ 25 w 357"/>
                <a:gd name="T37" fmla="*/ 39 h 816"/>
                <a:gd name="T38" fmla="*/ 20 w 357"/>
                <a:gd name="T39" fmla="*/ 41 h 816"/>
                <a:gd name="T40" fmla="*/ 19 w 357"/>
                <a:gd name="T41" fmla="*/ 47 h 816"/>
                <a:gd name="T42" fmla="*/ 17 w 357"/>
                <a:gd name="T43" fmla="*/ 53 h 816"/>
                <a:gd name="T44" fmla="*/ 18 w 357"/>
                <a:gd name="T45" fmla="*/ 56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7"/>
                <a:gd name="T70" fmla="*/ 0 h 816"/>
                <a:gd name="T71" fmla="*/ 357 w 357"/>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15" name="Freeform 25"/>
            <p:cNvSpPr>
              <a:spLocks/>
            </p:cNvSpPr>
            <p:nvPr/>
          </p:nvSpPr>
          <p:spPr bwMode="auto">
            <a:xfrm>
              <a:off x="912" y="3099"/>
              <a:ext cx="114" cy="213"/>
            </a:xfrm>
            <a:custGeom>
              <a:avLst/>
              <a:gdLst>
                <a:gd name="T0" fmla="*/ 17 w 357"/>
                <a:gd name="T1" fmla="*/ 0 h 816"/>
                <a:gd name="T2" fmla="*/ 12 w 357"/>
                <a:gd name="T3" fmla="*/ 2 h 816"/>
                <a:gd name="T4" fmla="*/ 3 w 357"/>
                <a:gd name="T5" fmla="*/ 6 h 816"/>
                <a:gd name="T6" fmla="*/ 2 w 357"/>
                <a:gd name="T7" fmla="*/ 9 h 816"/>
                <a:gd name="T8" fmla="*/ 6 w 357"/>
                <a:gd name="T9" fmla="*/ 10 h 816"/>
                <a:gd name="T10" fmla="*/ 7 w 357"/>
                <a:gd name="T11" fmla="*/ 10 h 816"/>
                <a:gd name="T12" fmla="*/ 31 w 357"/>
                <a:gd name="T13" fmla="*/ 13 h 816"/>
                <a:gd name="T14" fmla="*/ 33 w 357"/>
                <a:gd name="T15" fmla="*/ 14 h 816"/>
                <a:gd name="T16" fmla="*/ 26 w 357"/>
                <a:gd name="T17" fmla="*/ 17 h 816"/>
                <a:gd name="T18" fmla="*/ 21 w 357"/>
                <a:gd name="T19" fmla="*/ 20 h 816"/>
                <a:gd name="T20" fmla="*/ 19 w 357"/>
                <a:gd name="T21" fmla="*/ 20 h 816"/>
                <a:gd name="T22" fmla="*/ 10 w 357"/>
                <a:gd name="T23" fmla="*/ 22 h 816"/>
                <a:gd name="T24" fmla="*/ 6 w 357"/>
                <a:gd name="T25" fmla="*/ 24 h 816"/>
                <a:gd name="T26" fmla="*/ 4 w 357"/>
                <a:gd name="T27" fmla="*/ 25 h 816"/>
                <a:gd name="T28" fmla="*/ 11 w 357"/>
                <a:gd name="T29" fmla="*/ 28 h 816"/>
                <a:gd name="T30" fmla="*/ 15 w 357"/>
                <a:gd name="T31" fmla="*/ 27 h 816"/>
                <a:gd name="T32" fmla="*/ 17 w 357"/>
                <a:gd name="T33" fmla="*/ 28 h 816"/>
                <a:gd name="T34" fmla="*/ 26 w 357"/>
                <a:gd name="T35" fmla="*/ 32 h 816"/>
                <a:gd name="T36" fmla="*/ 25 w 357"/>
                <a:gd name="T37" fmla="*/ 39 h 816"/>
                <a:gd name="T38" fmla="*/ 20 w 357"/>
                <a:gd name="T39" fmla="*/ 41 h 816"/>
                <a:gd name="T40" fmla="*/ 19 w 357"/>
                <a:gd name="T41" fmla="*/ 47 h 816"/>
                <a:gd name="T42" fmla="*/ 17 w 357"/>
                <a:gd name="T43" fmla="*/ 53 h 816"/>
                <a:gd name="T44" fmla="*/ 18 w 357"/>
                <a:gd name="T45" fmla="*/ 56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7"/>
                <a:gd name="T70" fmla="*/ 0 h 816"/>
                <a:gd name="T71" fmla="*/ 357 w 357"/>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16" name="Freeform 26"/>
            <p:cNvSpPr>
              <a:spLocks/>
            </p:cNvSpPr>
            <p:nvPr/>
          </p:nvSpPr>
          <p:spPr bwMode="auto">
            <a:xfrm>
              <a:off x="4206" y="2784"/>
              <a:ext cx="114" cy="213"/>
            </a:xfrm>
            <a:custGeom>
              <a:avLst/>
              <a:gdLst>
                <a:gd name="T0" fmla="*/ 17 w 357"/>
                <a:gd name="T1" fmla="*/ 0 h 816"/>
                <a:gd name="T2" fmla="*/ 12 w 357"/>
                <a:gd name="T3" fmla="*/ 2 h 816"/>
                <a:gd name="T4" fmla="*/ 3 w 357"/>
                <a:gd name="T5" fmla="*/ 6 h 816"/>
                <a:gd name="T6" fmla="*/ 2 w 357"/>
                <a:gd name="T7" fmla="*/ 9 h 816"/>
                <a:gd name="T8" fmla="*/ 6 w 357"/>
                <a:gd name="T9" fmla="*/ 10 h 816"/>
                <a:gd name="T10" fmla="*/ 7 w 357"/>
                <a:gd name="T11" fmla="*/ 10 h 816"/>
                <a:gd name="T12" fmla="*/ 31 w 357"/>
                <a:gd name="T13" fmla="*/ 13 h 816"/>
                <a:gd name="T14" fmla="*/ 33 w 357"/>
                <a:gd name="T15" fmla="*/ 14 h 816"/>
                <a:gd name="T16" fmla="*/ 26 w 357"/>
                <a:gd name="T17" fmla="*/ 17 h 816"/>
                <a:gd name="T18" fmla="*/ 21 w 357"/>
                <a:gd name="T19" fmla="*/ 20 h 816"/>
                <a:gd name="T20" fmla="*/ 19 w 357"/>
                <a:gd name="T21" fmla="*/ 20 h 816"/>
                <a:gd name="T22" fmla="*/ 10 w 357"/>
                <a:gd name="T23" fmla="*/ 22 h 816"/>
                <a:gd name="T24" fmla="*/ 6 w 357"/>
                <a:gd name="T25" fmla="*/ 24 h 816"/>
                <a:gd name="T26" fmla="*/ 4 w 357"/>
                <a:gd name="T27" fmla="*/ 25 h 816"/>
                <a:gd name="T28" fmla="*/ 11 w 357"/>
                <a:gd name="T29" fmla="*/ 28 h 816"/>
                <a:gd name="T30" fmla="*/ 15 w 357"/>
                <a:gd name="T31" fmla="*/ 27 h 816"/>
                <a:gd name="T32" fmla="*/ 17 w 357"/>
                <a:gd name="T33" fmla="*/ 28 h 816"/>
                <a:gd name="T34" fmla="*/ 26 w 357"/>
                <a:gd name="T35" fmla="*/ 32 h 816"/>
                <a:gd name="T36" fmla="*/ 25 w 357"/>
                <a:gd name="T37" fmla="*/ 39 h 816"/>
                <a:gd name="T38" fmla="*/ 20 w 357"/>
                <a:gd name="T39" fmla="*/ 41 h 816"/>
                <a:gd name="T40" fmla="*/ 19 w 357"/>
                <a:gd name="T41" fmla="*/ 47 h 816"/>
                <a:gd name="T42" fmla="*/ 17 w 357"/>
                <a:gd name="T43" fmla="*/ 53 h 816"/>
                <a:gd name="T44" fmla="*/ 18 w 357"/>
                <a:gd name="T45" fmla="*/ 56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7"/>
                <a:gd name="T70" fmla="*/ 0 h 816"/>
                <a:gd name="T71" fmla="*/ 357 w 357"/>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17" name="Freeform 27"/>
            <p:cNvSpPr>
              <a:spLocks/>
            </p:cNvSpPr>
            <p:nvPr/>
          </p:nvSpPr>
          <p:spPr bwMode="auto">
            <a:xfrm>
              <a:off x="4110" y="3216"/>
              <a:ext cx="114" cy="213"/>
            </a:xfrm>
            <a:custGeom>
              <a:avLst/>
              <a:gdLst>
                <a:gd name="T0" fmla="*/ 17 w 357"/>
                <a:gd name="T1" fmla="*/ 0 h 816"/>
                <a:gd name="T2" fmla="*/ 12 w 357"/>
                <a:gd name="T3" fmla="*/ 2 h 816"/>
                <a:gd name="T4" fmla="*/ 3 w 357"/>
                <a:gd name="T5" fmla="*/ 6 h 816"/>
                <a:gd name="T6" fmla="*/ 2 w 357"/>
                <a:gd name="T7" fmla="*/ 9 h 816"/>
                <a:gd name="T8" fmla="*/ 6 w 357"/>
                <a:gd name="T9" fmla="*/ 10 h 816"/>
                <a:gd name="T10" fmla="*/ 7 w 357"/>
                <a:gd name="T11" fmla="*/ 10 h 816"/>
                <a:gd name="T12" fmla="*/ 31 w 357"/>
                <a:gd name="T13" fmla="*/ 13 h 816"/>
                <a:gd name="T14" fmla="*/ 33 w 357"/>
                <a:gd name="T15" fmla="*/ 14 h 816"/>
                <a:gd name="T16" fmla="*/ 26 w 357"/>
                <a:gd name="T17" fmla="*/ 17 h 816"/>
                <a:gd name="T18" fmla="*/ 21 w 357"/>
                <a:gd name="T19" fmla="*/ 20 h 816"/>
                <a:gd name="T20" fmla="*/ 19 w 357"/>
                <a:gd name="T21" fmla="*/ 20 h 816"/>
                <a:gd name="T22" fmla="*/ 10 w 357"/>
                <a:gd name="T23" fmla="*/ 22 h 816"/>
                <a:gd name="T24" fmla="*/ 6 w 357"/>
                <a:gd name="T25" fmla="*/ 24 h 816"/>
                <a:gd name="T26" fmla="*/ 4 w 357"/>
                <a:gd name="T27" fmla="*/ 25 h 816"/>
                <a:gd name="T28" fmla="*/ 11 w 357"/>
                <a:gd name="T29" fmla="*/ 28 h 816"/>
                <a:gd name="T30" fmla="*/ 15 w 357"/>
                <a:gd name="T31" fmla="*/ 27 h 816"/>
                <a:gd name="T32" fmla="*/ 17 w 357"/>
                <a:gd name="T33" fmla="*/ 28 h 816"/>
                <a:gd name="T34" fmla="*/ 26 w 357"/>
                <a:gd name="T35" fmla="*/ 32 h 816"/>
                <a:gd name="T36" fmla="*/ 25 w 357"/>
                <a:gd name="T37" fmla="*/ 39 h 816"/>
                <a:gd name="T38" fmla="*/ 20 w 357"/>
                <a:gd name="T39" fmla="*/ 41 h 816"/>
                <a:gd name="T40" fmla="*/ 19 w 357"/>
                <a:gd name="T41" fmla="*/ 47 h 816"/>
                <a:gd name="T42" fmla="*/ 17 w 357"/>
                <a:gd name="T43" fmla="*/ 53 h 816"/>
                <a:gd name="T44" fmla="*/ 18 w 357"/>
                <a:gd name="T45" fmla="*/ 56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7"/>
                <a:gd name="T70" fmla="*/ 0 h 816"/>
                <a:gd name="T71" fmla="*/ 357 w 357"/>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18" name="Line 29"/>
            <p:cNvSpPr>
              <a:spLocks noChangeShapeType="1"/>
            </p:cNvSpPr>
            <p:nvPr/>
          </p:nvSpPr>
          <p:spPr bwMode="auto">
            <a:xfrm flipV="1">
              <a:off x="1104" y="3072"/>
              <a:ext cx="624" cy="144"/>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 name="Line 30"/>
            <p:cNvSpPr>
              <a:spLocks noChangeShapeType="1"/>
            </p:cNvSpPr>
            <p:nvPr/>
          </p:nvSpPr>
          <p:spPr bwMode="auto">
            <a:xfrm>
              <a:off x="3504" y="2976"/>
              <a:ext cx="528" cy="96"/>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spTree>
    <p:extLst>
      <p:ext uri="{BB962C8B-B14F-4D97-AF65-F5344CB8AC3E}">
        <p14:creationId xmlns:p14="http://schemas.microsoft.com/office/powerpoint/2010/main" val="2686084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 Problem</a:t>
            </a:r>
          </a:p>
        </p:txBody>
      </p:sp>
      <p:sp>
        <p:nvSpPr>
          <p:cNvPr id="3" name="Content Placeholder 2"/>
          <p:cNvSpPr>
            <a:spLocks noGrp="1"/>
          </p:cNvSpPr>
          <p:nvPr>
            <p:ph idx="1"/>
          </p:nvPr>
        </p:nvSpPr>
        <p:spPr/>
        <p:txBody>
          <a:bodyPr/>
          <a:lstStyle/>
          <a:p>
            <a:pPr>
              <a:defRPr/>
            </a:pPr>
            <a:r>
              <a:rPr lang="en-US" dirty="0"/>
              <a:t>Constraints</a:t>
            </a:r>
          </a:p>
          <a:p>
            <a:pPr lvl="1">
              <a:defRPr/>
            </a:pPr>
            <a:r>
              <a:rPr lang="en-US" dirty="0"/>
              <a:t>The consumer must wait if buffers are empty (synchronization constraint)</a:t>
            </a:r>
          </a:p>
          <a:p>
            <a:pPr lvl="1">
              <a:defRPr/>
            </a:pPr>
            <a:r>
              <a:rPr lang="en-US" dirty="0"/>
              <a:t>The producer must wait if buffers are full (synchronization constraint)</a:t>
            </a:r>
          </a:p>
          <a:p>
            <a:pPr lvl="1">
              <a:defRPr/>
            </a:pPr>
            <a:r>
              <a:rPr lang="en-US" dirty="0"/>
              <a:t>Only one thread can manipulate the buffer at a time (mutual exclusion)</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31</a:t>
            </a:fld>
            <a:endParaRPr lang="en-US"/>
          </a:p>
        </p:txBody>
      </p:sp>
    </p:spTree>
    <p:extLst>
      <p:ext uri="{BB962C8B-B14F-4D97-AF65-F5344CB8AC3E}">
        <p14:creationId xmlns:p14="http://schemas.microsoft.com/office/powerpoint/2010/main" val="251548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Bounded Buffer Problem:</a:t>
            </a:r>
            <a:br>
              <a:rPr lang="en-US" dirty="0"/>
            </a:br>
            <a:r>
              <a:rPr lang="en-US" dirty="0"/>
              <a:t>Developing a Solution</a:t>
            </a:r>
          </a:p>
        </p:txBody>
      </p:sp>
      <p:sp>
        <p:nvSpPr>
          <p:cNvPr id="3" name="Content Placeholder 2"/>
          <p:cNvSpPr>
            <a:spLocks noGrp="1"/>
          </p:cNvSpPr>
          <p:nvPr>
            <p:ph idx="1"/>
          </p:nvPr>
        </p:nvSpPr>
        <p:spPr>
          <a:xfrm>
            <a:off x="304800" y="1020418"/>
            <a:ext cx="8507896" cy="1519582"/>
          </a:xfrm>
        </p:spPr>
        <p:txBody>
          <a:bodyPr/>
          <a:lstStyle/>
          <a:p>
            <a:pPr>
              <a:defRPr/>
            </a:pPr>
            <a:r>
              <a:rPr lang="en-US" sz="2400" dirty="0"/>
              <a:t>Each constraint needs a semaphore</a:t>
            </a:r>
          </a:p>
          <a:p>
            <a:pPr marL="274828" lvl="1" indent="0">
              <a:spcAft>
                <a:spcPts val="0"/>
              </a:spcAft>
              <a:buNone/>
              <a:defRPr/>
            </a:pPr>
            <a:r>
              <a:rPr lang="en-US" sz="1800" dirty="0">
                <a:latin typeface="Courier New" panose="02070309020205020404" pitchFamily="49" charset="0"/>
                <a:cs typeface="Courier New" panose="02070309020205020404" pitchFamily="49" charset="0"/>
              </a:rPr>
              <a:t>Semaphore </a:t>
            </a:r>
            <a:r>
              <a:rPr lang="en-US" sz="1800" dirty="0" err="1">
                <a:latin typeface="Courier New" panose="02070309020205020404" pitchFamily="49" charset="0"/>
                <a:cs typeface="Courier New" panose="02070309020205020404" pitchFamily="49" charset="0"/>
              </a:rPr>
              <a:t>mutex</a:t>
            </a:r>
            <a:r>
              <a:rPr lang="en-US" sz="1800" dirty="0">
                <a:latin typeface="Courier New" panose="02070309020205020404" pitchFamily="49" charset="0"/>
                <a:cs typeface="Courier New" panose="02070309020205020404" pitchFamily="49" charset="0"/>
              </a:rPr>
              <a:t> = 1;</a:t>
            </a:r>
          </a:p>
          <a:p>
            <a:pPr marL="274828" lvl="1" indent="0">
              <a:spcAft>
                <a:spcPts val="0"/>
              </a:spcAft>
              <a:buNone/>
              <a:defRPr/>
            </a:pPr>
            <a:r>
              <a:rPr lang="en-US" sz="1800" dirty="0">
                <a:latin typeface="Courier New" panose="02070309020205020404" pitchFamily="49" charset="0"/>
                <a:cs typeface="Courier New" panose="02070309020205020404" pitchFamily="49" charset="0"/>
              </a:rPr>
              <a:t>Semaphore </a:t>
            </a:r>
            <a:r>
              <a:rPr lang="en-US" sz="1800" dirty="0" err="1">
                <a:latin typeface="Courier New" panose="02070309020205020404" pitchFamily="49" charset="0"/>
                <a:cs typeface="Courier New" panose="02070309020205020404" pitchFamily="49" charset="0"/>
              </a:rPr>
              <a:t>nFreeBuffers</a:t>
            </a:r>
            <a:r>
              <a:rPr lang="en-US" sz="1800" dirty="0">
                <a:latin typeface="Courier New" panose="02070309020205020404" pitchFamily="49" charset="0"/>
                <a:cs typeface="Courier New" panose="02070309020205020404" pitchFamily="49" charset="0"/>
              </a:rPr>
              <a:t> = N;</a:t>
            </a:r>
          </a:p>
          <a:p>
            <a:pPr marL="274828" lvl="1" indent="0">
              <a:spcAft>
                <a:spcPts val="0"/>
              </a:spcAft>
              <a:buNone/>
              <a:defRPr/>
            </a:pPr>
            <a:r>
              <a:rPr lang="en-US" sz="1800" dirty="0">
                <a:latin typeface="Courier New" panose="02070309020205020404" pitchFamily="49" charset="0"/>
                <a:cs typeface="Courier New" panose="02070309020205020404" pitchFamily="49" charset="0"/>
              </a:rPr>
              <a:t>Semaphore </a:t>
            </a:r>
            <a:r>
              <a:rPr lang="en-US" sz="1800" dirty="0" err="1">
                <a:latin typeface="Courier New" panose="02070309020205020404" pitchFamily="49" charset="0"/>
                <a:cs typeface="Courier New" panose="02070309020205020404" pitchFamily="49" charset="0"/>
              </a:rPr>
              <a:t>nLoadedBuffers</a:t>
            </a:r>
            <a:r>
              <a:rPr lang="en-US" sz="1800" dirty="0">
                <a:latin typeface="Courier New" panose="02070309020205020404" pitchFamily="49" charset="0"/>
                <a:cs typeface="Courier New" panose="02070309020205020404" pitchFamily="49" charset="0"/>
              </a:rPr>
              <a:t> = 0;</a:t>
            </a:r>
          </a:p>
          <a:p>
            <a:pPr>
              <a:buNone/>
              <a:defRPr/>
            </a:pPr>
            <a:endParaRPr lang="en-US" sz="3200" b="1" dirty="0">
              <a:latin typeface="Courier New" pitchFamily="49" charset="0"/>
            </a:endParaRP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32</a:t>
            </a:fld>
            <a:endParaRPr lang="en-US"/>
          </a:p>
        </p:txBody>
      </p:sp>
      <p:sp>
        <p:nvSpPr>
          <p:cNvPr id="8" name="Rectangle 7"/>
          <p:cNvSpPr/>
          <p:nvPr/>
        </p:nvSpPr>
        <p:spPr>
          <a:xfrm>
            <a:off x="174173" y="3037452"/>
            <a:ext cx="4325256" cy="2308324"/>
          </a:xfrm>
          <a:prstGeom prst="rect">
            <a:avLst/>
          </a:prstGeom>
          <a:solidFill>
            <a:srgbClr val="007E7A"/>
          </a:solidFill>
        </p:spPr>
        <p:txBody>
          <a:bodyPr wrap="square">
            <a:spAutoFit/>
          </a:bodyPr>
          <a:lstStyle/>
          <a:p>
            <a:r>
              <a:rPr lang="en-US" b="1" u="sng" dirty="0">
                <a:solidFill>
                  <a:schemeClr val="bg1"/>
                </a:solidFill>
                <a:latin typeface="Courier New" panose="02070309020205020404" pitchFamily="49" charset="0"/>
                <a:cs typeface="Courier New" panose="02070309020205020404" pitchFamily="49" charset="0"/>
              </a:rPr>
              <a:t>Producer</a:t>
            </a:r>
          </a:p>
          <a:p>
            <a:endParaRPr lang="en-US"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a:t>
            </a:r>
            <a:r>
              <a:rPr lang="en-US" dirty="0" err="1">
                <a:solidFill>
                  <a:schemeClr val="bg1"/>
                </a:solidFill>
                <a:latin typeface="Courier New" panose="02070309020205020404" pitchFamily="49" charset="0"/>
                <a:cs typeface="Courier New" panose="02070309020205020404" pitchFamily="49" charset="0"/>
              </a:rPr>
              <a:t>mutex</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put 1 item in the buffer</a:t>
            </a:r>
          </a:p>
          <a:p>
            <a:r>
              <a:rPr lang="en-US" dirty="0">
                <a:solidFill>
                  <a:schemeClr val="bg1"/>
                </a:solidFill>
                <a:latin typeface="Courier New" panose="02070309020205020404" pitchFamily="49" charset="0"/>
                <a:cs typeface="Courier New" panose="02070309020205020404" pitchFamily="49" charset="0"/>
              </a:rPr>
              <a:t>V(</a:t>
            </a:r>
            <a:r>
              <a:rPr lang="en-US" dirty="0" err="1">
                <a:solidFill>
                  <a:schemeClr val="bg1"/>
                </a:solidFill>
                <a:latin typeface="Courier New" panose="02070309020205020404" pitchFamily="49" charset="0"/>
                <a:cs typeface="Courier New" panose="02070309020205020404" pitchFamily="49" charset="0"/>
              </a:rPr>
              <a:t>mutex</a:t>
            </a:r>
            <a:r>
              <a:rPr lang="en-US" dirty="0">
                <a:solidFill>
                  <a:schemeClr val="bg1"/>
                </a:solidFill>
                <a:latin typeface="Courier New" panose="02070309020205020404" pitchFamily="49" charset="0"/>
                <a:cs typeface="Courier New" panose="02070309020205020404" pitchFamily="49" charset="0"/>
              </a:rPr>
              <a:t>);</a:t>
            </a:r>
          </a:p>
          <a:p>
            <a:endParaRPr lang="en-US"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p:txBody>
      </p:sp>
      <p:sp>
        <p:nvSpPr>
          <p:cNvPr id="11" name="Rectangle 10"/>
          <p:cNvSpPr/>
          <p:nvPr/>
        </p:nvSpPr>
        <p:spPr>
          <a:xfrm>
            <a:off x="4702629" y="3037452"/>
            <a:ext cx="4296221" cy="2308324"/>
          </a:xfrm>
          <a:prstGeom prst="rect">
            <a:avLst/>
          </a:prstGeom>
          <a:solidFill>
            <a:schemeClr val="tx1"/>
          </a:solidFill>
        </p:spPr>
        <p:txBody>
          <a:bodyPr wrap="square">
            <a:spAutoFit/>
          </a:bodyPr>
          <a:lstStyle/>
          <a:p>
            <a:r>
              <a:rPr lang="en-US" b="1" u="sng" dirty="0">
                <a:solidFill>
                  <a:schemeClr val="bg1"/>
                </a:solidFill>
                <a:latin typeface="Courier New" panose="02070309020205020404" pitchFamily="49" charset="0"/>
                <a:cs typeface="Courier New" panose="02070309020205020404" pitchFamily="49" charset="0"/>
              </a:rPr>
              <a:t>Consumer</a:t>
            </a:r>
          </a:p>
          <a:p>
            <a:endParaRPr lang="en-US"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a:t>
            </a:r>
            <a:r>
              <a:rPr lang="en-US" dirty="0" err="1">
                <a:solidFill>
                  <a:schemeClr val="bg1"/>
                </a:solidFill>
                <a:latin typeface="Courier New" panose="02070309020205020404" pitchFamily="49" charset="0"/>
                <a:cs typeface="Courier New" panose="02070309020205020404" pitchFamily="49" charset="0"/>
              </a:rPr>
              <a:t>mutex</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take 1 item from buffer</a:t>
            </a:r>
          </a:p>
          <a:p>
            <a:r>
              <a:rPr lang="en-US" dirty="0">
                <a:solidFill>
                  <a:schemeClr val="bg1"/>
                </a:solidFill>
                <a:latin typeface="Courier New" panose="02070309020205020404" pitchFamily="49" charset="0"/>
                <a:cs typeface="Courier New" panose="02070309020205020404" pitchFamily="49" charset="0"/>
              </a:rPr>
              <a:t>V(</a:t>
            </a:r>
            <a:r>
              <a:rPr lang="en-US" dirty="0" err="1">
                <a:solidFill>
                  <a:schemeClr val="bg1"/>
                </a:solidFill>
                <a:latin typeface="Courier New" panose="02070309020205020404" pitchFamily="49" charset="0"/>
                <a:cs typeface="Courier New" panose="02070309020205020404" pitchFamily="49" charset="0"/>
              </a:rPr>
              <a:t>mutex</a:t>
            </a:r>
            <a:r>
              <a:rPr lang="en-US" dirty="0">
                <a:solidFill>
                  <a:schemeClr val="bg1"/>
                </a:solidFill>
                <a:latin typeface="Courier New" panose="02070309020205020404" pitchFamily="49" charset="0"/>
                <a:cs typeface="Courier New" panose="02070309020205020404" pitchFamily="49" charset="0"/>
              </a:rPr>
              <a:t>);</a:t>
            </a:r>
          </a:p>
          <a:p>
            <a:endParaRPr lang="en-US"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p:txBody>
      </p:sp>
      <p:sp>
        <p:nvSpPr>
          <p:cNvPr id="12" name="Rectangle 11"/>
          <p:cNvSpPr/>
          <p:nvPr/>
        </p:nvSpPr>
        <p:spPr>
          <a:xfrm>
            <a:off x="4702629" y="3550575"/>
            <a:ext cx="2666114" cy="369332"/>
          </a:xfrm>
          <a:prstGeom prst="rect">
            <a:avLst/>
          </a:prstGeom>
        </p:spPr>
        <p:txBody>
          <a:bodyPr wrap="none">
            <a:spAutoFit/>
          </a:bodyPr>
          <a:lstStyle/>
          <a:p>
            <a:r>
              <a:rPr lang="en-US" dirty="0">
                <a:solidFill>
                  <a:srgbClr val="FFFF00"/>
                </a:solidFill>
                <a:latin typeface="Courier New" pitchFamily="49" charset="0"/>
              </a:rPr>
              <a:t>P(</a:t>
            </a:r>
            <a:r>
              <a:rPr lang="en-US" dirty="0" err="1">
                <a:solidFill>
                  <a:srgbClr val="FFFF00"/>
                </a:solidFill>
                <a:latin typeface="Courier New" pitchFamily="49" charset="0"/>
              </a:rPr>
              <a:t>nLoadedBuffers</a:t>
            </a:r>
            <a:r>
              <a:rPr lang="en-US" dirty="0">
                <a:solidFill>
                  <a:srgbClr val="FFFF00"/>
                </a:solidFill>
                <a:latin typeface="Courier New" pitchFamily="49" charset="0"/>
              </a:rPr>
              <a:t>);</a:t>
            </a:r>
            <a:endParaRPr lang="en-US" dirty="0"/>
          </a:p>
        </p:txBody>
      </p:sp>
      <p:sp>
        <p:nvSpPr>
          <p:cNvPr id="13" name="Rectangle 12"/>
          <p:cNvSpPr/>
          <p:nvPr/>
        </p:nvSpPr>
        <p:spPr>
          <a:xfrm>
            <a:off x="174173" y="3550575"/>
            <a:ext cx="2390398" cy="369332"/>
          </a:xfrm>
          <a:prstGeom prst="rect">
            <a:avLst/>
          </a:prstGeom>
        </p:spPr>
        <p:txBody>
          <a:bodyPr wrap="none">
            <a:spAutoFit/>
          </a:bodyPr>
          <a:lstStyle/>
          <a:p>
            <a:r>
              <a:rPr lang="en-US" dirty="0">
                <a:solidFill>
                  <a:srgbClr val="FFFF00"/>
                </a:solidFill>
                <a:latin typeface="Courier New" pitchFamily="49" charset="0"/>
              </a:rPr>
              <a:t>P(</a:t>
            </a:r>
            <a:r>
              <a:rPr lang="en-US" dirty="0" err="1">
                <a:solidFill>
                  <a:srgbClr val="FFFF00"/>
                </a:solidFill>
                <a:latin typeface="Courier New" pitchFamily="49" charset="0"/>
              </a:rPr>
              <a:t>nFreeBuffers</a:t>
            </a:r>
            <a:r>
              <a:rPr lang="en-US" dirty="0">
                <a:solidFill>
                  <a:srgbClr val="FFFF00"/>
                </a:solidFill>
                <a:latin typeface="Courier New" pitchFamily="49" charset="0"/>
              </a:rPr>
              <a:t>);</a:t>
            </a:r>
            <a:endParaRPr lang="en-US" dirty="0"/>
          </a:p>
        </p:txBody>
      </p:sp>
      <p:sp>
        <p:nvSpPr>
          <p:cNvPr id="14" name="Rectangle 13"/>
          <p:cNvSpPr/>
          <p:nvPr/>
        </p:nvSpPr>
        <p:spPr>
          <a:xfrm>
            <a:off x="162368" y="4745816"/>
            <a:ext cx="2666114" cy="369332"/>
          </a:xfrm>
          <a:prstGeom prst="rect">
            <a:avLst/>
          </a:prstGeom>
        </p:spPr>
        <p:txBody>
          <a:bodyPr wrap="none">
            <a:spAutoFit/>
          </a:bodyPr>
          <a:lstStyle/>
          <a:p>
            <a:r>
              <a:rPr lang="en-US" dirty="0">
                <a:solidFill>
                  <a:srgbClr val="FFFF00"/>
                </a:solidFill>
                <a:latin typeface="Courier New" pitchFamily="49" charset="0"/>
              </a:rPr>
              <a:t>V(</a:t>
            </a:r>
            <a:r>
              <a:rPr lang="en-US" dirty="0" err="1">
                <a:solidFill>
                  <a:srgbClr val="FFFF00"/>
                </a:solidFill>
                <a:latin typeface="Courier New" pitchFamily="49" charset="0"/>
              </a:rPr>
              <a:t>nLoadedBuffers</a:t>
            </a:r>
            <a:r>
              <a:rPr lang="en-US" dirty="0">
                <a:solidFill>
                  <a:srgbClr val="FFFF00"/>
                </a:solidFill>
                <a:latin typeface="Courier New" pitchFamily="49" charset="0"/>
              </a:rPr>
              <a:t>);</a:t>
            </a:r>
            <a:endParaRPr lang="en-US" dirty="0"/>
          </a:p>
        </p:txBody>
      </p:sp>
      <p:sp>
        <p:nvSpPr>
          <p:cNvPr id="15" name="Rectangle 14"/>
          <p:cNvSpPr/>
          <p:nvPr/>
        </p:nvSpPr>
        <p:spPr>
          <a:xfrm>
            <a:off x="4702629" y="4791778"/>
            <a:ext cx="2390398" cy="369332"/>
          </a:xfrm>
          <a:prstGeom prst="rect">
            <a:avLst/>
          </a:prstGeom>
        </p:spPr>
        <p:txBody>
          <a:bodyPr wrap="none">
            <a:spAutoFit/>
          </a:bodyPr>
          <a:lstStyle/>
          <a:p>
            <a:r>
              <a:rPr lang="en-US" dirty="0">
                <a:solidFill>
                  <a:srgbClr val="FFFF00"/>
                </a:solidFill>
                <a:latin typeface="Courier New" pitchFamily="49" charset="0"/>
              </a:rPr>
              <a:t>V(</a:t>
            </a:r>
            <a:r>
              <a:rPr lang="en-US" dirty="0" err="1">
                <a:solidFill>
                  <a:srgbClr val="FFFF00"/>
                </a:solidFill>
                <a:latin typeface="Courier New" pitchFamily="49" charset="0"/>
              </a:rPr>
              <a:t>nFreeBuffers</a:t>
            </a:r>
            <a:r>
              <a:rPr lang="en-US" dirty="0">
                <a:solidFill>
                  <a:srgbClr val="FFFF00"/>
                </a:solidFill>
                <a:latin typeface="Courier New" pitchFamily="49" charset="0"/>
              </a:rPr>
              <a:t>);</a:t>
            </a:r>
            <a:endParaRPr lang="en-US" dirty="0"/>
          </a:p>
        </p:txBody>
      </p:sp>
    </p:spTree>
    <p:extLst>
      <p:ext uri="{BB962C8B-B14F-4D97-AF65-F5344CB8AC3E}">
        <p14:creationId xmlns:p14="http://schemas.microsoft.com/office/powerpoint/2010/main" val="34776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 Problem</a:t>
            </a:r>
          </a:p>
        </p:txBody>
      </p:sp>
      <p:sp>
        <p:nvSpPr>
          <p:cNvPr id="3" name="Content Placeholder 2"/>
          <p:cNvSpPr>
            <a:spLocks noGrp="1"/>
          </p:cNvSpPr>
          <p:nvPr>
            <p:ph idx="1"/>
          </p:nvPr>
        </p:nvSpPr>
        <p:spPr>
          <a:xfrm>
            <a:off x="304800" y="5391416"/>
            <a:ext cx="8507896" cy="785547"/>
          </a:xfrm>
        </p:spPr>
        <p:txBody>
          <a:bodyPr>
            <a:normAutofit fontScale="85000" lnSpcReduction="10000"/>
          </a:bodyPr>
          <a:lstStyle/>
          <a:p>
            <a:r>
              <a:rPr lang="en-US" dirty="0"/>
              <a:t>What if all the philosophers grab their left chopsticks!!  </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33</a:t>
            </a:fld>
            <a:endParaRPr lang="en-US"/>
          </a:p>
        </p:txBody>
      </p:sp>
      <p:pic>
        <p:nvPicPr>
          <p:cNvPr id="1026" name="Picture 2" descr="https://upload.wikimedia.org/wikipedia/commons/thumb/6/6a/Dining_philosophers.png/300px-Dining_philosoph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30066"/>
            <a:ext cx="4074459" cy="41690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p:cNvGraphicFramePr>
            <a:graphicFrameLocks noGrp="1"/>
          </p:cNvGraphicFramePr>
          <p:nvPr>
            <p:extLst>
              <p:ext uri="{D42A27DB-BD31-4B8C-83A1-F6EECF244321}">
                <p14:modId xmlns:p14="http://schemas.microsoft.com/office/powerpoint/2010/main" val="4015218588"/>
              </p:ext>
            </p:extLst>
          </p:nvPr>
        </p:nvGraphicFramePr>
        <p:xfrm>
          <a:off x="4919747" y="1024129"/>
          <a:ext cx="3686591" cy="3505200"/>
        </p:xfrm>
        <a:graphic>
          <a:graphicData uri="http://schemas.openxmlformats.org/drawingml/2006/table">
            <a:tbl>
              <a:tblPr firstRow="1" bandRow="1">
                <a:tableStyleId>{7E9639D4-E3E2-4D34-9284-5A2195B3D0D7}</a:tableStyleId>
              </a:tblPr>
              <a:tblGrid>
                <a:gridCol w="3686591">
                  <a:extLst>
                    <a:ext uri="{9D8B030D-6E8A-4147-A177-3AD203B41FA5}">
                      <a16:colId xmlns:a16="http://schemas.microsoft.com/office/drawing/2014/main" val="20000"/>
                    </a:ext>
                  </a:extLst>
                </a:gridCol>
              </a:tblGrid>
              <a:tr h="356195">
                <a:tc>
                  <a:txBody>
                    <a:bodyPr/>
                    <a:lstStyle/>
                    <a:p>
                      <a:pPr algn="ctr"/>
                      <a:r>
                        <a:rPr lang="en-US" sz="1800" dirty="0">
                          <a:latin typeface="Courier New" panose="02070309020205020404" pitchFamily="49" charset="0"/>
                          <a:cs typeface="Courier New" panose="02070309020205020404" pitchFamily="49" charset="0"/>
                        </a:rPr>
                        <a:t>P</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2936940">
                <a:tc>
                  <a:txBody>
                    <a:bodyPr/>
                    <a:lstStyle/>
                    <a:p>
                      <a:r>
                        <a:rPr lang="en-US" sz="20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4" name="Group 13"/>
          <p:cNvGrpSpPr/>
          <p:nvPr/>
        </p:nvGrpSpPr>
        <p:grpSpPr>
          <a:xfrm>
            <a:off x="5397631" y="1766589"/>
            <a:ext cx="3060790" cy="2397111"/>
            <a:chOff x="2211993" y="2356863"/>
            <a:chExt cx="3440481" cy="2277237"/>
          </a:xfrm>
        </p:grpSpPr>
        <p:sp>
          <p:nvSpPr>
            <p:cNvPr id="15" name="TextBox 14"/>
            <p:cNvSpPr txBox="1"/>
            <p:nvPr/>
          </p:nvSpPr>
          <p:spPr>
            <a:xfrm>
              <a:off x="2211995" y="2356863"/>
              <a:ext cx="3440478" cy="719267"/>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P(Chopstick[</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P(Chopstick[(i+1)%5])</a:t>
              </a:r>
            </a:p>
          </p:txBody>
        </p:sp>
        <p:sp>
          <p:nvSpPr>
            <p:cNvPr id="16" name="TextBox 15"/>
            <p:cNvSpPr txBox="1"/>
            <p:nvPr/>
          </p:nvSpPr>
          <p:spPr>
            <a:xfrm>
              <a:off x="2211993" y="3498116"/>
              <a:ext cx="3440481" cy="719267"/>
            </a:xfrm>
            <a:prstGeom prst="rect">
              <a:avLst/>
            </a:prstGeom>
            <a:noFill/>
            <a:ln>
              <a:solidFill>
                <a:srgbClr val="007E7A"/>
              </a:solidFill>
            </a:ln>
          </p:spPr>
          <p:txBody>
            <a:bodyPr wrap="square" rtlCol="0">
              <a:spAutoFit/>
            </a:bodyPr>
            <a:lstStyle/>
            <a:p>
              <a:pPr>
                <a:lnSpc>
                  <a:spcPct val="120000"/>
                </a:lnSpc>
              </a:pPr>
              <a:r>
                <a:rPr lang="en-US" b="1" dirty="0">
                  <a:solidFill>
                    <a:srgbClr val="007E7A"/>
                  </a:solidFill>
                  <a:latin typeface="Courier New" panose="02070309020205020404" pitchFamily="49" charset="0"/>
                  <a:cs typeface="Courier New" panose="02070309020205020404" pitchFamily="49" charset="0"/>
                </a:rPr>
                <a:t>V(Chopstick[(i+1)%5])</a:t>
              </a:r>
            </a:p>
            <a:p>
              <a:pPr>
                <a:lnSpc>
                  <a:spcPct val="120000"/>
                </a:lnSpc>
              </a:pPr>
              <a:r>
                <a:rPr lang="en-US" b="1" dirty="0">
                  <a:solidFill>
                    <a:srgbClr val="007E7A"/>
                  </a:solidFill>
                  <a:latin typeface="Courier New" panose="02070309020205020404" pitchFamily="49" charset="0"/>
                  <a:cs typeface="Courier New" panose="02070309020205020404" pitchFamily="49" charset="0"/>
                </a:rPr>
                <a:t>V(Chopstick[</a:t>
              </a:r>
              <a:r>
                <a:rPr lang="en-US" b="1" dirty="0" err="1">
                  <a:solidFill>
                    <a:srgbClr val="007E7A"/>
                  </a:solidFill>
                  <a:latin typeface="Courier New" panose="02070309020205020404" pitchFamily="49" charset="0"/>
                  <a:cs typeface="Courier New" panose="02070309020205020404" pitchFamily="49" charset="0"/>
                </a:rPr>
                <a:t>i</a:t>
              </a:r>
              <a:r>
                <a:rPr lang="en-US" b="1" dirty="0">
                  <a:solidFill>
                    <a:srgbClr val="007E7A"/>
                  </a:solidFill>
                  <a:latin typeface="Courier New" panose="02070309020205020404" pitchFamily="49" charset="0"/>
                  <a:cs typeface="Courier New" panose="02070309020205020404" pitchFamily="49" charset="0"/>
                </a:rPr>
                <a:t>])</a:t>
              </a:r>
            </a:p>
          </p:txBody>
        </p:sp>
        <p:sp>
          <p:nvSpPr>
            <p:cNvPr id="17" name="TextBox 16"/>
            <p:cNvSpPr txBox="1"/>
            <p:nvPr/>
          </p:nvSpPr>
          <p:spPr>
            <a:xfrm>
              <a:off x="2510698" y="3118338"/>
              <a:ext cx="672453" cy="350863"/>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EAT</a:t>
              </a:r>
            </a:p>
          </p:txBody>
        </p:sp>
        <p:sp>
          <p:nvSpPr>
            <p:cNvPr id="18" name="TextBox 17"/>
            <p:cNvSpPr txBox="1"/>
            <p:nvPr/>
          </p:nvSpPr>
          <p:spPr>
            <a:xfrm>
              <a:off x="2510697" y="4283237"/>
              <a:ext cx="982371" cy="35086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THINK</a:t>
              </a:r>
            </a:p>
          </p:txBody>
        </p:sp>
      </p:grpSp>
      <p:sp>
        <p:nvSpPr>
          <p:cNvPr id="12" name="TextBox 11"/>
          <p:cNvSpPr txBox="1"/>
          <p:nvPr/>
        </p:nvSpPr>
        <p:spPr>
          <a:xfrm>
            <a:off x="1492692" y="4842464"/>
            <a:ext cx="623049" cy="430887"/>
          </a:xfrm>
          <a:prstGeom prst="rect">
            <a:avLst/>
          </a:prstGeom>
          <a:noFill/>
        </p:spPr>
        <p:txBody>
          <a:bodyPr wrap="square" rtlCol="0">
            <a:spAutoFit/>
          </a:bodyPr>
          <a:lstStyle/>
          <a:p>
            <a:r>
              <a:rPr lang="en-US" sz="2200" b="1" dirty="0">
                <a:latin typeface="Cambria" panose="02040503050406030204" pitchFamily="18" charset="0"/>
              </a:rPr>
              <a:t>P</a:t>
            </a:r>
            <a:r>
              <a:rPr lang="en-US" sz="2200" b="1" baseline="-25000" dirty="0">
                <a:latin typeface="Cambria" panose="02040503050406030204" pitchFamily="18" charset="0"/>
              </a:rPr>
              <a:t>0</a:t>
            </a:r>
          </a:p>
        </p:txBody>
      </p:sp>
      <p:sp>
        <p:nvSpPr>
          <p:cNvPr id="24" name="TextBox 23"/>
          <p:cNvSpPr txBox="1"/>
          <p:nvPr/>
        </p:nvSpPr>
        <p:spPr>
          <a:xfrm>
            <a:off x="3714930" y="4278112"/>
            <a:ext cx="623049" cy="430887"/>
          </a:xfrm>
          <a:prstGeom prst="rect">
            <a:avLst/>
          </a:prstGeom>
          <a:noFill/>
        </p:spPr>
        <p:txBody>
          <a:bodyPr wrap="square" rtlCol="0">
            <a:spAutoFit/>
          </a:bodyPr>
          <a:lstStyle/>
          <a:p>
            <a:r>
              <a:rPr lang="en-US" sz="2200" b="1" dirty="0">
                <a:latin typeface="Cambria" panose="02040503050406030204" pitchFamily="18" charset="0"/>
              </a:rPr>
              <a:t>P</a:t>
            </a:r>
            <a:r>
              <a:rPr lang="en-US" sz="2200" b="1" baseline="-25000" dirty="0">
                <a:latin typeface="Cambria" panose="02040503050406030204" pitchFamily="18" charset="0"/>
              </a:rPr>
              <a:t>1</a:t>
            </a:r>
          </a:p>
        </p:txBody>
      </p:sp>
      <p:sp>
        <p:nvSpPr>
          <p:cNvPr id="25" name="TextBox 24"/>
          <p:cNvSpPr txBox="1"/>
          <p:nvPr/>
        </p:nvSpPr>
        <p:spPr>
          <a:xfrm>
            <a:off x="1675277" y="1402794"/>
            <a:ext cx="623049" cy="430887"/>
          </a:xfrm>
          <a:prstGeom prst="rect">
            <a:avLst/>
          </a:prstGeom>
          <a:noFill/>
        </p:spPr>
        <p:txBody>
          <a:bodyPr wrap="square" rtlCol="0">
            <a:spAutoFit/>
          </a:bodyPr>
          <a:lstStyle/>
          <a:p>
            <a:r>
              <a:rPr lang="en-US" sz="2200" b="1" dirty="0">
                <a:latin typeface="Cambria" panose="02040503050406030204" pitchFamily="18" charset="0"/>
              </a:rPr>
              <a:t>P</a:t>
            </a:r>
            <a:r>
              <a:rPr lang="en-US" sz="2200" b="1" baseline="-25000" dirty="0">
                <a:latin typeface="Cambria" panose="02040503050406030204" pitchFamily="18" charset="0"/>
              </a:rPr>
              <a:t>3</a:t>
            </a:r>
          </a:p>
        </p:txBody>
      </p:sp>
      <p:sp>
        <p:nvSpPr>
          <p:cNvPr id="26" name="TextBox 25"/>
          <p:cNvSpPr txBox="1"/>
          <p:nvPr/>
        </p:nvSpPr>
        <p:spPr>
          <a:xfrm>
            <a:off x="3403405" y="2053388"/>
            <a:ext cx="623049" cy="430887"/>
          </a:xfrm>
          <a:prstGeom prst="rect">
            <a:avLst/>
          </a:prstGeom>
          <a:noFill/>
        </p:spPr>
        <p:txBody>
          <a:bodyPr wrap="square" rtlCol="0">
            <a:spAutoFit/>
          </a:bodyPr>
          <a:lstStyle/>
          <a:p>
            <a:r>
              <a:rPr lang="en-US" sz="2200" b="1" dirty="0">
                <a:latin typeface="Cambria" panose="02040503050406030204" pitchFamily="18" charset="0"/>
              </a:rPr>
              <a:t>P</a:t>
            </a:r>
            <a:r>
              <a:rPr lang="en-US" sz="2200" b="1" baseline="-25000" dirty="0">
                <a:latin typeface="Cambria" panose="02040503050406030204" pitchFamily="18" charset="0"/>
              </a:rPr>
              <a:t>2</a:t>
            </a:r>
          </a:p>
        </p:txBody>
      </p:sp>
      <p:sp>
        <p:nvSpPr>
          <p:cNvPr id="27" name="TextBox 26"/>
          <p:cNvSpPr txBox="1"/>
          <p:nvPr/>
        </p:nvSpPr>
        <p:spPr>
          <a:xfrm>
            <a:off x="304800" y="3166692"/>
            <a:ext cx="623049" cy="430887"/>
          </a:xfrm>
          <a:prstGeom prst="rect">
            <a:avLst/>
          </a:prstGeom>
          <a:noFill/>
        </p:spPr>
        <p:txBody>
          <a:bodyPr wrap="square" rtlCol="0">
            <a:spAutoFit/>
          </a:bodyPr>
          <a:lstStyle/>
          <a:p>
            <a:r>
              <a:rPr lang="en-US" sz="2200" b="1" dirty="0">
                <a:latin typeface="Cambria" panose="02040503050406030204" pitchFamily="18" charset="0"/>
              </a:rPr>
              <a:t>P</a:t>
            </a:r>
            <a:r>
              <a:rPr lang="en-US" sz="2200" b="1" baseline="-25000" dirty="0">
                <a:latin typeface="Cambria" panose="02040503050406030204" pitchFamily="18" charset="0"/>
              </a:rPr>
              <a:t>4</a:t>
            </a:r>
          </a:p>
        </p:txBody>
      </p:sp>
      <p:sp>
        <p:nvSpPr>
          <p:cNvPr id="28" name="TextBox 27"/>
          <p:cNvSpPr txBox="1"/>
          <p:nvPr/>
        </p:nvSpPr>
        <p:spPr>
          <a:xfrm>
            <a:off x="1028844" y="3382135"/>
            <a:ext cx="365170" cy="369332"/>
          </a:xfrm>
          <a:prstGeom prst="rect">
            <a:avLst/>
          </a:prstGeom>
          <a:noFill/>
        </p:spPr>
        <p:txBody>
          <a:bodyPr wrap="square" rtlCol="0">
            <a:spAutoFit/>
          </a:bodyPr>
          <a:lstStyle/>
          <a:p>
            <a:r>
              <a:rPr lang="en-US" b="1" dirty="0">
                <a:solidFill>
                  <a:srgbClr val="FF0000"/>
                </a:solidFill>
                <a:latin typeface="Cambria" panose="02040503050406030204" pitchFamily="18" charset="0"/>
              </a:rPr>
              <a:t>0</a:t>
            </a:r>
            <a:endParaRPr lang="en-US" b="1" baseline="-25000" dirty="0">
              <a:solidFill>
                <a:srgbClr val="FF0000"/>
              </a:solidFill>
              <a:latin typeface="Cambria" panose="02040503050406030204" pitchFamily="18" charset="0"/>
            </a:endParaRPr>
          </a:p>
        </p:txBody>
      </p:sp>
      <p:sp>
        <p:nvSpPr>
          <p:cNvPr id="29" name="TextBox 28"/>
          <p:cNvSpPr txBox="1"/>
          <p:nvPr/>
        </p:nvSpPr>
        <p:spPr>
          <a:xfrm>
            <a:off x="2115741" y="4279071"/>
            <a:ext cx="365170" cy="369332"/>
          </a:xfrm>
          <a:prstGeom prst="rect">
            <a:avLst/>
          </a:prstGeom>
          <a:noFill/>
        </p:spPr>
        <p:txBody>
          <a:bodyPr wrap="square" rtlCol="0">
            <a:spAutoFit/>
          </a:bodyPr>
          <a:lstStyle/>
          <a:p>
            <a:r>
              <a:rPr lang="en-US" b="1" dirty="0">
                <a:solidFill>
                  <a:srgbClr val="FF0000"/>
                </a:solidFill>
                <a:latin typeface="Cambria" panose="02040503050406030204" pitchFamily="18" charset="0"/>
              </a:rPr>
              <a:t>1</a:t>
            </a:r>
            <a:endParaRPr lang="en-US" b="1" baseline="-25000" dirty="0">
              <a:solidFill>
                <a:srgbClr val="FF0000"/>
              </a:solidFill>
              <a:latin typeface="Cambria" panose="02040503050406030204" pitchFamily="18" charset="0"/>
            </a:endParaRPr>
          </a:p>
        </p:txBody>
      </p:sp>
      <p:sp>
        <p:nvSpPr>
          <p:cNvPr id="30" name="TextBox 29"/>
          <p:cNvSpPr txBox="1"/>
          <p:nvPr/>
        </p:nvSpPr>
        <p:spPr>
          <a:xfrm>
            <a:off x="2767991" y="2161315"/>
            <a:ext cx="365170" cy="369332"/>
          </a:xfrm>
          <a:prstGeom prst="rect">
            <a:avLst/>
          </a:prstGeom>
          <a:noFill/>
        </p:spPr>
        <p:txBody>
          <a:bodyPr wrap="square" rtlCol="0">
            <a:spAutoFit/>
          </a:bodyPr>
          <a:lstStyle/>
          <a:p>
            <a:r>
              <a:rPr lang="en-US" b="1" dirty="0">
                <a:solidFill>
                  <a:srgbClr val="FF0000"/>
                </a:solidFill>
                <a:latin typeface="Cambria" panose="02040503050406030204" pitchFamily="18" charset="0"/>
              </a:rPr>
              <a:t>3</a:t>
            </a:r>
            <a:endParaRPr lang="en-US" b="1" baseline="-25000" dirty="0">
              <a:solidFill>
                <a:srgbClr val="FF0000"/>
              </a:solidFill>
              <a:latin typeface="Cambria" panose="02040503050406030204" pitchFamily="18" charset="0"/>
            </a:endParaRPr>
          </a:p>
        </p:txBody>
      </p:sp>
      <p:sp>
        <p:nvSpPr>
          <p:cNvPr id="31" name="TextBox 30"/>
          <p:cNvSpPr txBox="1"/>
          <p:nvPr/>
        </p:nvSpPr>
        <p:spPr>
          <a:xfrm>
            <a:off x="3274608" y="3521001"/>
            <a:ext cx="365170" cy="369332"/>
          </a:xfrm>
          <a:prstGeom prst="rect">
            <a:avLst/>
          </a:prstGeom>
          <a:noFill/>
        </p:spPr>
        <p:txBody>
          <a:bodyPr wrap="square" rtlCol="0">
            <a:spAutoFit/>
          </a:bodyPr>
          <a:lstStyle/>
          <a:p>
            <a:r>
              <a:rPr lang="en-US" b="1" dirty="0">
                <a:solidFill>
                  <a:srgbClr val="FF0000"/>
                </a:solidFill>
                <a:latin typeface="Cambria" panose="02040503050406030204" pitchFamily="18" charset="0"/>
              </a:rPr>
              <a:t>2</a:t>
            </a:r>
            <a:endParaRPr lang="en-US" b="1" baseline="-25000" dirty="0">
              <a:solidFill>
                <a:srgbClr val="FF0000"/>
              </a:solidFill>
              <a:latin typeface="Cambria" panose="02040503050406030204" pitchFamily="18" charset="0"/>
            </a:endParaRPr>
          </a:p>
        </p:txBody>
      </p:sp>
      <p:sp>
        <p:nvSpPr>
          <p:cNvPr id="32" name="TextBox 31"/>
          <p:cNvSpPr txBox="1"/>
          <p:nvPr/>
        </p:nvSpPr>
        <p:spPr>
          <a:xfrm>
            <a:off x="1495425" y="2237829"/>
            <a:ext cx="365170" cy="369332"/>
          </a:xfrm>
          <a:prstGeom prst="rect">
            <a:avLst/>
          </a:prstGeom>
          <a:noFill/>
        </p:spPr>
        <p:txBody>
          <a:bodyPr wrap="square" rtlCol="0">
            <a:spAutoFit/>
          </a:bodyPr>
          <a:lstStyle/>
          <a:p>
            <a:r>
              <a:rPr lang="en-US" b="1" dirty="0">
                <a:solidFill>
                  <a:srgbClr val="FF0000"/>
                </a:solidFill>
                <a:latin typeface="Cambria" panose="02040503050406030204" pitchFamily="18" charset="0"/>
              </a:rPr>
              <a:t>4</a:t>
            </a:r>
            <a:endParaRPr lang="en-US" b="1" baseline="-250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76150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Dining Philosophers Problem:</a:t>
            </a:r>
            <a:br>
              <a:rPr lang="en-US" dirty="0"/>
            </a:br>
            <a:r>
              <a:rPr lang="en-US" dirty="0"/>
              <a:t>Solution to deadlock</a:t>
            </a:r>
          </a:p>
        </p:txBody>
      </p:sp>
      <p:sp>
        <p:nvSpPr>
          <p:cNvPr id="3" name="Content Placeholder 2"/>
          <p:cNvSpPr>
            <a:spLocks noGrp="1"/>
          </p:cNvSpPr>
          <p:nvPr>
            <p:ph idx="1"/>
          </p:nvPr>
        </p:nvSpPr>
        <p:spPr/>
        <p:txBody>
          <a:bodyPr>
            <a:normAutofit/>
          </a:bodyPr>
          <a:lstStyle/>
          <a:p>
            <a:r>
              <a:rPr lang="en-US" sz="2400" dirty="0"/>
              <a:t>Allow at most </a:t>
            </a:r>
            <a:r>
              <a:rPr lang="en-US" sz="2400" i="1" dirty="0">
                <a:latin typeface="Times New Roman" panose="02020603050405020304" pitchFamily="18" charset="0"/>
                <a:cs typeface="Times New Roman" panose="02020603050405020304" pitchFamily="18" charset="0"/>
              </a:rPr>
              <a:t>n-1</a:t>
            </a:r>
            <a:r>
              <a:rPr lang="en-US" sz="2400" dirty="0"/>
              <a:t> philosophers to seat.</a:t>
            </a:r>
          </a:p>
          <a:p>
            <a:r>
              <a:rPr lang="en-US" sz="2400" dirty="0"/>
              <a:t>Allow a philosopher to grab the chopsticks only if both are available.</a:t>
            </a:r>
          </a:p>
          <a:p>
            <a:endParaRPr lang="en-US" sz="2400" dirty="0"/>
          </a:p>
          <a:p>
            <a:endParaRPr lang="en-US" sz="2400" dirty="0"/>
          </a:p>
          <a:p>
            <a:r>
              <a:rPr lang="en-US" sz="2400" dirty="0"/>
              <a:t>An odd philosopher grabs his left chopstick first then the right chopstick. An even philosopher grabs his right chopstick then the left chopstick.</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34</a:t>
            </a:fld>
            <a:endParaRPr lang="en-US"/>
          </a:p>
        </p:txBody>
      </p:sp>
      <p:sp>
        <p:nvSpPr>
          <p:cNvPr id="14" name="TextBox 13"/>
          <p:cNvSpPr txBox="1"/>
          <p:nvPr/>
        </p:nvSpPr>
        <p:spPr>
          <a:xfrm>
            <a:off x="3344956" y="2232211"/>
            <a:ext cx="2770094" cy="1311128"/>
          </a:xfrm>
          <a:prstGeom prst="rect">
            <a:avLst/>
          </a:prstGeom>
          <a:solidFill>
            <a:schemeClr val="tx1"/>
          </a:solidFill>
        </p:spPr>
        <p:txBody>
          <a:bodyPr wrap="square" rtlCol="0">
            <a:spAutoFit/>
          </a:bodyPr>
          <a:lstStyle/>
          <a:p>
            <a:r>
              <a:rPr lang="en-US" b="1" dirty="0">
                <a:solidFill>
                  <a:schemeClr val="bg1"/>
                </a:solidFill>
                <a:latin typeface="Cambria" panose="02040503050406030204" pitchFamily="18" charset="0"/>
              </a:rPr>
              <a:t>DI</a:t>
            </a:r>
          </a:p>
          <a:p>
            <a:pPr>
              <a:lnSpc>
                <a:spcPct val="120000"/>
              </a:lnSpc>
            </a:pPr>
            <a:r>
              <a:rPr lang="en-US" b="1" dirty="0">
                <a:solidFill>
                  <a:srgbClr val="007E7A"/>
                </a:solidFill>
                <a:latin typeface="Cambria" panose="02040503050406030204" pitchFamily="18" charset="0"/>
                <a:cs typeface="Courier New" panose="02070309020205020404" pitchFamily="49" charset="0"/>
              </a:rPr>
              <a:t>P(Chopstick[</a:t>
            </a:r>
            <a:r>
              <a:rPr lang="en-US" b="1" dirty="0" err="1">
                <a:solidFill>
                  <a:srgbClr val="007E7A"/>
                </a:solidFill>
                <a:latin typeface="Cambria" panose="02040503050406030204" pitchFamily="18" charset="0"/>
                <a:cs typeface="Courier New" panose="02070309020205020404" pitchFamily="49" charset="0"/>
              </a:rPr>
              <a:t>i</a:t>
            </a:r>
            <a:r>
              <a:rPr lang="en-US" b="1" dirty="0">
                <a:solidFill>
                  <a:srgbClr val="007E7A"/>
                </a:solidFill>
                <a:latin typeface="Cambria" panose="02040503050406030204" pitchFamily="18" charset="0"/>
                <a:cs typeface="Courier New" panose="02070309020205020404" pitchFamily="49" charset="0"/>
              </a:rPr>
              <a:t>])</a:t>
            </a:r>
          </a:p>
          <a:p>
            <a:pPr>
              <a:lnSpc>
                <a:spcPct val="120000"/>
              </a:lnSpc>
            </a:pPr>
            <a:r>
              <a:rPr lang="en-US" b="1" dirty="0">
                <a:solidFill>
                  <a:srgbClr val="007E7A"/>
                </a:solidFill>
                <a:latin typeface="Cambria" panose="02040503050406030204" pitchFamily="18" charset="0"/>
                <a:cs typeface="Courier New" panose="02070309020205020404" pitchFamily="49" charset="0"/>
              </a:rPr>
              <a:t>P(Chopstick[(i+1)%5])</a:t>
            </a:r>
          </a:p>
          <a:p>
            <a:r>
              <a:rPr lang="en-US" b="1" dirty="0">
                <a:solidFill>
                  <a:schemeClr val="bg1"/>
                </a:solidFill>
                <a:latin typeface="Cambria" panose="02040503050406030204" pitchFamily="18" charset="0"/>
              </a:rPr>
              <a:t>EI</a:t>
            </a:r>
          </a:p>
        </p:txBody>
      </p:sp>
      <p:graphicFrame>
        <p:nvGraphicFramePr>
          <p:cNvPr id="15" name="Content Placeholder 6"/>
          <p:cNvGraphicFramePr>
            <a:graphicFrameLocks/>
          </p:cNvGraphicFramePr>
          <p:nvPr>
            <p:extLst>
              <p:ext uri="{D42A27DB-BD31-4B8C-83A1-F6EECF244321}">
                <p14:modId xmlns:p14="http://schemas.microsoft.com/office/powerpoint/2010/main" val="1887044276"/>
              </p:ext>
            </p:extLst>
          </p:nvPr>
        </p:nvGraphicFramePr>
        <p:xfrm>
          <a:off x="765945" y="5133438"/>
          <a:ext cx="7928115" cy="1133220"/>
        </p:xfrm>
        <a:graphic>
          <a:graphicData uri="http://schemas.openxmlformats.org/drawingml/2006/table">
            <a:tbl>
              <a:tblPr firstRow="1" bandRow="1">
                <a:tableStyleId>{5940675A-B579-460E-94D1-54222C63F5DA}</a:tableStyleId>
              </a:tblPr>
              <a:tblGrid>
                <a:gridCol w="1585623">
                  <a:extLst>
                    <a:ext uri="{9D8B030D-6E8A-4147-A177-3AD203B41FA5}">
                      <a16:colId xmlns:a16="http://schemas.microsoft.com/office/drawing/2014/main" val="20000"/>
                    </a:ext>
                  </a:extLst>
                </a:gridCol>
                <a:gridCol w="1585623">
                  <a:extLst>
                    <a:ext uri="{9D8B030D-6E8A-4147-A177-3AD203B41FA5}">
                      <a16:colId xmlns:a16="http://schemas.microsoft.com/office/drawing/2014/main" val="20001"/>
                    </a:ext>
                  </a:extLst>
                </a:gridCol>
                <a:gridCol w="1585623">
                  <a:extLst>
                    <a:ext uri="{9D8B030D-6E8A-4147-A177-3AD203B41FA5}">
                      <a16:colId xmlns:a16="http://schemas.microsoft.com/office/drawing/2014/main" val="20002"/>
                    </a:ext>
                  </a:extLst>
                </a:gridCol>
                <a:gridCol w="1585623">
                  <a:extLst>
                    <a:ext uri="{9D8B030D-6E8A-4147-A177-3AD203B41FA5}">
                      <a16:colId xmlns:a16="http://schemas.microsoft.com/office/drawing/2014/main" val="20003"/>
                    </a:ext>
                  </a:extLst>
                </a:gridCol>
                <a:gridCol w="1585623">
                  <a:extLst>
                    <a:ext uri="{9D8B030D-6E8A-4147-A177-3AD203B41FA5}">
                      <a16:colId xmlns:a16="http://schemas.microsoft.com/office/drawing/2014/main" val="20004"/>
                    </a:ext>
                  </a:extLst>
                </a:gridCol>
              </a:tblGrid>
              <a:tr h="377740">
                <a:tc>
                  <a:txBody>
                    <a:bodyPr/>
                    <a:lstStyle/>
                    <a:p>
                      <a:pPr algn="l"/>
                      <a:r>
                        <a:rPr lang="en-US" sz="1800" b="1" dirty="0">
                          <a:latin typeface="Cambria" panose="02040503050406030204" pitchFamily="18" charset="0"/>
                        </a:rPr>
                        <a:t>P</a:t>
                      </a:r>
                      <a:r>
                        <a:rPr lang="en-US" sz="1800" b="1" baseline="-25000" dirty="0">
                          <a:latin typeface="Cambria" panose="02040503050406030204" pitchFamily="18" charset="0"/>
                        </a:rPr>
                        <a:t>0</a:t>
                      </a:r>
                    </a:p>
                  </a:txBody>
                  <a:tcPr>
                    <a:solidFill>
                      <a:srgbClr val="007E7A"/>
                    </a:solidFill>
                  </a:tcPr>
                </a:tc>
                <a:tc>
                  <a:txBody>
                    <a:bodyPr/>
                    <a:lstStyle/>
                    <a:p>
                      <a:pPr algn="l"/>
                      <a:r>
                        <a:rPr lang="en-US" sz="1800" b="1" dirty="0">
                          <a:latin typeface="Cambria" panose="02040503050406030204" pitchFamily="18" charset="0"/>
                        </a:rPr>
                        <a:t>P</a:t>
                      </a:r>
                      <a:r>
                        <a:rPr lang="en-US" sz="1800" b="1" baseline="-25000" dirty="0">
                          <a:latin typeface="Cambria" panose="02040503050406030204" pitchFamily="18" charset="0"/>
                        </a:rPr>
                        <a:t>1</a:t>
                      </a:r>
                    </a:p>
                  </a:txBody>
                  <a:tcPr>
                    <a:solidFill>
                      <a:srgbClr val="007E7A"/>
                    </a:solidFill>
                  </a:tcPr>
                </a:tc>
                <a:tc>
                  <a:txBody>
                    <a:bodyPr/>
                    <a:lstStyle/>
                    <a:p>
                      <a:pPr algn="l"/>
                      <a:r>
                        <a:rPr lang="en-US" sz="1800" b="1" dirty="0">
                          <a:latin typeface="Cambria" panose="02040503050406030204" pitchFamily="18" charset="0"/>
                        </a:rPr>
                        <a:t>P</a:t>
                      </a:r>
                      <a:r>
                        <a:rPr lang="en-US" sz="1800" b="1" baseline="-25000" dirty="0">
                          <a:latin typeface="Cambria" panose="02040503050406030204" pitchFamily="18" charset="0"/>
                        </a:rPr>
                        <a:t>2</a:t>
                      </a:r>
                    </a:p>
                  </a:txBody>
                  <a:tcPr>
                    <a:solidFill>
                      <a:srgbClr val="007E7A"/>
                    </a:solidFill>
                  </a:tcPr>
                </a:tc>
                <a:tc>
                  <a:txBody>
                    <a:bodyPr/>
                    <a:lstStyle/>
                    <a:p>
                      <a:pPr algn="l"/>
                      <a:r>
                        <a:rPr lang="en-US" sz="1800" b="1" dirty="0">
                          <a:latin typeface="Cambria" panose="02040503050406030204" pitchFamily="18" charset="0"/>
                        </a:rPr>
                        <a:t>P</a:t>
                      </a:r>
                      <a:r>
                        <a:rPr lang="en-US" sz="1800" b="1" baseline="-25000" dirty="0">
                          <a:latin typeface="Cambria" panose="02040503050406030204" pitchFamily="18" charset="0"/>
                        </a:rPr>
                        <a:t>3</a:t>
                      </a:r>
                    </a:p>
                  </a:txBody>
                  <a:tcPr>
                    <a:solidFill>
                      <a:srgbClr val="007E7A"/>
                    </a:solidFill>
                  </a:tcPr>
                </a:tc>
                <a:tc>
                  <a:txBody>
                    <a:bodyPr/>
                    <a:lstStyle/>
                    <a:p>
                      <a:pPr algn="l"/>
                      <a:r>
                        <a:rPr lang="en-US" sz="1800" b="1" dirty="0">
                          <a:latin typeface="Cambria" panose="02040503050406030204" pitchFamily="18" charset="0"/>
                        </a:rPr>
                        <a:t>P</a:t>
                      </a:r>
                      <a:r>
                        <a:rPr lang="en-US" sz="1800" b="1" baseline="-25000" dirty="0">
                          <a:latin typeface="Cambria" panose="02040503050406030204" pitchFamily="18" charset="0"/>
                        </a:rPr>
                        <a:t>4</a:t>
                      </a:r>
                    </a:p>
                  </a:txBody>
                  <a:tcPr>
                    <a:solidFill>
                      <a:srgbClr val="007E7A"/>
                    </a:solidFill>
                  </a:tcPr>
                </a:tc>
                <a:extLst>
                  <a:ext uri="{0D108BD9-81ED-4DB2-BD59-A6C34878D82A}">
                    <a16:rowId xmlns:a16="http://schemas.microsoft.com/office/drawing/2014/main" val="10000"/>
                  </a:ext>
                </a:extLst>
              </a:tr>
              <a:tr h="377740">
                <a:tc>
                  <a:txBody>
                    <a:bodyPr/>
                    <a:lstStyle/>
                    <a:p>
                      <a:r>
                        <a:rPr lang="en-US" sz="1800" dirty="0">
                          <a:latin typeface="Cambria" panose="02040503050406030204" pitchFamily="18" charset="0"/>
                        </a:rPr>
                        <a:t>P(C[1])</a:t>
                      </a:r>
                    </a:p>
                  </a:txBody>
                  <a:tcPr/>
                </a:tc>
                <a:tc>
                  <a:txBody>
                    <a:bodyPr/>
                    <a:lstStyle/>
                    <a:p>
                      <a:r>
                        <a:rPr lang="en-US" sz="1800">
                          <a:latin typeface="Cambria" panose="02040503050406030204" pitchFamily="18" charset="0"/>
                        </a:rPr>
                        <a:t>P(C[1])</a:t>
                      </a:r>
                      <a:endParaRPr lang="en-US" sz="1800" dirty="0">
                        <a:latin typeface="Cambria" panose="02040503050406030204" pitchFamily="18" charset="0"/>
                      </a:endParaRPr>
                    </a:p>
                  </a:txBody>
                  <a:tcPr/>
                </a:tc>
                <a:tc>
                  <a:txBody>
                    <a:bodyPr/>
                    <a:lstStyle/>
                    <a:p>
                      <a:r>
                        <a:rPr lang="en-US" sz="1800" dirty="0">
                          <a:latin typeface="Cambria" panose="02040503050406030204" pitchFamily="18" charset="0"/>
                        </a:rPr>
                        <a:t>P(C[3])</a:t>
                      </a:r>
                    </a:p>
                  </a:txBody>
                  <a:tcPr/>
                </a:tc>
                <a:tc>
                  <a:txBody>
                    <a:bodyPr/>
                    <a:lstStyle/>
                    <a:p>
                      <a:r>
                        <a:rPr lang="en-US" sz="1800" dirty="0">
                          <a:latin typeface="Cambria" panose="02040503050406030204" pitchFamily="18" charset="0"/>
                        </a:rPr>
                        <a:t>P(C[3])</a:t>
                      </a:r>
                    </a:p>
                  </a:txBody>
                  <a:tcPr/>
                </a:tc>
                <a:tc>
                  <a:txBody>
                    <a:bodyPr/>
                    <a:lstStyle/>
                    <a:p>
                      <a:r>
                        <a:rPr lang="en-US" sz="1800" dirty="0">
                          <a:latin typeface="Cambria" panose="02040503050406030204" pitchFamily="18" charset="0"/>
                        </a:rPr>
                        <a:t>P(C[0])</a:t>
                      </a:r>
                    </a:p>
                  </a:txBody>
                  <a:tcPr/>
                </a:tc>
                <a:extLst>
                  <a:ext uri="{0D108BD9-81ED-4DB2-BD59-A6C34878D82A}">
                    <a16:rowId xmlns:a16="http://schemas.microsoft.com/office/drawing/2014/main" val="10001"/>
                  </a:ext>
                </a:extLst>
              </a:tr>
              <a:tr h="3777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rPr>
                        <a:t>P(C[0])</a:t>
                      </a:r>
                    </a:p>
                  </a:txBody>
                  <a:tcPr/>
                </a:tc>
                <a:tc>
                  <a:txBody>
                    <a:bodyPr/>
                    <a:lstStyle/>
                    <a:p>
                      <a:r>
                        <a:rPr lang="en-US" sz="1800" dirty="0">
                          <a:latin typeface="Cambria" panose="02040503050406030204" pitchFamily="18" charset="0"/>
                        </a:rPr>
                        <a:t>P(C[2])</a:t>
                      </a:r>
                    </a:p>
                  </a:txBody>
                  <a:tcPr/>
                </a:tc>
                <a:tc>
                  <a:txBody>
                    <a:bodyPr/>
                    <a:lstStyle/>
                    <a:p>
                      <a:r>
                        <a:rPr lang="en-US" sz="1800" dirty="0">
                          <a:latin typeface="Cambria" panose="02040503050406030204" pitchFamily="18" charset="0"/>
                        </a:rPr>
                        <a:t>P(C[2])</a:t>
                      </a:r>
                    </a:p>
                  </a:txBody>
                  <a:tcPr/>
                </a:tc>
                <a:tc>
                  <a:txBody>
                    <a:bodyPr/>
                    <a:lstStyle/>
                    <a:p>
                      <a:r>
                        <a:rPr lang="en-US" sz="1800" dirty="0">
                          <a:latin typeface="Cambria" panose="02040503050406030204" pitchFamily="18" charset="0"/>
                        </a:rPr>
                        <a:t>P(C[4])</a:t>
                      </a:r>
                    </a:p>
                  </a:txBody>
                  <a:tcPr/>
                </a:tc>
                <a:tc>
                  <a:txBody>
                    <a:bodyPr/>
                    <a:lstStyle/>
                    <a:p>
                      <a:r>
                        <a:rPr lang="en-US" sz="1800" dirty="0">
                          <a:latin typeface="Cambria" panose="02040503050406030204" pitchFamily="18" charset="0"/>
                        </a:rPr>
                        <a:t>P(C[4])</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88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Readers Writers Problem</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35</a:t>
            </a:fld>
            <a:endParaRPr lang="en-US"/>
          </a:p>
        </p:txBody>
      </p:sp>
      <p:sp>
        <p:nvSpPr>
          <p:cNvPr id="8" name="Content Placeholder 7"/>
          <p:cNvSpPr>
            <a:spLocks noGrp="1"/>
          </p:cNvSpPr>
          <p:nvPr>
            <p:ph idx="1"/>
          </p:nvPr>
        </p:nvSpPr>
        <p:spPr/>
        <p:txBody>
          <a:bodyPr>
            <a:normAutofit/>
          </a:bodyPr>
          <a:lstStyle/>
          <a:p>
            <a:r>
              <a:rPr lang="en-US" dirty="0"/>
              <a:t>A data set is shared among a number of concurrent processes</a:t>
            </a:r>
          </a:p>
          <a:p>
            <a:pPr lvl="1"/>
            <a:r>
              <a:rPr lang="en-US" dirty="0"/>
              <a:t>Readers – only read the data set; they do not perform any updates</a:t>
            </a:r>
          </a:p>
          <a:p>
            <a:pPr lvl="1"/>
            <a:r>
              <a:rPr lang="en-US" dirty="0"/>
              <a:t>Writers – can both read and write.</a:t>
            </a:r>
          </a:p>
          <a:p>
            <a:r>
              <a:rPr lang="en-US" dirty="0"/>
              <a:t>Conditions</a:t>
            </a:r>
          </a:p>
          <a:p>
            <a:pPr lvl="1"/>
            <a:r>
              <a:rPr lang="en-US" dirty="0"/>
              <a:t>Any number of readers may simultaneously read the file.</a:t>
            </a:r>
          </a:p>
          <a:p>
            <a:pPr lvl="1"/>
            <a:r>
              <a:rPr lang="en-US" dirty="0"/>
              <a:t>If a writer is writing to the file, no reader/writer is allowed to access the file.</a:t>
            </a:r>
          </a:p>
        </p:txBody>
      </p:sp>
    </p:spTree>
    <p:extLst>
      <p:ext uri="{BB962C8B-B14F-4D97-AF65-F5344CB8AC3E}">
        <p14:creationId xmlns:p14="http://schemas.microsoft.com/office/powerpoint/2010/main" val="1263701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5460694" y="762734"/>
            <a:ext cx="3511878" cy="34578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Readers Writers Problem: Solution 1 – </a:t>
            </a:r>
            <a:br>
              <a:rPr lang="en-US" dirty="0"/>
            </a:br>
            <a:r>
              <a:rPr lang="en-US" b="0" dirty="0"/>
              <a:t>Preference to Readers</a:t>
            </a:r>
          </a:p>
        </p:txBody>
      </p:sp>
      <p:sp>
        <p:nvSpPr>
          <p:cNvPr id="3" name="Content Placeholder 2"/>
          <p:cNvSpPr>
            <a:spLocks noGrp="1"/>
          </p:cNvSpPr>
          <p:nvPr>
            <p:ph idx="1"/>
          </p:nvPr>
        </p:nvSpPr>
        <p:spPr/>
        <p:txBody>
          <a:bodyPr/>
          <a:lstStyle/>
          <a:p>
            <a:pPr>
              <a:lnSpc>
                <a:spcPct val="100000"/>
              </a:lnSpc>
            </a:pPr>
            <a:r>
              <a:rPr lang="en-US" altLang="en-US" sz="2000" dirty="0"/>
              <a:t>Semaphore </a:t>
            </a:r>
            <a:r>
              <a:rPr lang="en-US" altLang="en-US" sz="2000" dirty="0" err="1">
                <a:solidFill>
                  <a:srgbClr val="FF0000"/>
                </a:solidFill>
              </a:rPr>
              <a:t>mutex</a:t>
            </a:r>
            <a:r>
              <a:rPr lang="en-US" altLang="en-US" sz="2000" dirty="0"/>
              <a:t> initialized to 1.</a:t>
            </a:r>
          </a:p>
          <a:p>
            <a:pPr>
              <a:lnSpc>
                <a:spcPct val="100000"/>
              </a:lnSpc>
            </a:pPr>
            <a:r>
              <a:rPr lang="en-US" altLang="en-US" sz="2000" dirty="0"/>
              <a:t>Integer </a:t>
            </a:r>
            <a:r>
              <a:rPr lang="en-US" altLang="en-US" sz="2000" dirty="0" err="1">
                <a:solidFill>
                  <a:srgbClr val="FF0000"/>
                </a:solidFill>
              </a:rPr>
              <a:t>rdcount</a:t>
            </a:r>
            <a:r>
              <a:rPr lang="en-US" altLang="en-US" sz="2000" dirty="0"/>
              <a:t> initialized to 0.</a:t>
            </a:r>
          </a:p>
          <a:p>
            <a:pPr>
              <a:lnSpc>
                <a:spcPct val="100000"/>
              </a:lnSpc>
            </a:pPr>
            <a:r>
              <a:rPr lang="en-US" altLang="en-US" sz="2000" dirty="0"/>
              <a:t>Semaphore </a:t>
            </a:r>
            <a:r>
              <a:rPr lang="en-US" altLang="en-US" sz="2000" dirty="0" err="1">
                <a:solidFill>
                  <a:srgbClr val="FF0000"/>
                </a:solidFill>
              </a:rPr>
              <a:t>wSem</a:t>
            </a:r>
            <a:r>
              <a:rPr lang="en-US" altLang="en-US" sz="2000" dirty="0"/>
              <a:t> initialized to 1.</a:t>
            </a:r>
          </a:p>
          <a:p>
            <a:endParaRPr lang="en-US" altLang="en-US" sz="2000" dirty="0"/>
          </a:p>
          <a:p>
            <a:endParaRPr lang="en-US" dirty="0"/>
          </a:p>
        </p:txBody>
      </p:sp>
      <p:sp>
        <p:nvSpPr>
          <p:cNvPr id="6" name="Slide Number Placeholder 5"/>
          <p:cNvSpPr>
            <a:spLocks noGrp="1"/>
          </p:cNvSpPr>
          <p:nvPr>
            <p:ph type="sldNum" sz="quarter" idx="12"/>
          </p:nvPr>
        </p:nvSpPr>
        <p:spPr/>
        <p:txBody>
          <a:bodyPr/>
          <a:lstStyle/>
          <a:p>
            <a:fld id="{EFDC10D5-ED93-4F88-B366-C84672642631}" type="slidenum">
              <a:rPr lang="en-US" smtClean="0"/>
              <a:t>36</a:t>
            </a:fld>
            <a:endParaRPr lang="en-US"/>
          </a:p>
        </p:txBody>
      </p:sp>
      <p:pic>
        <p:nvPicPr>
          <p:cNvPr id="2056" name="Picture 8" descr="http://4dfdcf5e39481c021811-ed5dbb7db8a55f1f885413697706bc29.r5.cf1.rackcdn.com/pics/cabin-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817" y="707475"/>
            <a:ext cx="1841864" cy="1841864"/>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6088630" y="2644367"/>
            <a:ext cx="1110059" cy="1239805"/>
            <a:chOff x="3786404" y="4334190"/>
            <a:chExt cx="1752426" cy="1938426"/>
          </a:xfrm>
        </p:grpSpPr>
        <p:grpSp>
          <p:nvGrpSpPr>
            <p:cNvPr id="16" name="Group 15"/>
            <p:cNvGrpSpPr/>
            <p:nvPr/>
          </p:nvGrpSpPr>
          <p:grpSpPr>
            <a:xfrm>
              <a:off x="3786404" y="4334190"/>
              <a:ext cx="1752426" cy="1938426"/>
              <a:chOff x="1103132" y="2670035"/>
              <a:chExt cx="2259106" cy="2769565"/>
            </a:xfrm>
          </p:grpSpPr>
          <p:sp>
            <p:nvSpPr>
              <p:cNvPr id="15" name="Oval 14"/>
              <p:cNvSpPr/>
              <p:nvPr/>
            </p:nvSpPr>
            <p:spPr>
              <a:xfrm>
                <a:off x="1103132" y="2670035"/>
                <a:ext cx="2259106" cy="2769565"/>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761564" y="3430735"/>
                <a:ext cx="924485" cy="1183342"/>
              </a:xfrm>
              <a:prstGeom prst="rect">
                <a:avLst/>
              </a:prstGeom>
              <a:solidFill>
                <a:srgbClr val="007E7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61564" y="2982500"/>
                <a:ext cx="924485" cy="4482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2062440" y="3599355"/>
                <a:ext cx="322730" cy="29583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Isosceles Triangle 13"/>
              <p:cNvSpPr/>
              <p:nvPr/>
            </p:nvSpPr>
            <p:spPr>
              <a:xfrm rot="10800000">
                <a:off x="2062440" y="4179960"/>
                <a:ext cx="322730" cy="29583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4517108" y="4573656"/>
              <a:ext cx="305833" cy="270658"/>
            </a:xfrm>
            <a:prstGeom prst="rect">
              <a:avLst/>
            </a:prstGeom>
          </p:spPr>
        </p:pic>
      </p:gr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4622477" y="1491589"/>
            <a:ext cx="361317" cy="319759"/>
          </a:xfrm>
          <a:prstGeom prst="rect">
            <a:avLst/>
          </a:prstGeom>
        </p:spPr>
      </p:pic>
      <p:pic>
        <p:nvPicPr>
          <p:cNvPr id="26" name="Picture 6" descr="http://www.innovateli.com/wp/wp-content/uploads/2015/04/bul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8521" y="1904568"/>
            <a:ext cx="530007" cy="5300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Table 27"/>
          <p:cNvGraphicFramePr>
            <a:graphicFrameLocks noGrp="1"/>
          </p:cNvGraphicFramePr>
          <p:nvPr>
            <p:extLst>
              <p:ext uri="{D42A27DB-BD31-4B8C-83A1-F6EECF244321}">
                <p14:modId xmlns:p14="http://schemas.microsoft.com/office/powerpoint/2010/main" val="4030532806"/>
              </p:ext>
            </p:extLst>
          </p:nvPr>
        </p:nvGraphicFramePr>
        <p:xfrm>
          <a:off x="306843" y="2872933"/>
          <a:ext cx="4704399" cy="3688080"/>
        </p:xfrm>
        <a:graphic>
          <a:graphicData uri="http://schemas.openxmlformats.org/drawingml/2006/table">
            <a:tbl>
              <a:tblPr firstRow="1" bandRow="1">
                <a:tableStyleId>{7E9639D4-E3E2-4D34-9284-5A2195B3D0D7}</a:tableStyleId>
              </a:tblPr>
              <a:tblGrid>
                <a:gridCol w="4704399">
                  <a:extLst>
                    <a:ext uri="{9D8B030D-6E8A-4147-A177-3AD203B41FA5}">
                      <a16:colId xmlns:a16="http://schemas.microsoft.com/office/drawing/2014/main" val="20000"/>
                    </a:ext>
                  </a:extLst>
                </a:gridCol>
              </a:tblGrid>
              <a:tr h="356195">
                <a:tc>
                  <a:txBody>
                    <a:bodyPr/>
                    <a:lstStyle/>
                    <a:p>
                      <a:pPr algn="ctr"/>
                      <a:r>
                        <a:rPr lang="en-US" sz="1800" dirty="0" err="1">
                          <a:latin typeface="Courier New" panose="02070309020205020404" pitchFamily="49" charset="0"/>
                          <a:cs typeface="Courier New" panose="02070309020205020404" pitchFamily="49" charset="0"/>
                        </a:rPr>
                        <a:t>R</a:t>
                      </a:r>
                      <a:r>
                        <a:rPr lang="en-US" sz="1800" baseline="-25000" dirty="0" err="1">
                          <a:latin typeface="Courier New" panose="02070309020205020404" pitchFamily="49" charset="0"/>
                          <a:cs typeface="Courier New" panose="02070309020205020404" pitchFamily="49" charset="0"/>
                        </a:rPr>
                        <a:t>i</a:t>
                      </a:r>
                      <a:endParaRPr lang="en-US" sz="1800" baseline="-250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0"/>
                  </a:ext>
                </a:extLst>
              </a:tr>
              <a:tr h="2936940">
                <a:tc>
                  <a:txBody>
                    <a:bodyPr/>
                    <a:lstStyle/>
                    <a:p>
                      <a:r>
                        <a:rPr lang="en-US" sz="16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29" name="Group 28"/>
          <p:cNvGrpSpPr/>
          <p:nvPr/>
        </p:nvGrpSpPr>
        <p:grpSpPr>
          <a:xfrm>
            <a:off x="731287" y="3615393"/>
            <a:ext cx="4111501" cy="2520038"/>
            <a:chOff x="2160909" y="2356863"/>
            <a:chExt cx="3621021" cy="2394017"/>
          </a:xfrm>
        </p:grpSpPr>
        <p:sp>
          <p:nvSpPr>
            <p:cNvPr id="30" name="TextBox 29"/>
            <p:cNvSpPr txBox="1"/>
            <p:nvPr/>
          </p:nvSpPr>
          <p:spPr>
            <a:xfrm>
              <a:off x="2211995" y="2356863"/>
              <a:ext cx="3569935" cy="1023349"/>
            </a:xfrm>
            <a:prstGeom prst="rect">
              <a:avLst/>
            </a:prstGeom>
            <a:noFill/>
            <a:ln>
              <a:solidFill>
                <a:srgbClr val="007E7A"/>
              </a:solidFill>
            </a:ln>
          </p:spPr>
          <p:txBody>
            <a:bodyPr wrap="square" rtlCol="0">
              <a:spAutoFit/>
            </a:bodyPr>
            <a:lstStyle/>
            <a:p>
              <a:r>
                <a:rPr lang="en-US" sz="1600" b="1" dirty="0">
                  <a:solidFill>
                    <a:srgbClr val="007E7A"/>
                  </a:solidFill>
                  <a:latin typeface="Courier New" panose="02070309020205020404" pitchFamily="49" charset="0"/>
                  <a:cs typeface="Courier New" panose="02070309020205020404" pitchFamily="49" charset="0"/>
                </a:rPr>
                <a:t>P(</a:t>
              </a:r>
              <a:r>
                <a:rPr lang="en-US" sz="1600" b="1" dirty="0" err="1">
                  <a:solidFill>
                    <a:srgbClr val="007E7A"/>
                  </a:solidFill>
                  <a:latin typeface="Courier New" panose="02070309020205020404" pitchFamily="49" charset="0"/>
                  <a:cs typeface="Courier New" panose="02070309020205020404" pitchFamily="49" charset="0"/>
                </a:rPr>
                <a:t>mutex</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if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==1)  P(</a:t>
              </a:r>
              <a:r>
                <a:rPr lang="en-US" sz="1600" b="1" dirty="0" err="1">
                  <a:solidFill>
                    <a:srgbClr val="007E7A"/>
                  </a:solidFill>
                  <a:latin typeface="Courier New" panose="02070309020205020404" pitchFamily="49" charset="0"/>
                  <a:cs typeface="Courier New" panose="02070309020205020404" pitchFamily="49" charset="0"/>
                </a:rPr>
                <a:t>wSem</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V(</a:t>
              </a:r>
              <a:r>
                <a:rPr lang="en-US" sz="1600" b="1" dirty="0" err="1">
                  <a:solidFill>
                    <a:srgbClr val="007E7A"/>
                  </a:solidFill>
                  <a:latin typeface="Courier New" panose="02070309020205020404" pitchFamily="49" charset="0"/>
                  <a:cs typeface="Courier New" panose="02070309020205020404" pitchFamily="49" charset="0"/>
                </a:rPr>
                <a:t>mutex</a:t>
              </a:r>
              <a:r>
                <a:rPr lang="en-US" sz="1600" b="1" dirty="0">
                  <a:solidFill>
                    <a:srgbClr val="007E7A"/>
                  </a:solidFill>
                  <a:latin typeface="Courier New" panose="02070309020205020404" pitchFamily="49" charset="0"/>
                  <a:cs typeface="Courier New" panose="02070309020205020404" pitchFamily="49" charset="0"/>
                </a:rPr>
                <a:t>);</a:t>
              </a:r>
            </a:p>
          </p:txBody>
        </p:sp>
        <p:sp>
          <p:nvSpPr>
            <p:cNvPr id="31" name="TextBox 30"/>
            <p:cNvSpPr txBox="1"/>
            <p:nvPr/>
          </p:nvSpPr>
          <p:spPr>
            <a:xfrm>
              <a:off x="2160909" y="3727531"/>
              <a:ext cx="3621020" cy="1023349"/>
            </a:xfrm>
            <a:prstGeom prst="rect">
              <a:avLst/>
            </a:prstGeom>
            <a:noFill/>
            <a:ln>
              <a:solidFill>
                <a:srgbClr val="007E7A"/>
              </a:solidFill>
            </a:ln>
          </p:spPr>
          <p:txBody>
            <a:bodyPr wrap="square" rtlCol="0">
              <a:spAutoFit/>
            </a:bodyPr>
            <a:lstStyle/>
            <a:p>
              <a:r>
                <a:rPr lang="en-US" sz="1600" b="1" dirty="0">
                  <a:solidFill>
                    <a:srgbClr val="007E7A"/>
                  </a:solidFill>
                  <a:latin typeface="Courier New" panose="02070309020205020404" pitchFamily="49" charset="0"/>
                  <a:cs typeface="Courier New" panose="02070309020205020404" pitchFamily="49" charset="0"/>
                </a:rPr>
                <a:t>P(</a:t>
              </a:r>
              <a:r>
                <a:rPr lang="en-US" sz="1600" b="1" dirty="0" err="1">
                  <a:solidFill>
                    <a:srgbClr val="007E7A"/>
                  </a:solidFill>
                  <a:latin typeface="Courier New" panose="02070309020205020404" pitchFamily="49" charset="0"/>
                  <a:cs typeface="Courier New" panose="02070309020205020404" pitchFamily="49" charset="0"/>
                </a:rPr>
                <a:t>mutex</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if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==0)  V(</a:t>
              </a:r>
              <a:r>
                <a:rPr lang="en-US" sz="1600" b="1" dirty="0" err="1">
                  <a:solidFill>
                    <a:srgbClr val="007E7A"/>
                  </a:solidFill>
                  <a:latin typeface="Courier New" panose="02070309020205020404" pitchFamily="49" charset="0"/>
                  <a:cs typeface="Courier New" panose="02070309020205020404" pitchFamily="49" charset="0"/>
                </a:rPr>
                <a:t>wSem</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V(</a:t>
              </a:r>
              <a:r>
                <a:rPr lang="en-US" sz="1600" b="1" dirty="0" err="1">
                  <a:solidFill>
                    <a:srgbClr val="007E7A"/>
                  </a:solidFill>
                  <a:latin typeface="Courier New" panose="02070309020205020404" pitchFamily="49" charset="0"/>
                  <a:cs typeface="Courier New" panose="02070309020205020404" pitchFamily="49" charset="0"/>
                </a:rPr>
                <a:t>mutex</a:t>
              </a:r>
              <a:r>
                <a:rPr lang="en-US" sz="1600" b="1" dirty="0">
                  <a:solidFill>
                    <a:srgbClr val="007E7A"/>
                  </a:solidFill>
                  <a:latin typeface="Courier New" panose="02070309020205020404" pitchFamily="49" charset="0"/>
                  <a:cs typeface="Courier New" panose="02070309020205020404" pitchFamily="49" charset="0"/>
                </a:rPr>
                <a:t>);</a:t>
              </a:r>
            </a:p>
          </p:txBody>
        </p:sp>
        <p:sp>
          <p:nvSpPr>
            <p:cNvPr id="32" name="TextBox 31"/>
            <p:cNvSpPr txBox="1"/>
            <p:nvPr/>
          </p:nvSpPr>
          <p:spPr>
            <a:xfrm>
              <a:off x="2458171" y="3395555"/>
              <a:ext cx="648468" cy="321624"/>
            </a:xfrm>
            <a:prstGeom prst="rect">
              <a:avLst/>
            </a:prstGeom>
            <a:noFill/>
          </p:spPr>
          <p:txBody>
            <a:bodyPr wrap="none" rtlCol="0">
              <a:spAutoFit/>
            </a:bodyPr>
            <a:lstStyle/>
            <a:p>
              <a:r>
                <a:rPr lang="en-US" sz="1600" b="1" dirty="0">
                  <a:solidFill>
                    <a:srgbClr val="FF0000"/>
                  </a:solidFill>
                  <a:latin typeface="Courier New" panose="02070309020205020404" pitchFamily="49" charset="0"/>
                  <a:cs typeface="Courier New" panose="02070309020205020404" pitchFamily="49" charset="0"/>
                </a:rPr>
                <a:t>READ</a:t>
              </a:r>
            </a:p>
          </p:txBody>
        </p:sp>
      </p:grpSp>
      <p:graphicFrame>
        <p:nvGraphicFramePr>
          <p:cNvPr id="39" name="Table 38"/>
          <p:cNvGraphicFramePr>
            <a:graphicFrameLocks noGrp="1"/>
          </p:cNvGraphicFramePr>
          <p:nvPr>
            <p:extLst>
              <p:ext uri="{D42A27DB-BD31-4B8C-83A1-F6EECF244321}">
                <p14:modId xmlns:p14="http://schemas.microsoft.com/office/powerpoint/2010/main" val="3762876054"/>
              </p:ext>
            </p:extLst>
          </p:nvPr>
        </p:nvGraphicFramePr>
        <p:xfrm>
          <a:off x="5460694" y="4345322"/>
          <a:ext cx="1869372" cy="2231284"/>
        </p:xfrm>
        <a:graphic>
          <a:graphicData uri="http://schemas.openxmlformats.org/drawingml/2006/table">
            <a:tbl>
              <a:tblPr firstRow="1" bandRow="1">
                <a:tableStyleId>{7E9639D4-E3E2-4D34-9284-5A2195B3D0D7}</a:tableStyleId>
              </a:tblPr>
              <a:tblGrid>
                <a:gridCol w="1869372">
                  <a:extLst>
                    <a:ext uri="{9D8B030D-6E8A-4147-A177-3AD203B41FA5}">
                      <a16:colId xmlns:a16="http://schemas.microsoft.com/office/drawing/2014/main" val="20000"/>
                    </a:ext>
                  </a:extLst>
                </a:gridCol>
              </a:tblGrid>
              <a:tr h="348384">
                <a:tc>
                  <a:txBody>
                    <a:bodyPr/>
                    <a:lstStyle/>
                    <a:p>
                      <a:pPr algn="ctr"/>
                      <a:r>
                        <a:rPr lang="en-US" sz="1800" dirty="0">
                          <a:latin typeface="Courier New" panose="02070309020205020404" pitchFamily="49" charset="0"/>
                          <a:cs typeface="Courier New" panose="02070309020205020404" pitchFamily="49" charset="0"/>
                        </a:rPr>
                        <a:t>W</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1865524">
                <a:tc>
                  <a:txBody>
                    <a:bodyPr/>
                    <a:lstStyle/>
                    <a:p>
                      <a:r>
                        <a:rPr lang="en-US" sz="16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40" name="Group 39"/>
          <p:cNvGrpSpPr/>
          <p:nvPr/>
        </p:nvGrpSpPr>
        <p:grpSpPr>
          <a:xfrm>
            <a:off x="5933578" y="5007097"/>
            <a:ext cx="1235123" cy="1149297"/>
            <a:chOff x="2211995" y="2280213"/>
            <a:chExt cx="3621020" cy="1091825"/>
          </a:xfrm>
        </p:grpSpPr>
        <p:sp>
          <p:nvSpPr>
            <p:cNvPr id="41" name="TextBox 40"/>
            <p:cNvSpPr txBox="1"/>
            <p:nvPr/>
          </p:nvSpPr>
          <p:spPr>
            <a:xfrm>
              <a:off x="2211995" y="2280213"/>
              <a:ext cx="3569935" cy="321624"/>
            </a:xfrm>
            <a:prstGeom prst="rect">
              <a:avLst/>
            </a:prstGeom>
            <a:noFill/>
            <a:ln>
              <a:solidFill>
                <a:srgbClr val="007E7A"/>
              </a:solidFill>
            </a:ln>
          </p:spPr>
          <p:txBody>
            <a:bodyPr wrap="square" rtlCol="0">
              <a:spAutoFit/>
            </a:bodyPr>
            <a:lstStyle/>
            <a:p>
              <a:r>
                <a:rPr lang="en-US" sz="1600" b="1" dirty="0">
                  <a:solidFill>
                    <a:srgbClr val="007E7A"/>
                  </a:solidFill>
                  <a:latin typeface="Courier New" panose="02070309020205020404" pitchFamily="49" charset="0"/>
                  <a:cs typeface="Courier New" panose="02070309020205020404" pitchFamily="49" charset="0"/>
                </a:rPr>
                <a:t>P(</a:t>
              </a:r>
              <a:r>
                <a:rPr lang="en-US" sz="1600" b="1" dirty="0" err="1">
                  <a:solidFill>
                    <a:srgbClr val="007E7A"/>
                  </a:solidFill>
                  <a:latin typeface="Courier New" panose="02070309020205020404" pitchFamily="49" charset="0"/>
                  <a:cs typeface="Courier New" panose="02070309020205020404" pitchFamily="49" charset="0"/>
                </a:rPr>
                <a:t>wSem</a:t>
              </a:r>
              <a:r>
                <a:rPr lang="en-US" sz="1600" b="1" dirty="0">
                  <a:solidFill>
                    <a:srgbClr val="007E7A"/>
                  </a:solidFill>
                  <a:latin typeface="Courier New" panose="02070309020205020404" pitchFamily="49" charset="0"/>
                  <a:cs typeface="Courier New" panose="02070309020205020404" pitchFamily="49" charset="0"/>
                </a:rPr>
                <a:t>);</a:t>
              </a:r>
            </a:p>
          </p:txBody>
        </p:sp>
        <p:sp>
          <p:nvSpPr>
            <p:cNvPr id="42" name="TextBox 41"/>
            <p:cNvSpPr txBox="1"/>
            <p:nvPr/>
          </p:nvSpPr>
          <p:spPr>
            <a:xfrm>
              <a:off x="2211995" y="3050414"/>
              <a:ext cx="3621020" cy="321624"/>
            </a:xfrm>
            <a:prstGeom prst="rect">
              <a:avLst/>
            </a:prstGeom>
            <a:noFill/>
            <a:ln>
              <a:solidFill>
                <a:srgbClr val="007E7A"/>
              </a:solidFill>
            </a:ln>
          </p:spPr>
          <p:txBody>
            <a:bodyPr wrap="square" rtlCol="0">
              <a:spAutoFit/>
            </a:bodyPr>
            <a:lstStyle/>
            <a:p>
              <a:r>
                <a:rPr lang="en-US" sz="1600" b="1" dirty="0">
                  <a:solidFill>
                    <a:srgbClr val="007E7A"/>
                  </a:solidFill>
                  <a:latin typeface="Courier New" panose="02070309020205020404" pitchFamily="49" charset="0"/>
                  <a:cs typeface="Courier New" panose="02070309020205020404" pitchFamily="49" charset="0"/>
                </a:rPr>
                <a:t>V(</a:t>
              </a:r>
              <a:r>
                <a:rPr lang="en-US" sz="1600" b="1" dirty="0" err="1">
                  <a:solidFill>
                    <a:srgbClr val="007E7A"/>
                  </a:solidFill>
                  <a:latin typeface="Courier New" panose="02070309020205020404" pitchFamily="49" charset="0"/>
                  <a:cs typeface="Courier New" panose="02070309020205020404" pitchFamily="49" charset="0"/>
                </a:rPr>
                <a:t>wSem</a:t>
              </a:r>
              <a:r>
                <a:rPr lang="en-US" sz="1600" b="1" dirty="0">
                  <a:solidFill>
                    <a:srgbClr val="007E7A"/>
                  </a:solidFill>
                  <a:latin typeface="Courier New" panose="02070309020205020404" pitchFamily="49" charset="0"/>
                  <a:cs typeface="Courier New" panose="02070309020205020404" pitchFamily="49" charset="0"/>
                </a:rPr>
                <a:t>);</a:t>
              </a:r>
            </a:p>
          </p:txBody>
        </p:sp>
        <p:sp>
          <p:nvSpPr>
            <p:cNvPr id="43" name="TextBox 42"/>
            <p:cNvSpPr txBox="1"/>
            <p:nvPr/>
          </p:nvSpPr>
          <p:spPr>
            <a:xfrm>
              <a:off x="2484224" y="2692113"/>
              <a:ext cx="845619" cy="321624"/>
            </a:xfrm>
            <a:prstGeom prst="rect">
              <a:avLst/>
            </a:prstGeom>
            <a:noFill/>
          </p:spPr>
          <p:txBody>
            <a:bodyPr wrap="none" rtlCol="0">
              <a:spAutoFit/>
            </a:bodyPr>
            <a:lstStyle/>
            <a:p>
              <a:r>
                <a:rPr lang="en-US" sz="1600" b="1" dirty="0">
                  <a:solidFill>
                    <a:srgbClr val="FF0000"/>
                  </a:solidFill>
                  <a:latin typeface="Courier New" panose="02070309020205020404" pitchFamily="49" charset="0"/>
                  <a:cs typeface="Courier New" panose="02070309020205020404" pitchFamily="49" charset="0"/>
                </a:rPr>
                <a:t>WRITE</a:t>
              </a:r>
            </a:p>
          </p:txBody>
        </p:sp>
      </p:gr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3961" y="2781375"/>
            <a:ext cx="685896" cy="1057423"/>
          </a:xfrm>
          <a:prstGeom prst="rect">
            <a:avLst/>
          </a:prstGeom>
          <a:noFill/>
        </p:spPr>
      </p:pic>
      <p:pic>
        <p:nvPicPr>
          <p:cNvPr id="2054" name="Picture 6" descr="http://www.innovateli.com/wp/wp-content/uploads/2015/04/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71273" y="2712099"/>
            <a:ext cx="1050551" cy="105055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http://www.innovateli.com/wp/wp-content/uploads/2015/04/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69382" y="2722343"/>
            <a:ext cx="1050551" cy="10505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a-assicurazioni.it/imgs/home/lock.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26748" y="3624469"/>
            <a:ext cx="389966" cy="38996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http://www.ca-assicurazioni.it/imgs/home/lock.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541" y="1018476"/>
            <a:ext cx="389966" cy="389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42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05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Readers Writers Problem: Solution 1 – </a:t>
            </a:r>
            <a:br>
              <a:rPr lang="en-US" dirty="0"/>
            </a:br>
            <a:r>
              <a:rPr lang="en-US" b="0" dirty="0"/>
              <a:t>Preference to Readers</a:t>
            </a:r>
          </a:p>
        </p:txBody>
      </p:sp>
      <p:sp>
        <p:nvSpPr>
          <p:cNvPr id="3" name="Content Placeholder 2"/>
          <p:cNvSpPr>
            <a:spLocks noGrp="1"/>
          </p:cNvSpPr>
          <p:nvPr>
            <p:ph idx="1"/>
          </p:nvPr>
        </p:nvSpPr>
        <p:spPr/>
        <p:txBody>
          <a:bodyPr>
            <a:normAutofit/>
          </a:bodyPr>
          <a:lstStyle/>
          <a:p>
            <a:r>
              <a:rPr lang="en-US" sz="2800" dirty="0">
                <a:ea typeface="+mj-ea"/>
                <a:cs typeface="+mj-cs"/>
              </a:rPr>
              <a:t>Readers only</a:t>
            </a:r>
          </a:p>
          <a:p>
            <a:pPr lvl="1"/>
            <a:r>
              <a:rPr lang="en-US" dirty="0">
                <a:ea typeface="+mj-ea"/>
                <a:cs typeface="+mj-cs"/>
              </a:rPr>
              <a:t>All readers are allowed to READ</a:t>
            </a:r>
          </a:p>
          <a:p>
            <a:r>
              <a:rPr lang="en-US" sz="2800" dirty="0">
                <a:ea typeface="+mj-ea"/>
                <a:cs typeface="+mj-cs"/>
              </a:rPr>
              <a:t>Writers only</a:t>
            </a:r>
          </a:p>
          <a:p>
            <a:pPr lvl="1"/>
            <a:r>
              <a:rPr lang="en-US" dirty="0">
                <a:ea typeface="+mj-ea"/>
                <a:cs typeface="+mj-cs"/>
              </a:rPr>
              <a:t>One writer at a time</a:t>
            </a:r>
          </a:p>
          <a:p>
            <a:r>
              <a:rPr lang="en-US" sz="2800" dirty="0"/>
              <a:t>Both readers and writers with read first</a:t>
            </a:r>
          </a:p>
          <a:p>
            <a:pPr lvl="1"/>
            <a:r>
              <a:rPr lang="en-US" dirty="0">
                <a:ea typeface="+mj-ea"/>
                <a:cs typeface="+mj-cs"/>
              </a:rPr>
              <a:t>Writer has to wait on P(</a:t>
            </a:r>
            <a:r>
              <a:rPr lang="en-US" dirty="0" err="1">
                <a:ea typeface="+mj-ea"/>
                <a:cs typeface="+mj-cs"/>
              </a:rPr>
              <a:t>wrt</a:t>
            </a:r>
            <a:r>
              <a:rPr lang="en-US" dirty="0">
                <a:ea typeface="+mj-ea"/>
                <a:cs typeface="+mj-cs"/>
              </a:rPr>
              <a:t>)</a:t>
            </a:r>
          </a:p>
          <a:p>
            <a:r>
              <a:rPr lang="en-US" sz="3200" dirty="0"/>
              <a:t>Both readers and writers with write first</a:t>
            </a:r>
          </a:p>
          <a:p>
            <a:pPr lvl="1"/>
            <a:r>
              <a:rPr lang="en-US" dirty="0"/>
              <a:t>Reader has to wait on P(</a:t>
            </a:r>
            <a:r>
              <a:rPr lang="en-US" dirty="0" err="1"/>
              <a:t>wrt</a:t>
            </a:r>
            <a:r>
              <a:rPr lang="en-US" dirty="0"/>
              <a:t>)</a:t>
            </a:r>
          </a:p>
          <a:p>
            <a:pPr marL="274828" lvl="1" indent="0">
              <a:buNone/>
            </a:pPr>
            <a:r>
              <a:rPr lang="en-US" sz="3200" b="1" dirty="0">
                <a:solidFill>
                  <a:srgbClr val="FF0000"/>
                </a:solidFill>
              </a:rPr>
              <a:t>               Writers may starve ! </a:t>
            </a:r>
            <a:endParaRPr lang="en-US" sz="2600" b="1" dirty="0">
              <a:solidFill>
                <a:srgbClr val="FF0000"/>
              </a:solidFill>
              <a:ea typeface="+mj-ea"/>
              <a:cs typeface="+mj-cs"/>
            </a:endParaRP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37</a:t>
            </a:fld>
            <a:endParaRPr lang="en-US"/>
          </a:p>
        </p:txBody>
      </p:sp>
      <p:pic>
        <p:nvPicPr>
          <p:cNvPr id="4098" name="Picture 2" descr="http://thumbs.dreamstime.com/z/sad-crying-smiley-emoticon-character-cartoon-isolated-white-background-eps-file-available-4965666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00" b="11356"/>
          <a:stretch/>
        </p:blipFill>
        <p:spPr bwMode="auto">
          <a:xfrm>
            <a:off x="5825941" y="5287962"/>
            <a:ext cx="1159386" cy="93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42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26"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animEffect transition="in" filter="wipe(down)">
                                      <p:cBhvr>
                                        <p:cTn id="9" dur="580">
                                          <p:stCondLst>
                                            <p:cond delay="0"/>
                                          </p:stCondLst>
                                        </p:cTn>
                                        <p:tgtEl>
                                          <p:spTgt spid="4098"/>
                                        </p:tgtEl>
                                      </p:cBhvr>
                                    </p:animEffect>
                                    <p:anim calcmode="lin" valueType="num">
                                      <p:cBhvr>
                                        <p:cTn id="10"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11"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12"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13"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14"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15" dur="26">
                                          <p:stCondLst>
                                            <p:cond delay="650"/>
                                          </p:stCondLst>
                                        </p:cTn>
                                        <p:tgtEl>
                                          <p:spTgt spid="4098"/>
                                        </p:tgtEl>
                                      </p:cBhvr>
                                      <p:to x="100000" y="60000"/>
                                    </p:animScale>
                                    <p:animScale>
                                      <p:cBhvr>
                                        <p:cTn id="16" dur="166" decel="50000">
                                          <p:stCondLst>
                                            <p:cond delay="676"/>
                                          </p:stCondLst>
                                        </p:cTn>
                                        <p:tgtEl>
                                          <p:spTgt spid="4098"/>
                                        </p:tgtEl>
                                      </p:cBhvr>
                                      <p:to x="100000" y="100000"/>
                                    </p:animScale>
                                    <p:animScale>
                                      <p:cBhvr>
                                        <p:cTn id="17" dur="26">
                                          <p:stCondLst>
                                            <p:cond delay="1312"/>
                                          </p:stCondLst>
                                        </p:cTn>
                                        <p:tgtEl>
                                          <p:spTgt spid="4098"/>
                                        </p:tgtEl>
                                      </p:cBhvr>
                                      <p:to x="100000" y="80000"/>
                                    </p:animScale>
                                    <p:animScale>
                                      <p:cBhvr>
                                        <p:cTn id="18" dur="166" decel="50000">
                                          <p:stCondLst>
                                            <p:cond delay="1338"/>
                                          </p:stCondLst>
                                        </p:cTn>
                                        <p:tgtEl>
                                          <p:spTgt spid="4098"/>
                                        </p:tgtEl>
                                      </p:cBhvr>
                                      <p:to x="100000" y="100000"/>
                                    </p:animScale>
                                    <p:animScale>
                                      <p:cBhvr>
                                        <p:cTn id="19" dur="26">
                                          <p:stCondLst>
                                            <p:cond delay="1642"/>
                                          </p:stCondLst>
                                        </p:cTn>
                                        <p:tgtEl>
                                          <p:spTgt spid="4098"/>
                                        </p:tgtEl>
                                      </p:cBhvr>
                                      <p:to x="100000" y="90000"/>
                                    </p:animScale>
                                    <p:animScale>
                                      <p:cBhvr>
                                        <p:cTn id="20" dur="166" decel="50000">
                                          <p:stCondLst>
                                            <p:cond delay="1668"/>
                                          </p:stCondLst>
                                        </p:cTn>
                                        <p:tgtEl>
                                          <p:spTgt spid="4098"/>
                                        </p:tgtEl>
                                      </p:cBhvr>
                                      <p:to x="100000" y="100000"/>
                                    </p:animScale>
                                    <p:animScale>
                                      <p:cBhvr>
                                        <p:cTn id="21" dur="26">
                                          <p:stCondLst>
                                            <p:cond delay="1808"/>
                                          </p:stCondLst>
                                        </p:cTn>
                                        <p:tgtEl>
                                          <p:spTgt spid="4098"/>
                                        </p:tgtEl>
                                      </p:cBhvr>
                                      <p:to x="100000" y="95000"/>
                                    </p:animScale>
                                    <p:animScale>
                                      <p:cBhvr>
                                        <p:cTn id="22" dur="166" decel="50000">
                                          <p:stCondLst>
                                            <p:cond delay="1834"/>
                                          </p:stCondLst>
                                        </p:cTn>
                                        <p:tgtEl>
                                          <p:spTgt spid="40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Readers Writers Problem: Solution 2 – </a:t>
            </a:r>
            <a:br>
              <a:rPr lang="en-US" dirty="0"/>
            </a:br>
            <a:r>
              <a:rPr lang="en-US" b="0" dirty="0"/>
              <a:t>Preference to Writers</a:t>
            </a:r>
            <a:endParaRPr lang="en-US" dirty="0"/>
          </a:p>
        </p:txBody>
      </p:sp>
      <p:sp>
        <p:nvSpPr>
          <p:cNvPr id="3" name="Content Placeholder 2"/>
          <p:cNvSpPr>
            <a:spLocks noGrp="1"/>
          </p:cNvSpPr>
          <p:nvPr>
            <p:ph idx="1"/>
          </p:nvPr>
        </p:nvSpPr>
        <p:spPr/>
        <p:txBody>
          <a:bodyPr/>
          <a:lstStyle/>
          <a:p>
            <a:r>
              <a:rPr lang="en-US" sz="2000" dirty="0"/>
              <a:t>Integer </a:t>
            </a:r>
            <a:r>
              <a:rPr lang="en-US" sz="2000" b="1" dirty="0" err="1">
                <a:solidFill>
                  <a:srgbClr val="FF0000"/>
                </a:solidFill>
                <a:latin typeface="Courier New" panose="02070309020205020404" pitchFamily="49" charset="0"/>
                <a:cs typeface="Courier New" panose="02070309020205020404" pitchFamily="49" charset="0"/>
              </a:rPr>
              <a:t>rdcount</a:t>
            </a:r>
            <a:r>
              <a:rPr lang="en-US" sz="2000" dirty="0">
                <a:solidFill>
                  <a:srgbClr val="FF0000"/>
                </a:solidFill>
                <a:latin typeface="Courier New" panose="02070309020205020404" pitchFamily="49" charset="0"/>
                <a:cs typeface="Courier New" panose="02070309020205020404" pitchFamily="49" charset="0"/>
              </a:rPr>
              <a:t> </a:t>
            </a:r>
            <a:r>
              <a:rPr lang="en-US" sz="2000" dirty="0"/>
              <a:t>– keeps track of number of readers.</a:t>
            </a:r>
          </a:p>
          <a:p>
            <a:r>
              <a:rPr lang="en-US" sz="2000" dirty="0"/>
              <a:t>Integer </a:t>
            </a:r>
            <a:r>
              <a:rPr lang="en-US" sz="2000" b="1" dirty="0" err="1">
                <a:solidFill>
                  <a:srgbClr val="FF0000"/>
                </a:solidFill>
                <a:latin typeface="Courier New" panose="02070309020205020404" pitchFamily="49" charset="0"/>
                <a:cs typeface="Courier New" panose="02070309020205020404" pitchFamily="49" charset="0"/>
              </a:rPr>
              <a:t>wrtcount</a:t>
            </a:r>
            <a:r>
              <a:rPr lang="en-US" sz="2000" dirty="0">
                <a:solidFill>
                  <a:srgbClr val="FF0000"/>
                </a:solidFill>
              </a:rPr>
              <a:t> </a:t>
            </a:r>
            <a:r>
              <a:rPr lang="en-US" sz="2000" dirty="0"/>
              <a:t>– keeps track of number of writers.</a:t>
            </a:r>
          </a:p>
          <a:p>
            <a:r>
              <a:rPr lang="en-US" sz="2000" dirty="0"/>
              <a:t>Semaphore </a:t>
            </a:r>
            <a:r>
              <a:rPr lang="en-US" sz="2000" b="1" dirty="0">
                <a:solidFill>
                  <a:srgbClr val="FF0000"/>
                </a:solidFill>
                <a:latin typeface="Courier New" panose="02070309020205020404" pitchFamily="49" charset="0"/>
                <a:cs typeface="Courier New" panose="02070309020205020404" pitchFamily="49" charset="0"/>
              </a:rPr>
              <a:t>mutex1</a:t>
            </a:r>
            <a:r>
              <a:rPr lang="en-US" sz="2000" dirty="0"/>
              <a:t> – controls the updating of </a:t>
            </a:r>
            <a:r>
              <a:rPr lang="en-US" sz="2000" dirty="0" err="1"/>
              <a:t>rdcount</a:t>
            </a:r>
            <a:r>
              <a:rPr lang="en-US" sz="2000" dirty="0"/>
              <a:t>.</a:t>
            </a:r>
          </a:p>
          <a:p>
            <a:r>
              <a:rPr lang="en-US" sz="2000" dirty="0"/>
              <a:t>Semaphore </a:t>
            </a:r>
            <a:r>
              <a:rPr lang="en-US" sz="2000" b="1" dirty="0">
                <a:solidFill>
                  <a:srgbClr val="FF0000"/>
                </a:solidFill>
                <a:latin typeface="Courier New" panose="02070309020205020404" pitchFamily="49" charset="0"/>
                <a:cs typeface="Courier New" panose="02070309020205020404" pitchFamily="49" charset="0"/>
              </a:rPr>
              <a:t>mutex2</a:t>
            </a:r>
            <a:r>
              <a:rPr lang="en-US" sz="2000" dirty="0"/>
              <a:t> – controls the updating of </a:t>
            </a:r>
            <a:r>
              <a:rPr lang="en-US" sz="2000" dirty="0" err="1"/>
              <a:t>wrtcount</a:t>
            </a:r>
            <a:r>
              <a:rPr lang="en-US" sz="2000" dirty="0"/>
              <a:t>.</a:t>
            </a:r>
          </a:p>
          <a:p>
            <a:r>
              <a:rPr lang="en-US" sz="2000" dirty="0"/>
              <a:t>Semaphore </a:t>
            </a:r>
            <a:r>
              <a:rPr lang="en-US" sz="2000" b="1" dirty="0" err="1">
                <a:solidFill>
                  <a:srgbClr val="FF0000"/>
                </a:solidFill>
                <a:latin typeface="Courier New" panose="02070309020205020404" pitchFamily="49" charset="0"/>
                <a:cs typeface="Courier New" panose="02070309020205020404" pitchFamily="49" charset="0"/>
              </a:rPr>
              <a:t>rSem</a:t>
            </a:r>
            <a:r>
              <a:rPr lang="en-US" sz="2000" dirty="0">
                <a:solidFill>
                  <a:srgbClr val="FF0000"/>
                </a:solidFill>
              </a:rPr>
              <a:t> </a:t>
            </a:r>
            <a:r>
              <a:rPr lang="en-US" sz="2000" dirty="0"/>
              <a:t>– inhibits all readers while there is at least one writer desiring access to critical section.</a:t>
            </a:r>
          </a:p>
          <a:p>
            <a:r>
              <a:rPr lang="en-US" sz="2000" dirty="0"/>
              <a:t>Semaphore </a:t>
            </a:r>
            <a:r>
              <a:rPr lang="en-US" sz="2000" b="1" dirty="0" err="1">
                <a:solidFill>
                  <a:srgbClr val="FF0000"/>
                </a:solidFill>
                <a:latin typeface="Courier New" panose="02070309020205020404" pitchFamily="49" charset="0"/>
                <a:cs typeface="Courier New" panose="02070309020205020404" pitchFamily="49" charset="0"/>
              </a:rPr>
              <a:t>wSem</a:t>
            </a:r>
            <a:r>
              <a:rPr lang="en-US" sz="2000" dirty="0">
                <a:solidFill>
                  <a:srgbClr val="FF0000"/>
                </a:solidFill>
              </a:rPr>
              <a:t> </a:t>
            </a:r>
            <a:r>
              <a:rPr lang="en-US" sz="2000" dirty="0"/>
              <a:t>– inhibits all writers while there is at least one reader desiring access to critical section.</a:t>
            </a:r>
          </a:p>
          <a:p>
            <a:r>
              <a:rPr lang="en-US" sz="2000" dirty="0"/>
              <a:t>Semaphore </a:t>
            </a:r>
            <a:r>
              <a:rPr lang="en-US" sz="2000" b="1" dirty="0">
                <a:solidFill>
                  <a:srgbClr val="FF0000"/>
                </a:solidFill>
                <a:latin typeface="Courier New" panose="02070309020205020404" pitchFamily="49" charset="0"/>
                <a:cs typeface="Courier New" panose="02070309020205020404" pitchFamily="49" charset="0"/>
              </a:rPr>
              <a:t>mutex3</a:t>
            </a:r>
            <a:r>
              <a:rPr lang="en-US" sz="2000" dirty="0"/>
              <a:t> – to avoid long queue on </a:t>
            </a:r>
            <a:r>
              <a:rPr lang="en-US" sz="2000" dirty="0" err="1"/>
              <a:t>rSem</a:t>
            </a:r>
            <a:r>
              <a:rPr lang="en-US" sz="2000" dirty="0"/>
              <a:t>. So that waiting writer processes get preference.</a:t>
            </a:r>
          </a:p>
          <a:p>
            <a:endParaRPr lang="en-US" sz="2000" dirty="0"/>
          </a:p>
          <a:p>
            <a:endParaRPr lang="en-US" sz="2000" dirty="0"/>
          </a:p>
          <a:p>
            <a:endParaRPr lang="en-US" sz="2000" dirty="0"/>
          </a:p>
          <a:p>
            <a:pPr lvl="1"/>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38</a:t>
            </a:fld>
            <a:endParaRPr lang="en-US"/>
          </a:p>
        </p:txBody>
      </p:sp>
    </p:spTree>
    <p:extLst>
      <p:ext uri="{BB962C8B-B14F-4D97-AF65-F5344CB8AC3E}">
        <p14:creationId xmlns:p14="http://schemas.microsoft.com/office/powerpoint/2010/main" val="132099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Readers Writers Problem: Solution 2 – </a:t>
            </a:r>
            <a:br>
              <a:rPr lang="en-US" dirty="0"/>
            </a:br>
            <a:r>
              <a:rPr lang="en-US" b="0" dirty="0"/>
              <a:t>Preference to Writers</a:t>
            </a:r>
            <a:endParaRPr lang="en-US" dirty="0"/>
          </a:p>
        </p:txBody>
      </p:sp>
      <p:sp>
        <p:nvSpPr>
          <p:cNvPr id="4" name="Date Placeholder 3"/>
          <p:cNvSpPr>
            <a:spLocks noGrp="1"/>
          </p:cNvSpPr>
          <p:nvPr>
            <p:ph type="dt" sz="half" idx="10"/>
          </p:nvPr>
        </p:nvSpPr>
        <p:spPr/>
        <p:txBody>
          <a:bodyPr/>
          <a:lstStyle/>
          <a:p>
            <a:r>
              <a:rPr lang="en-US" dirty="0"/>
              <a:t>NIT Rourkela</a:t>
            </a:r>
          </a:p>
        </p:txBody>
      </p:sp>
      <p:sp>
        <p:nvSpPr>
          <p:cNvPr id="6" name="Slide Number Placeholder 5"/>
          <p:cNvSpPr>
            <a:spLocks noGrp="1"/>
          </p:cNvSpPr>
          <p:nvPr>
            <p:ph type="sldNum" sz="quarter" idx="12"/>
          </p:nvPr>
        </p:nvSpPr>
        <p:spPr/>
        <p:txBody>
          <a:bodyPr/>
          <a:lstStyle/>
          <a:p>
            <a:fld id="{EFDC10D5-ED93-4F88-B366-C84672642631}" type="slidenum">
              <a:rPr lang="en-US" smtClean="0"/>
              <a:t>39</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945938014"/>
              </p:ext>
            </p:extLst>
          </p:nvPr>
        </p:nvGraphicFramePr>
        <p:xfrm>
          <a:off x="116745" y="1079670"/>
          <a:ext cx="4296782" cy="4801604"/>
        </p:xfrm>
        <a:graphic>
          <a:graphicData uri="http://schemas.openxmlformats.org/drawingml/2006/table">
            <a:tbl>
              <a:tblPr firstRow="1" bandRow="1">
                <a:tableStyleId>{7E9639D4-E3E2-4D34-9284-5A2195B3D0D7}</a:tableStyleId>
              </a:tblPr>
              <a:tblGrid>
                <a:gridCol w="4296782">
                  <a:extLst>
                    <a:ext uri="{9D8B030D-6E8A-4147-A177-3AD203B41FA5}">
                      <a16:colId xmlns:a16="http://schemas.microsoft.com/office/drawing/2014/main" val="20000"/>
                    </a:ext>
                  </a:extLst>
                </a:gridCol>
              </a:tblGrid>
              <a:tr h="366764">
                <a:tc>
                  <a:txBody>
                    <a:bodyPr/>
                    <a:lstStyle/>
                    <a:p>
                      <a:pPr algn="ctr"/>
                      <a:r>
                        <a:rPr lang="en-US" sz="1500" dirty="0" err="1">
                          <a:latin typeface="Courier New" panose="02070309020205020404" pitchFamily="49" charset="0"/>
                          <a:cs typeface="Courier New" panose="02070309020205020404" pitchFamily="49" charset="0"/>
                        </a:rPr>
                        <a:t>R</a:t>
                      </a:r>
                      <a:r>
                        <a:rPr lang="en-US" sz="1500" baseline="-25000" dirty="0" err="1">
                          <a:latin typeface="Courier New" panose="02070309020205020404" pitchFamily="49" charset="0"/>
                          <a:cs typeface="Courier New" panose="02070309020205020404" pitchFamily="49" charset="0"/>
                        </a:rPr>
                        <a:t>i</a:t>
                      </a:r>
                      <a:endParaRPr lang="en-US" sz="1500" baseline="-250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0"/>
                  </a:ext>
                </a:extLst>
              </a:tr>
              <a:tr h="3759333">
                <a:tc>
                  <a:txBody>
                    <a:bodyPr/>
                    <a:lstStyle/>
                    <a:p>
                      <a:r>
                        <a:rPr lang="en-US" sz="1500" dirty="0">
                          <a:latin typeface="Courier New" panose="02070309020205020404" pitchFamily="49" charset="0"/>
                          <a:cs typeface="Courier New" panose="02070309020205020404" pitchFamily="49" charset="0"/>
                        </a:rPr>
                        <a:t>do{</a:t>
                      </a: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9" name="Group 8"/>
          <p:cNvGrpSpPr/>
          <p:nvPr/>
        </p:nvGrpSpPr>
        <p:grpSpPr>
          <a:xfrm>
            <a:off x="446715" y="1822136"/>
            <a:ext cx="3777858" cy="3729478"/>
            <a:chOff x="2211996" y="2356863"/>
            <a:chExt cx="3842600" cy="3533286"/>
          </a:xfrm>
        </p:grpSpPr>
        <p:sp>
          <p:nvSpPr>
            <p:cNvPr id="10" name="TextBox 9"/>
            <p:cNvSpPr txBox="1"/>
            <p:nvPr/>
          </p:nvSpPr>
          <p:spPr>
            <a:xfrm>
              <a:off x="2211996" y="2356863"/>
              <a:ext cx="3842600" cy="1836990"/>
            </a:xfrm>
            <a:prstGeom prst="rect">
              <a:avLst/>
            </a:prstGeom>
            <a:noFill/>
            <a:ln>
              <a:solidFill>
                <a:srgbClr val="007E7A"/>
              </a:solidFill>
            </a:ln>
          </p:spPr>
          <p:txBody>
            <a:bodyPr wrap="square" rtlCol="0">
              <a:spAutoFit/>
            </a:bodyPr>
            <a:lstStyle/>
            <a:p>
              <a:endParaRPr lang="en-US" sz="1500" b="1" dirty="0">
                <a:solidFill>
                  <a:srgbClr val="007E7A"/>
                </a:solidFill>
                <a:latin typeface="Courier New" panose="02070309020205020404" pitchFamily="49" charset="0"/>
                <a:cs typeface="Courier New" panose="02070309020205020404" pitchFamily="49" charset="0"/>
              </a:endParaRPr>
            </a:p>
            <a:p>
              <a:r>
                <a:rPr lang="en-US" sz="1500" b="1" dirty="0">
                  <a:solidFill>
                    <a:srgbClr val="007E7A"/>
                  </a:solidFill>
                  <a:latin typeface="Courier New" panose="02070309020205020404" pitchFamily="49" charset="0"/>
                  <a:cs typeface="Courier New" panose="02070309020205020404" pitchFamily="49" charset="0"/>
                </a:rPr>
                <a:t> P(</a:t>
              </a:r>
              <a:r>
                <a:rPr lang="en-US" sz="1500" b="1" dirty="0" err="1">
                  <a:solidFill>
                    <a:srgbClr val="007E7A"/>
                  </a:solidFill>
                  <a:latin typeface="Courier New" panose="02070309020205020404" pitchFamily="49" charset="0"/>
                  <a:cs typeface="Courier New" panose="02070309020205020404" pitchFamily="49" charset="0"/>
                </a:rPr>
                <a:t>rSem</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  P(mutex1);</a:t>
              </a:r>
            </a:p>
            <a:p>
              <a:r>
                <a:rPr lang="en-US" sz="1500" b="1" dirty="0">
                  <a:solidFill>
                    <a:srgbClr val="007E7A"/>
                  </a:solidFill>
                  <a:latin typeface="Courier New" panose="02070309020205020404" pitchFamily="49" charset="0"/>
                  <a:cs typeface="Courier New" panose="02070309020205020404" pitchFamily="49" charset="0"/>
                </a:rPr>
                <a:t>   </a:t>
              </a:r>
              <a:r>
                <a:rPr lang="en-US" sz="1500" b="1" dirty="0" err="1">
                  <a:solidFill>
                    <a:srgbClr val="007E7A"/>
                  </a:solidFill>
                  <a:latin typeface="Courier New" panose="02070309020205020404" pitchFamily="49" charset="0"/>
                  <a:cs typeface="Courier New" panose="02070309020205020404" pitchFamily="49" charset="0"/>
                </a:rPr>
                <a:t>rdcount</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   if(</a:t>
              </a:r>
              <a:r>
                <a:rPr lang="en-US" sz="1500" b="1" dirty="0" err="1">
                  <a:solidFill>
                    <a:srgbClr val="007E7A"/>
                  </a:solidFill>
                  <a:latin typeface="Courier New" panose="02070309020205020404" pitchFamily="49" charset="0"/>
                  <a:cs typeface="Courier New" panose="02070309020205020404" pitchFamily="49" charset="0"/>
                </a:rPr>
                <a:t>readcount</a:t>
              </a:r>
              <a:r>
                <a:rPr lang="en-US" sz="1500" b="1" dirty="0">
                  <a:solidFill>
                    <a:srgbClr val="007E7A"/>
                  </a:solidFill>
                  <a:latin typeface="Courier New" panose="02070309020205020404" pitchFamily="49" charset="0"/>
                  <a:cs typeface="Courier New" panose="02070309020205020404" pitchFamily="49" charset="0"/>
                </a:rPr>
                <a:t> == 1)  P(</a:t>
              </a:r>
              <a:r>
                <a:rPr lang="en-US" sz="1500" b="1" dirty="0" err="1">
                  <a:solidFill>
                    <a:srgbClr val="007E7A"/>
                  </a:solidFill>
                  <a:latin typeface="Courier New" panose="02070309020205020404" pitchFamily="49" charset="0"/>
                  <a:cs typeface="Courier New" panose="02070309020205020404" pitchFamily="49" charset="0"/>
                </a:rPr>
                <a:t>wSem</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  V(mutex1);</a:t>
              </a:r>
            </a:p>
            <a:p>
              <a:r>
                <a:rPr lang="en-US" sz="1500" b="1" dirty="0">
                  <a:solidFill>
                    <a:srgbClr val="007E7A"/>
                  </a:solidFill>
                  <a:latin typeface="Courier New" panose="02070309020205020404" pitchFamily="49" charset="0"/>
                  <a:cs typeface="Courier New" panose="02070309020205020404" pitchFamily="49" charset="0"/>
                </a:rPr>
                <a:t> V(</a:t>
              </a:r>
              <a:r>
                <a:rPr lang="en-US" sz="1500" b="1" dirty="0" err="1">
                  <a:solidFill>
                    <a:srgbClr val="007E7A"/>
                  </a:solidFill>
                  <a:latin typeface="Courier New" panose="02070309020205020404" pitchFamily="49" charset="0"/>
                  <a:cs typeface="Courier New" panose="02070309020205020404" pitchFamily="49" charset="0"/>
                </a:rPr>
                <a:t>rSem</a:t>
              </a:r>
              <a:r>
                <a:rPr lang="en-US" sz="1500" b="1" dirty="0">
                  <a:solidFill>
                    <a:srgbClr val="007E7A"/>
                  </a:solidFill>
                  <a:latin typeface="Courier New" panose="02070309020205020404" pitchFamily="49" charset="0"/>
                  <a:cs typeface="Courier New" panose="02070309020205020404" pitchFamily="49" charset="0"/>
                </a:rPr>
                <a:t>);</a:t>
              </a:r>
            </a:p>
            <a:p>
              <a:endParaRPr lang="en-US" sz="1500" b="1" dirty="0">
                <a:solidFill>
                  <a:srgbClr val="007E7A"/>
                </a:solidFill>
                <a:latin typeface="Courier New" panose="02070309020205020404" pitchFamily="49" charset="0"/>
                <a:cs typeface="Courier New" panose="02070309020205020404" pitchFamily="49" charset="0"/>
              </a:endParaRPr>
            </a:p>
          </p:txBody>
        </p:sp>
        <p:sp>
          <p:nvSpPr>
            <p:cNvPr id="11" name="TextBox 10"/>
            <p:cNvSpPr txBox="1"/>
            <p:nvPr/>
          </p:nvSpPr>
          <p:spPr>
            <a:xfrm>
              <a:off x="2211997" y="4569576"/>
              <a:ext cx="3842599" cy="962233"/>
            </a:xfrm>
            <a:prstGeom prst="rect">
              <a:avLst/>
            </a:prstGeom>
            <a:noFill/>
            <a:ln>
              <a:solidFill>
                <a:srgbClr val="007E7A"/>
              </a:solidFill>
            </a:ln>
          </p:spPr>
          <p:txBody>
            <a:bodyPr wrap="square" rtlCol="0">
              <a:spAutoFit/>
            </a:bodyPr>
            <a:lstStyle/>
            <a:p>
              <a:r>
                <a:rPr lang="en-US" sz="1500" b="1" dirty="0">
                  <a:solidFill>
                    <a:srgbClr val="007E7A"/>
                  </a:solidFill>
                  <a:latin typeface="Courier New" panose="02070309020205020404" pitchFamily="49" charset="0"/>
                  <a:cs typeface="Courier New" panose="02070309020205020404" pitchFamily="49" charset="0"/>
                </a:rPr>
                <a:t>P(mutex1);</a:t>
              </a:r>
            </a:p>
            <a:p>
              <a:r>
                <a:rPr lang="en-US" sz="1500" b="1" dirty="0">
                  <a:solidFill>
                    <a:srgbClr val="007E7A"/>
                  </a:solidFill>
                  <a:latin typeface="Courier New" panose="02070309020205020404" pitchFamily="49" charset="0"/>
                  <a:cs typeface="Courier New" panose="02070309020205020404" pitchFamily="49" charset="0"/>
                </a:rPr>
                <a:t> </a:t>
              </a:r>
              <a:r>
                <a:rPr lang="en-US" sz="1500" b="1" dirty="0" err="1">
                  <a:solidFill>
                    <a:srgbClr val="007E7A"/>
                  </a:solidFill>
                  <a:latin typeface="Courier New" panose="02070309020205020404" pitchFamily="49" charset="0"/>
                  <a:cs typeface="Courier New" panose="02070309020205020404" pitchFamily="49" charset="0"/>
                </a:rPr>
                <a:t>readcount</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 if (</a:t>
              </a:r>
              <a:r>
                <a:rPr lang="en-US" sz="1500" b="1" dirty="0" err="1">
                  <a:solidFill>
                    <a:srgbClr val="007E7A"/>
                  </a:solidFill>
                  <a:latin typeface="Courier New" panose="02070309020205020404" pitchFamily="49" charset="0"/>
                  <a:cs typeface="Courier New" panose="02070309020205020404" pitchFamily="49" charset="0"/>
                </a:rPr>
                <a:t>readcount</a:t>
              </a:r>
              <a:r>
                <a:rPr lang="en-US" sz="1500" b="1" dirty="0">
                  <a:solidFill>
                    <a:srgbClr val="007E7A"/>
                  </a:solidFill>
                  <a:latin typeface="Courier New" panose="02070309020205020404" pitchFamily="49" charset="0"/>
                  <a:cs typeface="Courier New" panose="02070309020205020404" pitchFamily="49" charset="0"/>
                </a:rPr>
                <a:t> == 0)  V(</a:t>
              </a:r>
              <a:r>
                <a:rPr lang="en-US" sz="1500" b="1" dirty="0" err="1">
                  <a:solidFill>
                    <a:srgbClr val="007E7A"/>
                  </a:solidFill>
                  <a:latin typeface="Courier New" panose="02070309020205020404" pitchFamily="49" charset="0"/>
                  <a:cs typeface="Courier New" panose="02070309020205020404" pitchFamily="49" charset="0"/>
                </a:rPr>
                <a:t>wSem</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V(mutex1);</a:t>
              </a:r>
            </a:p>
          </p:txBody>
        </p:sp>
        <p:sp>
          <p:nvSpPr>
            <p:cNvPr id="12" name="TextBox 11"/>
            <p:cNvSpPr txBox="1"/>
            <p:nvPr/>
          </p:nvSpPr>
          <p:spPr>
            <a:xfrm>
              <a:off x="2349957" y="4212218"/>
              <a:ext cx="657407" cy="306165"/>
            </a:xfrm>
            <a:prstGeom prst="rect">
              <a:avLst/>
            </a:prstGeom>
            <a:noFill/>
          </p:spPr>
          <p:txBody>
            <a:bodyPr wrap="none" rtlCol="0">
              <a:spAutoFit/>
            </a:bodyPr>
            <a:lstStyle/>
            <a:p>
              <a:r>
                <a:rPr lang="en-US" sz="1500" b="1" dirty="0">
                  <a:solidFill>
                    <a:srgbClr val="FF0000"/>
                  </a:solidFill>
                  <a:latin typeface="Courier New" panose="02070309020205020404" pitchFamily="49" charset="0"/>
                  <a:cs typeface="Courier New" panose="02070309020205020404" pitchFamily="49" charset="0"/>
                </a:rPr>
                <a:t>READ</a:t>
              </a:r>
            </a:p>
          </p:txBody>
        </p:sp>
        <p:sp>
          <p:nvSpPr>
            <p:cNvPr id="13" name="TextBox 12"/>
            <p:cNvSpPr txBox="1"/>
            <p:nvPr/>
          </p:nvSpPr>
          <p:spPr>
            <a:xfrm>
              <a:off x="2349957" y="5583984"/>
              <a:ext cx="2066136" cy="306165"/>
            </a:xfrm>
            <a:prstGeom prst="rect">
              <a:avLst/>
            </a:prstGeom>
            <a:noFill/>
          </p:spPr>
          <p:txBody>
            <a:bodyPr wrap="none" rtlCol="0">
              <a:spAutoFit/>
            </a:bodyPr>
            <a:lstStyle/>
            <a:p>
              <a:r>
                <a:rPr lang="en-US" sz="1500" dirty="0">
                  <a:latin typeface="Courier New" panose="02070309020205020404" pitchFamily="49" charset="0"/>
                  <a:cs typeface="Courier New" panose="02070309020205020404" pitchFamily="49" charset="0"/>
                </a:rPr>
                <a:t>reminder section</a:t>
              </a:r>
            </a:p>
          </p:txBody>
        </p:sp>
      </p:grpSp>
      <p:graphicFrame>
        <p:nvGraphicFramePr>
          <p:cNvPr id="15" name="Table 14"/>
          <p:cNvGraphicFramePr>
            <a:graphicFrameLocks noGrp="1"/>
          </p:cNvGraphicFramePr>
          <p:nvPr>
            <p:extLst>
              <p:ext uri="{D42A27DB-BD31-4B8C-83A1-F6EECF244321}">
                <p14:modId xmlns:p14="http://schemas.microsoft.com/office/powerpoint/2010/main" val="469186799"/>
              </p:ext>
            </p:extLst>
          </p:nvPr>
        </p:nvGraphicFramePr>
        <p:xfrm>
          <a:off x="4690180" y="1079670"/>
          <a:ext cx="4296782" cy="4801604"/>
        </p:xfrm>
        <a:graphic>
          <a:graphicData uri="http://schemas.openxmlformats.org/drawingml/2006/table">
            <a:tbl>
              <a:tblPr firstRow="1" bandRow="1">
                <a:tableStyleId>{7E9639D4-E3E2-4D34-9284-5A2195B3D0D7}</a:tableStyleId>
              </a:tblPr>
              <a:tblGrid>
                <a:gridCol w="4296782">
                  <a:extLst>
                    <a:ext uri="{9D8B030D-6E8A-4147-A177-3AD203B41FA5}">
                      <a16:colId xmlns:a16="http://schemas.microsoft.com/office/drawing/2014/main" val="20000"/>
                    </a:ext>
                  </a:extLst>
                </a:gridCol>
              </a:tblGrid>
              <a:tr h="366764">
                <a:tc>
                  <a:txBody>
                    <a:bodyPr/>
                    <a:lstStyle/>
                    <a:p>
                      <a:pPr algn="ctr"/>
                      <a:r>
                        <a:rPr lang="en-US" sz="1500" dirty="0">
                          <a:latin typeface="Courier New" panose="02070309020205020404" pitchFamily="49" charset="0"/>
                          <a:cs typeface="Courier New" panose="02070309020205020404" pitchFamily="49" charset="0"/>
                        </a:rPr>
                        <a:t>W</a:t>
                      </a:r>
                      <a:r>
                        <a:rPr lang="en-US" sz="15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3759333">
                <a:tc>
                  <a:txBody>
                    <a:bodyPr/>
                    <a:lstStyle/>
                    <a:p>
                      <a:r>
                        <a:rPr lang="en-US" sz="1500" dirty="0">
                          <a:latin typeface="Courier New" panose="02070309020205020404" pitchFamily="49" charset="0"/>
                          <a:cs typeface="Courier New" panose="02070309020205020404" pitchFamily="49" charset="0"/>
                        </a:rPr>
                        <a:t>do{</a:t>
                      </a: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6" name="Group 15"/>
          <p:cNvGrpSpPr/>
          <p:nvPr/>
        </p:nvGrpSpPr>
        <p:grpSpPr>
          <a:xfrm>
            <a:off x="5020150" y="1822136"/>
            <a:ext cx="3777858" cy="3729479"/>
            <a:chOff x="2211996" y="2356863"/>
            <a:chExt cx="3842600" cy="3533286"/>
          </a:xfrm>
        </p:grpSpPr>
        <p:sp>
          <p:nvSpPr>
            <p:cNvPr id="17" name="TextBox 16"/>
            <p:cNvSpPr txBox="1"/>
            <p:nvPr/>
          </p:nvSpPr>
          <p:spPr>
            <a:xfrm>
              <a:off x="2211996" y="2356863"/>
              <a:ext cx="3842600" cy="1399612"/>
            </a:xfrm>
            <a:prstGeom prst="rect">
              <a:avLst/>
            </a:prstGeom>
            <a:noFill/>
            <a:ln>
              <a:solidFill>
                <a:srgbClr val="007E7A"/>
              </a:solidFill>
            </a:ln>
          </p:spPr>
          <p:txBody>
            <a:bodyPr wrap="square" rtlCol="0">
              <a:spAutoFit/>
            </a:bodyPr>
            <a:lstStyle/>
            <a:p>
              <a:r>
                <a:rPr lang="en-US" sz="1500" b="1" dirty="0">
                  <a:solidFill>
                    <a:srgbClr val="007E7A"/>
                  </a:solidFill>
                  <a:latin typeface="Courier New" panose="02070309020205020404" pitchFamily="49" charset="0"/>
                  <a:cs typeface="Courier New" panose="02070309020205020404" pitchFamily="49" charset="0"/>
                </a:rPr>
                <a:t>P(mutex2);</a:t>
              </a:r>
            </a:p>
            <a:p>
              <a:r>
                <a:rPr lang="en-US" sz="1500" b="1" dirty="0">
                  <a:solidFill>
                    <a:srgbClr val="007E7A"/>
                  </a:solidFill>
                  <a:latin typeface="Courier New" panose="02070309020205020404" pitchFamily="49" charset="0"/>
                  <a:cs typeface="Courier New" panose="02070309020205020404" pitchFamily="49" charset="0"/>
                </a:rPr>
                <a:t> </a:t>
              </a:r>
              <a:r>
                <a:rPr lang="en-US" sz="1500" b="1" dirty="0" err="1">
                  <a:solidFill>
                    <a:srgbClr val="007E7A"/>
                  </a:solidFill>
                  <a:latin typeface="Courier New" panose="02070309020205020404" pitchFamily="49" charset="0"/>
                  <a:cs typeface="Courier New" panose="02070309020205020404" pitchFamily="49" charset="0"/>
                </a:rPr>
                <a:t>wrtcount</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 if(</a:t>
              </a:r>
              <a:r>
                <a:rPr lang="en-US" sz="1500" b="1" dirty="0" err="1">
                  <a:solidFill>
                    <a:srgbClr val="007E7A"/>
                  </a:solidFill>
                  <a:latin typeface="Courier New" panose="02070309020205020404" pitchFamily="49" charset="0"/>
                  <a:cs typeface="Courier New" panose="02070309020205020404" pitchFamily="49" charset="0"/>
                </a:rPr>
                <a:t>writecount</a:t>
              </a:r>
              <a:r>
                <a:rPr lang="en-US" sz="1500" b="1" dirty="0">
                  <a:solidFill>
                    <a:srgbClr val="007E7A"/>
                  </a:solidFill>
                  <a:latin typeface="Courier New" panose="02070309020205020404" pitchFamily="49" charset="0"/>
                  <a:cs typeface="Courier New" panose="02070309020205020404" pitchFamily="49" charset="0"/>
                </a:rPr>
                <a:t> == 1) P(</a:t>
              </a:r>
              <a:r>
                <a:rPr lang="en-US" sz="1500" b="1" dirty="0" err="1">
                  <a:solidFill>
                    <a:srgbClr val="007E7A"/>
                  </a:solidFill>
                  <a:latin typeface="Courier New" panose="02070309020205020404" pitchFamily="49" charset="0"/>
                  <a:cs typeface="Courier New" panose="02070309020205020404" pitchFamily="49" charset="0"/>
                </a:rPr>
                <a:t>rSem</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V(</a:t>
              </a:r>
              <a:r>
                <a:rPr lang="en-US" sz="1500" b="1" dirty="0" err="1">
                  <a:solidFill>
                    <a:srgbClr val="007E7A"/>
                  </a:solidFill>
                  <a:latin typeface="Courier New" panose="02070309020205020404" pitchFamily="49" charset="0"/>
                  <a:cs typeface="Courier New" panose="02070309020205020404" pitchFamily="49" charset="0"/>
                </a:rPr>
                <a:t>mutex</a:t>
              </a:r>
              <a:r>
                <a:rPr lang="en-US" sz="1500" b="1" dirty="0">
                  <a:solidFill>
                    <a:srgbClr val="007E7A"/>
                  </a:solidFill>
                  <a:latin typeface="Courier New" panose="02070309020205020404" pitchFamily="49" charset="0"/>
                  <a:cs typeface="Courier New" panose="02070309020205020404" pitchFamily="49" charset="0"/>
                </a:rPr>
                <a:t> 2);</a:t>
              </a:r>
            </a:p>
            <a:p>
              <a:endParaRPr lang="en-US" sz="1500" b="1" dirty="0">
                <a:solidFill>
                  <a:srgbClr val="007E7A"/>
                </a:solidFill>
                <a:latin typeface="Courier New" panose="02070309020205020404" pitchFamily="49" charset="0"/>
                <a:cs typeface="Courier New" panose="02070309020205020404" pitchFamily="49" charset="0"/>
              </a:endParaRPr>
            </a:p>
            <a:p>
              <a:r>
                <a:rPr lang="en-US" sz="1500" b="1" dirty="0">
                  <a:solidFill>
                    <a:srgbClr val="007E7A"/>
                  </a:solidFill>
                  <a:latin typeface="Courier New" panose="02070309020205020404" pitchFamily="49" charset="0"/>
                  <a:cs typeface="Courier New" panose="02070309020205020404" pitchFamily="49" charset="0"/>
                </a:rPr>
                <a:t>P(</a:t>
              </a:r>
              <a:r>
                <a:rPr lang="en-US" sz="1500" b="1" dirty="0" err="1">
                  <a:solidFill>
                    <a:srgbClr val="007E7A"/>
                  </a:solidFill>
                  <a:latin typeface="Courier New" panose="02070309020205020404" pitchFamily="49" charset="0"/>
                  <a:cs typeface="Courier New" panose="02070309020205020404" pitchFamily="49" charset="0"/>
                </a:rPr>
                <a:t>wSem</a:t>
              </a:r>
              <a:r>
                <a:rPr lang="en-US" sz="1500" b="1" dirty="0">
                  <a:solidFill>
                    <a:srgbClr val="007E7A"/>
                  </a:solidFill>
                  <a:latin typeface="Courier New" panose="02070309020205020404" pitchFamily="49" charset="0"/>
                  <a:cs typeface="Courier New" panose="02070309020205020404" pitchFamily="49" charset="0"/>
                </a:rPr>
                <a:t>);</a:t>
              </a:r>
            </a:p>
          </p:txBody>
        </p:sp>
        <p:sp>
          <p:nvSpPr>
            <p:cNvPr id="18" name="TextBox 17"/>
            <p:cNvSpPr txBox="1"/>
            <p:nvPr/>
          </p:nvSpPr>
          <p:spPr>
            <a:xfrm>
              <a:off x="2211997" y="4170806"/>
              <a:ext cx="3842599" cy="1399612"/>
            </a:xfrm>
            <a:prstGeom prst="rect">
              <a:avLst/>
            </a:prstGeom>
            <a:noFill/>
            <a:ln>
              <a:solidFill>
                <a:srgbClr val="007E7A"/>
              </a:solidFill>
            </a:ln>
          </p:spPr>
          <p:txBody>
            <a:bodyPr wrap="square" rtlCol="0">
              <a:spAutoFit/>
            </a:bodyPr>
            <a:lstStyle/>
            <a:p>
              <a:r>
                <a:rPr lang="en-US" sz="1500" b="1" dirty="0">
                  <a:solidFill>
                    <a:srgbClr val="007E7A"/>
                  </a:solidFill>
                  <a:latin typeface="Courier New" panose="02070309020205020404" pitchFamily="49" charset="0"/>
                  <a:cs typeface="Courier New" panose="02070309020205020404" pitchFamily="49" charset="0"/>
                </a:rPr>
                <a:t>V(</a:t>
              </a:r>
              <a:r>
                <a:rPr lang="en-US" sz="1500" b="1" dirty="0" err="1">
                  <a:solidFill>
                    <a:srgbClr val="007E7A"/>
                  </a:solidFill>
                  <a:latin typeface="Courier New" panose="02070309020205020404" pitchFamily="49" charset="0"/>
                  <a:cs typeface="Courier New" panose="02070309020205020404" pitchFamily="49" charset="0"/>
                </a:rPr>
                <a:t>wSem</a:t>
              </a:r>
              <a:r>
                <a:rPr lang="en-US" sz="1500" b="1" dirty="0">
                  <a:solidFill>
                    <a:srgbClr val="007E7A"/>
                  </a:solidFill>
                  <a:latin typeface="Courier New" panose="02070309020205020404" pitchFamily="49" charset="0"/>
                  <a:cs typeface="Courier New" panose="02070309020205020404" pitchFamily="49" charset="0"/>
                </a:rPr>
                <a:t>);</a:t>
              </a:r>
            </a:p>
            <a:p>
              <a:endParaRPr lang="en-US" sz="1500" b="1" dirty="0">
                <a:solidFill>
                  <a:srgbClr val="007E7A"/>
                </a:solidFill>
                <a:latin typeface="Courier New" panose="02070309020205020404" pitchFamily="49" charset="0"/>
                <a:cs typeface="Courier New" panose="02070309020205020404" pitchFamily="49" charset="0"/>
              </a:endParaRPr>
            </a:p>
            <a:p>
              <a:r>
                <a:rPr lang="en-US" sz="1500" b="1" dirty="0">
                  <a:solidFill>
                    <a:srgbClr val="007E7A"/>
                  </a:solidFill>
                  <a:latin typeface="Courier New" panose="02070309020205020404" pitchFamily="49" charset="0"/>
                  <a:cs typeface="Courier New" panose="02070309020205020404" pitchFamily="49" charset="0"/>
                </a:rPr>
                <a:t>P(mutex2);</a:t>
              </a:r>
            </a:p>
            <a:p>
              <a:r>
                <a:rPr lang="en-US" sz="1500" b="1" dirty="0">
                  <a:solidFill>
                    <a:srgbClr val="007E7A"/>
                  </a:solidFill>
                  <a:latin typeface="Courier New" panose="02070309020205020404" pitchFamily="49" charset="0"/>
                  <a:cs typeface="Courier New" panose="02070309020205020404" pitchFamily="49" charset="0"/>
                </a:rPr>
                <a:t> </a:t>
              </a:r>
              <a:r>
                <a:rPr lang="en-US" sz="1500" b="1" dirty="0" err="1">
                  <a:solidFill>
                    <a:srgbClr val="007E7A"/>
                  </a:solidFill>
                  <a:latin typeface="Courier New" panose="02070309020205020404" pitchFamily="49" charset="0"/>
                  <a:cs typeface="Courier New" panose="02070309020205020404" pitchFamily="49" charset="0"/>
                </a:rPr>
                <a:t>writecount</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 if (</a:t>
              </a:r>
              <a:r>
                <a:rPr lang="en-US" sz="1500" b="1" dirty="0" err="1">
                  <a:solidFill>
                    <a:srgbClr val="007E7A"/>
                  </a:solidFill>
                  <a:latin typeface="Courier New" panose="02070309020205020404" pitchFamily="49" charset="0"/>
                  <a:cs typeface="Courier New" panose="02070309020205020404" pitchFamily="49" charset="0"/>
                </a:rPr>
                <a:t>writecount</a:t>
              </a:r>
              <a:r>
                <a:rPr lang="en-US" sz="1500" b="1" dirty="0">
                  <a:solidFill>
                    <a:srgbClr val="007E7A"/>
                  </a:solidFill>
                  <a:latin typeface="Courier New" panose="02070309020205020404" pitchFamily="49" charset="0"/>
                  <a:cs typeface="Courier New" panose="02070309020205020404" pitchFamily="49" charset="0"/>
                </a:rPr>
                <a:t> == 0) V(</a:t>
              </a:r>
              <a:r>
                <a:rPr lang="en-US" sz="1500" b="1" dirty="0" err="1">
                  <a:solidFill>
                    <a:srgbClr val="007E7A"/>
                  </a:solidFill>
                  <a:latin typeface="Courier New" panose="02070309020205020404" pitchFamily="49" charset="0"/>
                  <a:cs typeface="Courier New" panose="02070309020205020404" pitchFamily="49" charset="0"/>
                </a:rPr>
                <a:t>rSem</a:t>
              </a:r>
              <a:r>
                <a:rPr lang="en-US" sz="1500" b="1" dirty="0">
                  <a:solidFill>
                    <a:srgbClr val="007E7A"/>
                  </a:solidFill>
                  <a:latin typeface="Courier New" panose="02070309020205020404" pitchFamily="49" charset="0"/>
                  <a:cs typeface="Courier New" panose="02070309020205020404" pitchFamily="49" charset="0"/>
                </a:rPr>
                <a:t>);</a:t>
              </a:r>
            </a:p>
            <a:p>
              <a:r>
                <a:rPr lang="en-US" sz="1500" b="1" dirty="0">
                  <a:solidFill>
                    <a:srgbClr val="007E7A"/>
                  </a:solidFill>
                  <a:latin typeface="Courier New" panose="02070309020205020404" pitchFamily="49" charset="0"/>
                  <a:cs typeface="Courier New" panose="02070309020205020404" pitchFamily="49" charset="0"/>
                </a:rPr>
                <a:t>V(</a:t>
              </a:r>
              <a:r>
                <a:rPr lang="en-US" sz="1500" b="1" dirty="0" err="1">
                  <a:solidFill>
                    <a:srgbClr val="007E7A"/>
                  </a:solidFill>
                  <a:latin typeface="Courier New" panose="02070309020205020404" pitchFamily="49" charset="0"/>
                  <a:cs typeface="Courier New" panose="02070309020205020404" pitchFamily="49" charset="0"/>
                </a:rPr>
                <a:t>mutex</a:t>
              </a:r>
              <a:r>
                <a:rPr lang="en-US" sz="1500" b="1" dirty="0">
                  <a:solidFill>
                    <a:srgbClr val="007E7A"/>
                  </a:solidFill>
                  <a:latin typeface="Courier New" panose="02070309020205020404" pitchFamily="49" charset="0"/>
                  <a:cs typeface="Courier New" panose="02070309020205020404" pitchFamily="49" charset="0"/>
                </a:rPr>
                <a:t> 2);</a:t>
              </a:r>
            </a:p>
          </p:txBody>
        </p:sp>
        <p:sp>
          <p:nvSpPr>
            <p:cNvPr id="19" name="TextBox 18"/>
            <p:cNvSpPr txBox="1"/>
            <p:nvPr/>
          </p:nvSpPr>
          <p:spPr>
            <a:xfrm>
              <a:off x="2349957" y="3822401"/>
              <a:ext cx="774801" cy="306165"/>
            </a:xfrm>
            <a:prstGeom prst="rect">
              <a:avLst/>
            </a:prstGeom>
            <a:noFill/>
          </p:spPr>
          <p:txBody>
            <a:bodyPr wrap="none" rtlCol="0">
              <a:spAutoFit/>
            </a:bodyPr>
            <a:lstStyle/>
            <a:p>
              <a:r>
                <a:rPr lang="en-US" sz="1500" b="1" dirty="0">
                  <a:solidFill>
                    <a:srgbClr val="FF0000"/>
                  </a:solidFill>
                  <a:latin typeface="Courier New" panose="02070309020205020404" pitchFamily="49" charset="0"/>
                  <a:cs typeface="Courier New" panose="02070309020205020404" pitchFamily="49" charset="0"/>
                </a:rPr>
                <a:t>WRITE</a:t>
              </a:r>
            </a:p>
          </p:txBody>
        </p:sp>
        <p:sp>
          <p:nvSpPr>
            <p:cNvPr id="20" name="TextBox 19"/>
            <p:cNvSpPr txBox="1"/>
            <p:nvPr/>
          </p:nvSpPr>
          <p:spPr>
            <a:xfrm>
              <a:off x="2349957" y="5583984"/>
              <a:ext cx="2066136" cy="306165"/>
            </a:xfrm>
            <a:prstGeom prst="rect">
              <a:avLst/>
            </a:prstGeom>
            <a:noFill/>
          </p:spPr>
          <p:txBody>
            <a:bodyPr wrap="none" rtlCol="0">
              <a:spAutoFit/>
            </a:bodyPr>
            <a:lstStyle/>
            <a:p>
              <a:r>
                <a:rPr lang="en-US" sz="1500" dirty="0">
                  <a:latin typeface="Courier New" panose="02070309020205020404" pitchFamily="49" charset="0"/>
                  <a:cs typeface="Courier New" panose="02070309020205020404" pitchFamily="49" charset="0"/>
                </a:rPr>
                <a:t>reminder section</a:t>
              </a:r>
            </a:p>
          </p:txBody>
        </p:sp>
      </p:grpSp>
      <p:sp>
        <p:nvSpPr>
          <p:cNvPr id="21" name="TextBox 20"/>
          <p:cNvSpPr txBox="1"/>
          <p:nvPr/>
        </p:nvSpPr>
        <p:spPr>
          <a:xfrm>
            <a:off x="446715" y="1822136"/>
            <a:ext cx="1335315" cy="323165"/>
          </a:xfrm>
          <a:prstGeom prst="rect">
            <a:avLst/>
          </a:prstGeom>
          <a:noFill/>
        </p:spPr>
        <p:txBody>
          <a:bodyPr wrap="square" rtlCol="0">
            <a:spAutoFit/>
          </a:bodyPr>
          <a:lstStyle/>
          <a:p>
            <a:pPr lvl="0"/>
            <a:r>
              <a:rPr lang="en-US" sz="1500" b="1" dirty="0">
                <a:solidFill>
                  <a:srgbClr val="007E7A"/>
                </a:solidFill>
                <a:latin typeface="Courier New" panose="02070309020205020404" pitchFamily="49" charset="0"/>
                <a:cs typeface="Courier New" panose="02070309020205020404" pitchFamily="49" charset="0"/>
              </a:rPr>
              <a:t>P(mutex3);</a:t>
            </a:r>
          </a:p>
        </p:txBody>
      </p:sp>
      <p:sp>
        <p:nvSpPr>
          <p:cNvPr id="22" name="TextBox 21"/>
          <p:cNvSpPr txBox="1"/>
          <p:nvPr/>
        </p:nvSpPr>
        <p:spPr>
          <a:xfrm>
            <a:off x="446714" y="3442665"/>
            <a:ext cx="1335315" cy="323165"/>
          </a:xfrm>
          <a:prstGeom prst="rect">
            <a:avLst/>
          </a:prstGeom>
          <a:noFill/>
        </p:spPr>
        <p:txBody>
          <a:bodyPr wrap="square" rtlCol="0">
            <a:spAutoFit/>
          </a:bodyPr>
          <a:lstStyle/>
          <a:p>
            <a:pPr lvl="0"/>
            <a:r>
              <a:rPr lang="en-US" sz="1500" b="1" dirty="0">
                <a:solidFill>
                  <a:srgbClr val="007E7A"/>
                </a:solidFill>
                <a:latin typeface="Courier New" panose="02070309020205020404" pitchFamily="49" charset="0"/>
                <a:cs typeface="Courier New" panose="02070309020205020404" pitchFamily="49" charset="0"/>
              </a:rPr>
              <a:t>V(mutex3);</a:t>
            </a:r>
          </a:p>
        </p:txBody>
      </p:sp>
      <p:sp>
        <p:nvSpPr>
          <p:cNvPr id="23" name="Rectangle 22"/>
          <p:cNvSpPr/>
          <p:nvPr/>
        </p:nvSpPr>
        <p:spPr>
          <a:xfrm>
            <a:off x="3018021" y="6006043"/>
            <a:ext cx="3187091" cy="461665"/>
          </a:xfrm>
          <a:prstGeom prst="rect">
            <a:avLst/>
          </a:prstGeom>
        </p:spPr>
        <p:txBody>
          <a:bodyPr wrap="none">
            <a:spAutoFit/>
          </a:bodyPr>
          <a:lstStyle/>
          <a:p>
            <a:pPr algn="ctr"/>
            <a:r>
              <a:rPr lang="en-US" sz="2400" b="1" dirty="0">
                <a:solidFill>
                  <a:srgbClr val="FF0000"/>
                </a:solidFill>
                <a:latin typeface="Cambria" panose="02040503050406030204" pitchFamily="18" charset="0"/>
              </a:rPr>
              <a:t>Readers may starve ! </a:t>
            </a:r>
            <a:endParaRPr lang="en-US" sz="2000" b="1" dirty="0">
              <a:solidFill>
                <a:srgbClr val="FF0000"/>
              </a:solidFill>
              <a:latin typeface="Cambria" panose="02040503050406030204" pitchFamily="18" charset="0"/>
            </a:endParaRPr>
          </a:p>
        </p:txBody>
      </p:sp>
      <p:pic>
        <p:nvPicPr>
          <p:cNvPr id="24" name="Picture 2" descr="http://thumbs.dreamstime.com/z/sad-crying-smiley-emoticon-character-cartoon-isolated-white-background-eps-file-available-4965666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00" b="11356"/>
          <a:stretch/>
        </p:blipFill>
        <p:spPr bwMode="auto">
          <a:xfrm>
            <a:off x="6108458" y="5934957"/>
            <a:ext cx="857250" cy="691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25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childTnLst>
                                </p:cTn>
                              </p:par>
                              <p:par>
                                <p:cTn id="13" presetID="26"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80">
                                          <p:stCondLst>
                                            <p:cond delay="0"/>
                                          </p:stCondLst>
                                        </p:cTn>
                                        <p:tgtEl>
                                          <p:spTgt spid="24"/>
                                        </p:tgtEl>
                                      </p:cBhvr>
                                    </p:animEffect>
                                    <p:anim calcmode="lin" valueType="num">
                                      <p:cBhvr>
                                        <p:cTn id="16"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1" dur="26">
                                          <p:stCondLst>
                                            <p:cond delay="650"/>
                                          </p:stCondLst>
                                        </p:cTn>
                                        <p:tgtEl>
                                          <p:spTgt spid="24"/>
                                        </p:tgtEl>
                                      </p:cBhvr>
                                      <p:to x="100000" y="60000"/>
                                    </p:animScale>
                                    <p:animScale>
                                      <p:cBhvr>
                                        <p:cTn id="22" dur="166" decel="50000">
                                          <p:stCondLst>
                                            <p:cond delay="676"/>
                                          </p:stCondLst>
                                        </p:cTn>
                                        <p:tgtEl>
                                          <p:spTgt spid="24"/>
                                        </p:tgtEl>
                                      </p:cBhvr>
                                      <p:to x="100000" y="100000"/>
                                    </p:animScale>
                                    <p:animScale>
                                      <p:cBhvr>
                                        <p:cTn id="23" dur="26">
                                          <p:stCondLst>
                                            <p:cond delay="1312"/>
                                          </p:stCondLst>
                                        </p:cTn>
                                        <p:tgtEl>
                                          <p:spTgt spid="24"/>
                                        </p:tgtEl>
                                      </p:cBhvr>
                                      <p:to x="100000" y="80000"/>
                                    </p:animScale>
                                    <p:animScale>
                                      <p:cBhvr>
                                        <p:cTn id="24" dur="166" decel="50000">
                                          <p:stCondLst>
                                            <p:cond delay="1338"/>
                                          </p:stCondLst>
                                        </p:cTn>
                                        <p:tgtEl>
                                          <p:spTgt spid="24"/>
                                        </p:tgtEl>
                                      </p:cBhvr>
                                      <p:to x="100000" y="100000"/>
                                    </p:animScale>
                                    <p:animScale>
                                      <p:cBhvr>
                                        <p:cTn id="25" dur="26">
                                          <p:stCondLst>
                                            <p:cond delay="1642"/>
                                          </p:stCondLst>
                                        </p:cTn>
                                        <p:tgtEl>
                                          <p:spTgt spid="24"/>
                                        </p:tgtEl>
                                      </p:cBhvr>
                                      <p:to x="100000" y="90000"/>
                                    </p:animScale>
                                    <p:animScale>
                                      <p:cBhvr>
                                        <p:cTn id="26" dur="166" decel="50000">
                                          <p:stCondLst>
                                            <p:cond delay="1668"/>
                                          </p:stCondLst>
                                        </p:cTn>
                                        <p:tgtEl>
                                          <p:spTgt spid="24"/>
                                        </p:tgtEl>
                                      </p:cBhvr>
                                      <p:to x="100000" y="100000"/>
                                    </p:animScale>
                                    <p:animScale>
                                      <p:cBhvr>
                                        <p:cTn id="27" dur="26">
                                          <p:stCondLst>
                                            <p:cond delay="1808"/>
                                          </p:stCondLst>
                                        </p:cTn>
                                        <p:tgtEl>
                                          <p:spTgt spid="24"/>
                                        </p:tgtEl>
                                      </p:cBhvr>
                                      <p:to x="100000" y="95000"/>
                                    </p:animScale>
                                    <p:animScale>
                                      <p:cBhvr>
                                        <p:cTn id="28"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Solution to Critical-Section Problem</a:t>
            </a:r>
            <a:endParaRPr lang="en-US" dirty="0"/>
          </a:p>
        </p:txBody>
      </p:sp>
      <p:sp>
        <p:nvSpPr>
          <p:cNvPr id="3" name="Content Placeholder 2"/>
          <p:cNvSpPr>
            <a:spLocks noGrp="1"/>
          </p:cNvSpPr>
          <p:nvPr>
            <p:ph idx="1"/>
          </p:nvPr>
        </p:nvSpPr>
        <p:spPr>
          <a:xfrm>
            <a:off x="304800" y="1005354"/>
            <a:ext cx="8507896" cy="5220634"/>
          </a:xfrm>
        </p:spPr>
        <p:txBody>
          <a:bodyPr>
            <a:normAutofit fontScale="92500"/>
          </a:bodyPr>
          <a:lstStyle/>
          <a:p>
            <a:pPr marL="0" indent="0">
              <a:buNone/>
            </a:pPr>
            <a:r>
              <a:rPr lang="en-US" altLang="en-US" sz="2800" b="1" dirty="0">
                <a:solidFill>
                  <a:srgbClr val="007E7A"/>
                </a:solidFill>
                <a:ea typeface="+mj-ea"/>
                <a:cs typeface="+mj-cs"/>
              </a:rPr>
              <a:t>Criteria</a:t>
            </a:r>
          </a:p>
          <a:p>
            <a:r>
              <a:rPr lang="en-US" altLang="en-US" sz="2400" dirty="0">
                <a:solidFill>
                  <a:srgbClr val="007E7A"/>
                </a:solidFill>
              </a:rPr>
              <a:t>Mutual</a:t>
            </a:r>
            <a:r>
              <a:rPr lang="en-US" altLang="en-US" sz="2400" dirty="0">
                <a:solidFill>
                  <a:srgbClr val="359996"/>
                </a:solidFill>
              </a:rPr>
              <a:t> </a:t>
            </a:r>
            <a:r>
              <a:rPr lang="en-US" altLang="en-US" sz="2400" dirty="0">
                <a:solidFill>
                  <a:srgbClr val="007E7A"/>
                </a:solidFill>
              </a:rPr>
              <a:t>Exclusion</a:t>
            </a:r>
            <a:r>
              <a:rPr lang="en-US" altLang="en-US" sz="2400" dirty="0">
                <a:solidFill>
                  <a:srgbClr val="359996"/>
                </a:solidFill>
              </a:rPr>
              <a:t> </a:t>
            </a:r>
            <a:r>
              <a:rPr lang="en-US" altLang="en-US" sz="2400" dirty="0"/>
              <a:t>– No two processes  may be simultaneously inside their critical sections</a:t>
            </a:r>
          </a:p>
          <a:p>
            <a:r>
              <a:rPr lang="en-US" altLang="en-US" sz="2400" dirty="0">
                <a:solidFill>
                  <a:srgbClr val="007E7A"/>
                </a:solidFill>
              </a:rPr>
              <a:t>Progress</a:t>
            </a:r>
            <a:r>
              <a:rPr lang="en-US" altLang="en-US" sz="2400" dirty="0">
                <a:solidFill>
                  <a:srgbClr val="359996"/>
                </a:solidFill>
              </a:rPr>
              <a:t> </a:t>
            </a:r>
            <a:r>
              <a:rPr lang="en-US" altLang="en-US" sz="2400" dirty="0"/>
              <a:t>– If no process is executing in its critical section and there exist some processes that wish to enter their critical section, then the selection of the processes that will enter the critical section next cannot be postponed indefinitely</a:t>
            </a:r>
          </a:p>
          <a:p>
            <a:r>
              <a:rPr lang="en-US" altLang="en-US" sz="2400" dirty="0">
                <a:solidFill>
                  <a:srgbClr val="007E7A"/>
                </a:solidFill>
              </a:rPr>
              <a:t>Bounded Waiting </a:t>
            </a:r>
            <a:r>
              <a:rPr lang="en-US" altLang="en-US" sz="2400" dirty="0"/>
              <a:t>– A bound must exist on the number of times that other processes are allowed to enter their critical sections after a process has made a request to enter its critical section</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4</a:t>
            </a:fld>
            <a:endParaRPr lang="en-US"/>
          </a:p>
        </p:txBody>
      </p:sp>
      <p:sp>
        <p:nvSpPr>
          <p:cNvPr id="6" name="Date Placeholder 5"/>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2608814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489860" y="1078572"/>
            <a:ext cx="2789394" cy="309899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Readers Writers Problem: Solution 3 – </a:t>
            </a:r>
            <a:br>
              <a:rPr lang="en-US" dirty="0"/>
            </a:br>
            <a:r>
              <a:rPr lang="en-US" b="0" dirty="0"/>
              <a:t>Based on the arrival order</a:t>
            </a:r>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6" name="Slide Number Placeholder 5"/>
          <p:cNvSpPr>
            <a:spLocks noGrp="1"/>
          </p:cNvSpPr>
          <p:nvPr>
            <p:ph type="sldNum" sz="quarter" idx="12"/>
          </p:nvPr>
        </p:nvSpPr>
        <p:spPr/>
        <p:txBody>
          <a:bodyPr/>
          <a:lstStyle/>
          <a:p>
            <a:fld id="{EFDC10D5-ED93-4F88-B366-C84672642631}" type="slidenum">
              <a:rPr lang="en-US" smtClean="0"/>
              <a:t>40</a:t>
            </a:fld>
            <a:endParaRPr lang="en-US"/>
          </a:p>
        </p:txBody>
      </p:sp>
      <p:pic>
        <p:nvPicPr>
          <p:cNvPr id="18" name="Picture 8" descr="http://4dfdcf5e39481c021811-ed5dbb7db8a55f1f885413697706bc29.r5.cf1.rackcdn.com/pics/cabin-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1707" y="1277691"/>
            <a:ext cx="2220634" cy="222063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www.innovateli.com/wp/wp-content/uploads/2015/04/bul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7107" y="1307132"/>
            <a:ext cx="1050551" cy="1050551"/>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1329527" y="2628068"/>
            <a:ext cx="1110059" cy="1370068"/>
            <a:chOff x="6088630" y="2644367"/>
            <a:chExt cx="1110059" cy="1370068"/>
          </a:xfrm>
        </p:grpSpPr>
        <p:grpSp>
          <p:nvGrpSpPr>
            <p:cNvPr id="19" name="Group 18"/>
            <p:cNvGrpSpPr/>
            <p:nvPr/>
          </p:nvGrpSpPr>
          <p:grpSpPr>
            <a:xfrm>
              <a:off x="6088630" y="2644367"/>
              <a:ext cx="1110059" cy="1239805"/>
              <a:chOff x="3786404" y="4334190"/>
              <a:chExt cx="1752426" cy="1938426"/>
            </a:xfrm>
          </p:grpSpPr>
          <p:grpSp>
            <p:nvGrpSpPr>
              <p:cNvPr id="20" name="Group 19"/>
              <p:cNvGrpSpPr/>
              <p:nvPr/>
            </p:nvGrpSpPr>
            <p:grpSpPr>
              <a:xfrm>
                <a:off x="3786404" y="4334190"/>
                <a:ext cx="1752426" cy="1938426"/>
                <a:chOff x="1103132" y="2670035"/>
                <a:chExt cx="2259106" cy="2769565"/>
              </a:xfrm>
            </p:grpSpPr>
            <p:sp>
              <p:nvSpPr>
                <p:cNvPr id="22" name="Oval 21"/>
                <p:cNvSpPr/>
                <p:nvPr/>
              </p:nvSpPr>
              <p:spPr>
                <a:xfrm>
                  <a:off x="1103132" y="2670035"/>
                  <a:ext cx="2259106" cy="2769565"/>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1761564" y="3430735"/>
                  <a:ext cx="924485" cy="1183342"/>
                </a:xfrm>
                <a:prstGeom prst="rect">
                  <a:avLst/>
                </a:prstGeom>
                <a:solidFill>
                  <a:srgbClr val="007E7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61564" y="2982500"/>
                  <a:ext cx="924485" cy="4482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2062440" y="3599355"/>
                  <a:ext cx="322730" cy="29583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Isosceles Triangle 25"/>
                <p:cNvSpPr/>
                <p:nvPr/>
              </p:nvSpPr>
              <p:spPr>
                <a:xfrm rot="10800000">
                  <a:off x="2062440" y="4179960"/>
                  <a:ext cx="322730" cy="29583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4517108" y="4573656"/>
                <a:ext cx="305833" cy="270658"/>
              </a:xfrm>
              <a:prstGeom prst="rect">
                <a:avLst/>
              </a:prstGeom>
            </p:spPr>
          </p:pic>
        </p:grpSp>
        <p:pic>
          <p:nvPicPr>
            <p:cNvPr id="28" name="Picture 6" descr="http://www.ca-assicurazioni.it/imgs/home/lo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6748" y="3624469"/>
              <a:ext cx="389966" cy="389966"/>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6" descr="http://www.innovateli.com/wp/wp-content/uploads/2015/04/bul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7649" y="1235767"/>
            <a:ext cx="1050551" cy="1050551"/>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6780069" y="2556703"/>
            <a:ext cx="1110059" cy="1370068"/>
            <a:chOff x="6088630" y="2644367"/>
            <a:chExt cx="1110059" cy="1370068"/>
          </a:xfrm>
        </p:grpSpPr>
        <p:grpSp>
          <p:nvGrpSpPr>
            <p:cNvPr id="35" name="Group 34"/>
            <p:cNvGrpSpPr/>
            <p:nvPr/>
          </p:nvGrpSpPr>
          <p:grpSpPr>
            <a:xfrm>
              <a:off x="6088630" y="2644367"/>
              <a:ext cx="1110059" cy="1239805"/>
              <a:chOff x="3786404" y="4334190"/>
              <a:chExt cx="1752426" cy="1938426"/>
            </a:xfrm>
          </p:grpSpPr>
          <p:grpSp>
            <p:nvGrpSpPr>
              <p:cNvPr id="37" name="Group 36"/>
              <p:cNvGrpSpPr/>
              <p:nvPr/>
            </p:nvGrpSpPr>
            <p:grpSpPr>
              <a:xfrm>
                <a:off x="3786404" y="4334190"/>
                <a:ext cx="1752426" cy="1938426"/>
                <a:chOff x="1103132" y="2670035"/>
                <a:chExt cx="2259106" cy="2769565"/>
              </a:xfrm>
            </p:grpSpPr>
            <p:sp>
              <p:nvSpPr>
                <p:cNvPr id="39" name="Oval 38"/>
                <p:cNvSpPr/>
                <p:nvPr/>
              </p:nvSpPr>
              <p:spPr>
                <a:xfrm>
                  <a:off x="1103132" y="2670035"/>
                  <a:ext cx="2259106" cy="2769565"/>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1761564" y="3430735"/>
                  <a:ext cx="924485" cy="1183342"/>
                </a:xfrm>
                <a:prstGeom prst="rect">
                  <a:avLst/>
                </a:prstGeom>
                <a:solidFill>
                  <a:srgbClr val="007E7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761564" y="2982500"/>
                  <a:ext cx="924485" cy="4482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2062440" y="3599355"/>
                  <a:ext cx="322730" cy="29583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Isosceles Triangle 42"/>
                <p:cNvSpPr/>
                <p:nvPr/>
              </p:nvSpPr>
              <p:spPr>
                <a:xfrm rot="10800000">
                  <a:off x="2062440" y="4179960"/>
                  <a:ext cx="322730" cy="29583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4517108" y="4573656"/>
                <a:ext cx="305833" cy="270658"/>
              </a:xfrm>
              <a:prstGeom prst="rect">
                <a:avLst/>
              </a:prstGeom>
            </p:spPr>
          </p:pic>
        </p:grpSp>
        <p:pic>
          <p:nvPicPr>
            <p:cNvPr id="36" name="Picture 6" descr="http://www.ca-assicurazioni.it/imgs/home/lo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6748" y="3624469"/>
              <a:ext cx="389966" cy="389966"/>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1450624" y="4264864"/>
            <a:ext cx="988962" cy="461665"/>
          </a:xfrm>
          <a:prstGeom prst="rect">
            <a:avLst/>
          </a:prstGeom>
          <a:noFill/>
        </p:spPr>
        <p:txBody>
          <a:bodyPr wrap="square" rtlCol="0">
            <a:spAutoFit/>
          </a:bodyPr>
          <a:lstStyle/>
          <a:p>
            <a:r>
              <a:rPr lang="en-US" sz="2400" b="1" dirty="0">
                <a:solidFill>
                  <a:srgbClr val="FF0000"/>
                </a:solidFill>
                <a:latin typeface="Cambria" panose="02040503050406030204" pitchFamily="18" charset="0"/>
              </a:rPr>
              <a:t>Entry</a:t>
            </a:r>
          </a:p>
        </p:txBody>
      </p:sp>
      <p:sp>
        <p:nvSpPr>
          <p:cNvPr id="45" name="TextBox 44"/>
          <p:cNvSpPr txBox="1"/>
          <p:nvPr/>
        </p:nvSpPr>
        <p:spPr>
          <a:xfrm>
            <a:off x="6942173" y="4241333"/>
            <a:ext cx="988962" cy="461665"/>
          </a:xfrm>
          <a:prstGeom prst="rect">
            <a:avLst/>
          </a:prstGeom>
          <a:noFill/>
        </p:spPr>
        <p:txBody>
          <a:bodyPr wrap="square" rtlCol="0">
            <a:spAutoFit/>
          </a:bodyPr>
          <a:lstStyle/>
          <a:p>
            <a:r>
              <a:rPr lang="en-US" sz="2400" b="1" dirty="0">
                <a:solidFill>
                  <a:srgbClr val="FF0000"/>
                </a:solidFill>
                <a:latin typeface="Cambria" panose="02040503050406030204" pitchFamily="18" charset="0"/>
              </a:rPr>
              <a:t>Exit</a:t>
            </a:r>
          </a:p>
        </p:txBody>
      </p:sp>
      <p:sp>
        <p:nvSpPr>
          <p:cNvPr id="46" name="Content Placeholder 2"/>
          <p:cNvSpPr>
            <a:spLocks noGrp="1"/>
          </p:cNvSpPr>
          <p:nvPr>
            <p:ph idx="1"/>
          </p:nvPr>
        </p:nvSpPr>
        <p:spPr>
          <a:xfrm>
            <a:off x="304800" y="4781418"/>
            <a:ext cx="8507896" cy="1667584"/>
          </a:xfrm>
        </p:spPr>
        <p:txBody>
          <a:bodyPr>
            <a:normAutofit/>
          </a:bodyPr>
          <a:lstStyle/>
          <a:p>
            <a:pPr>
              <a:spcAft>
                <a:spcPts val="0"/>
              </a:spcAft>
            </a:pPr>
            <a:r>
              <a:rPr lang="en-US" sz="2000" dirty="0"/>
              <a:t>Integer </a:t>
            </a:r>
            <a:r>
              <a:rPr lang="en-US" sz="2000" b="1" dirty="0" err="1">
                <a:solidFill>
                  <a:srgbClr val="FF0000"/>
                </a:solidFill>
                <a:latin typeface="Courier New" panose="02070309020205020404" pitchFamily="49" charset="0"/>
                <a:cs typeface="Courier New" panose="02070309020205020404" pitchFamily="49" charset="0"/>
              </a:rPr>
              <a:t>rdcount</a:t>
            </a:r>
            <a:endParaRPr lang="en-US" sz="2000" dirty="0"/>
          </a:p>
          <a:p>
            <a:pPr>
              <a:spcAft>
                <a:spcPts val="0"/>
              </a:spcAft>
            </a:pPr>
            <a:r>
              <a:rPr lang="en-US" sz="2000" dirty="0"/>
              <a:t>Semaphore </a:t>
            </a:r>
            <a:r>
              <a:rPr lang="en-US" sz="2000" b="1" dirty="0" err="1">
                <a:solidFill>
                  <a:srgbClr val="FF0000"/>
                </a:solidFill>
                <a:latin typeface="Courier New" panose="02070309020205020404" pitchFamily="49" charset="0"/>
                <a:cs typeface="Courier New" panose="02070309020205020404" pitchFamily="49" charset="0"/>
              </a:rPr>
              <a:t>rdcount_mutex</a:t>
            </a:r>
            <a:r>
              <a:rPr lang="en-US" sz="2000" dirty="0"/>
              <a:t> </a:t>
            </a:r>
          </a:p>
          <a:p>
            <a:pPr>
              <a:spcAft>
                <a:spcPts val="0"/>
              </a:spcAft>
            </a:pPr>
            <a:r>
              <a:rPr lang="en-US" sz="2000" dirty="0"/>
              <a:t>Semaphore </a:t>
            </a:r>
            <a:r>
              <a:rPr lang="en-US" sz="2000" b="1" dirty="0" err="1">
                <a:solidFill>
                  <a:srgbClr val="FF0000"/>
                </a:solidFill>
                <a:latin typeface="Courier New" panose="02070309020205020404" pitchFamily="49" charset="0"/>
                <a:cs typeface="Courier New" panose="02070309020205020404" pitchFamily="49" charset="0"/>
              </a:rPr>
              <a:t>access_mutex</a:t>
            </a:r>
            <a:endParaRPr lang="en-US" sz="2000" b="1" dirty="0">
              <a:solidFill>
                <a:srgbClr val="FF0000"/>
              </a:solidFill>
              <a:latin typeface="Courier New" panose="02070309020205020404" pitchFamily="49" charset="0"/>
              <a:cs typeface="Courier New" panose="02070309020205020404" pitchFamily="49" charset="0"/>
            </a:endParaRPr>
          </a:p>
          <a:p>
            <a:pPr>
              <a:spcAft>
                <a:spcPts val="0"/>
              </a:spcAft>
            </a:pPr>
            <a:r>
              <a:rPr lang="en-US" sz="2000" dirty="0"/>
              <a:t>Semaphore </a:t>
            </a:r>
            <a:r>
              <a:rPr lang="en-US" sz="2000" b="1" dirty="0" err="1">
                <a:solidFill>
                  <a:srgbClr val="FF0000"/>
                </a:solidFill>
                <a:latin typeface="Courier New" panose="02070309020205020404" pitchFamily="49" charset="0"/>
                <a:cs typeface="Courier New" panose="02070309020205020404" pitchFamily="49" charset="0"/>
              </a:rPr>
              <a:t>order_mutuex</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dirty="0"/>
          </a:p>
          <a:p>
            <a:endParaRPr lang="en-US" sz="2000" dirty="0"/>
          </a:p>
          <a:p>
            <a:endParaRPr lang="en-US" sz="2000" dirty="0"/>
          </a:p>
          <a:p>
            <a:pPr lvl="1"/>
            <a:endParaRPr lang="en-US" dirty="0"/>
          </a:p>
        </p:txBody>
      </p:sp>
      <p:pic>
        <p:nvPicPr>
          <p:cNvPr id="47" name="Picture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4587397" y="4781417"/>
            <a:ext cx="310515" cy="274800"/>
          </a:xfrm>
          <a:prstGeom prst="rect">
            <a:avLst/>
          </a:prstGeom>
        </p:spPr>
      </p:pic>
      <p:pic>
        <p:nvPicPr>
          <p:cNvPr id="48" name="Picture 6" descr="http://www.innovateli.com/wp/wp-content/uploads/2015/04/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27228" y="5468545"/>
            <a:ext cx="394861" cy="39486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http://www.ca-assicurazioni.it/imgs/home/lock.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43611" y="5076336"/>
            <a:ext cx="362096" cy="3620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previews.123rf.com/images/tigatelu/tigatelu1404/tigatelu140400323/27657248-Smiling-business-woman-cartoon-presenting-Stock-Vector-accountant.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579" y="2262230"/>
            <a:ext cx="673756" cy="91428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http://previews.123rf.com/images/tigatelu/tigatelu1404/tigatelu140400323/27657248-Smiling-business-woman-cartoon-presenting-Stock-Vector-accountant.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29510" y="5949669"/>
            <a:ext cx="468402" cy="63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424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Readers Writers Problem: Solution 3 – </a:t>
            </a:r>
            <a:br>
              <a:rPr lang="en-US" dirty="0"/>
            </a:br>
            <a:r>
              <a:rPr lang="en-US" b="0" dirty="0"/>
              <a:t>Based on the arrival order</a:t>
            </a:r>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191896509"/>
              </p:ext>
            </p:extLst>
          </p:nvPr>
        </p:nvGraphicFramePr>
        <p:xfrm>
          <a:off x="304800" y="1319017"/>
          <a:ext cx="4704399" cy="4724400"/>
        </p:xfrm>
        <a:graphic>
          <a:graphicData uri="http://schemas.openxmlformats.org/drawingml/2006/table">
            <a:tbl>
              <a:tblPr firstRow="1" bandRow="1">
                <a:tableStyleId>{7E9639D4-E3E2-4D34-9284-5A2195B3D0D7}</a:tableStyleId>
              </a:tblPr>
              <a:tblGrid>
                <a:gridCol w="4704399">
                  <a:extLst>
                    <a:ext uri="{9D8B030D-6E8A-4147-A177-3AD203B41FA5}">
                      <a16:colId xmlns:a16="http://schemas.microsoft.com/office/drawing/2014/main" val="20000"/>
                    </a:ext>
                  </a:extLst>
                </a:gridCol>
              </a:tblGrid>
              <a:tr h="356195">
                <a:tc>
                  <a:txBody>
                    <a:bodyPr/>
                    <a:lstStyle/>
                    <a:p>
                      <a:pPr algn="ctr"/>
                      <a:r>
                        <a:rPr lang="en-US" sz="1800" dirty="0" err="1">
                          <a:latin typeface="Courier New" panose="02070309020205020404" pitchFamily="49" charset="0"/>
                          <a:cs typeface="Courier New" panose="02070309020205020404" pitchFamily="49" charset="0"/>
                        </a:rPr>
                        <a:t>R</a:t>
                      </a:r>
                      <a:r>
                        <a:rPr lang="en-US" sz="1800" baseline="-25000" dirty="0" err="1">
                          <a:latin typeface="Courier New" panose="02070309020205020404" pitchFamily="49" charset="0"/>
                          <a:cs typeface="Courier New" panose="02070309020205020404" pitchFamily="49" charset="0"/>
                        </a:rPr>
                        <a:t>i</a:t>
                      </a:r>
                      <a:endParaRPr lang="en-US" sz="1800" baseline="-250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0"/>
                  </a:ext>
                </a:extLst>
              </a:tr>
              <a:tr h="2936940">
                <a:tc>
                  <a:txBody>
                    <a:bodyPr/>
                    <a:lstStyle/>
                    <a:p>
                      <a:r>
                        <a:rPr lang="en-US" sz="16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9" name="Group 8"/>
          <p:cNvGrpSpPr/>
          <p:nvPr/>
        </p:nvGrpSpPr>
        <p:grpSpPr>
          <a:xfrm>
            <a:off x="787250" y="2061477"/>
            <a:ext cx="4111500" cy="3534520"/>
            <a:chOff x="2211995" y="2356863"/>
            <a:chExt cx="3621020" cy="3357767"/>
          </a:xfrm>
        </p:grpSpPr>
        <p:sp>
          <p:nvSpPr>
            <p:cNvPr id="10" name="TextBox 9"/>
            <p:cNvSpPr txBox="1"/>
            <p:nvPr/>
          </p:nvSpPr>
          <p:spPr>
            <a:xfrm>
              <a:off x="2211995" y="2356863"/>
              <a:ext cx="3569935" cy="1725074"/>
            </a:xfrm>
            <a:prstGeom prst="rect">
              <a:avLst/>
            </a:prstGeom>
            <a:noFill/>
            <a:ln>
              <a:solidFill>
                <a:srgbClr val="007E7A"/>
              </a:solidFill>
            </a:ln>
          </p:spPr>
          <p:txBody>
            <a:bodyPr wrap="square" rtlCol="0">
              <a:spAutoFit/>
            </a:bodyPr>
            <a:lstStyle/>
            <a:p>
              <a:endParaRPr lang="en-US" sz="1600" b="1" dirty="0">
                <a:solidFill>
                  <a:srgbClr val="007E7A"/>
                </a:solidFill>
                <a:latin typeface="Courier New" panose="02070309020205020404" pitchFamily="49" charset="0"/>
                <a:cs typeface="Courier New" panose="02070309020205020404" pitchFamily="49" charset="0"/>
              </a:endParaRPr>
            </a:p>
            <a:p>
              <a:r>
                <a:rPr lang="en-US" sz="1600" b="1" dirty="0">
                  <a:solidFill>
                    <a:srgbClr val="007E7A"/>
                  </a:solidFill>
                  <a:latin typeface="Courier New" panose="02070309020205020404" pitchFamily="49" charset="0"/>
                  <a:cs typeface="Courier New" panose="02070309020205020404" pitchFamily="49" charset="0"/>
                </a:rPr>
                <a:t> P(</a:t>
              </a:r>
              <a:r>
                <a:rPr lang="en-US" sz="1600" b="1" dirty="0" err="1">
                  <a:solidFill>
                    <a:srgbClr val="007E7A"/>
                  </a:solidFill>
                  <a:latin typeface="Courier New" panose="02070309020205020404" pitchFamily="49" charset="0"/>
                  <a:cs typeface="Courier New" panose="02070309020205020404" pitchFamily="49" charset="0"/>
                </a:rPr>
                <a:t>rdcount_mutex</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if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==1)</a:t>
              </a:r>
            </a:p>
            <a:p>
              <a:r>
                <a:rPr lang="en-US" sz="1600" b="1" dirty="0">
                  <a:solidFill>
                    <a:srgbClr val="007E7A"/>
                  </a:solidFill>
                  <a:latin typeface="Courier New" panose="02070309020205020404" pitchFamily="49" charset="0"/>
                  <a:cs typeface="Courier New" panose="02070309020205020404" pitchFamily="49" charset="0"/>
                </a:rPr>
                <a:t>     P(</a:t>
              </a:r>
              <a:r>
                <a:rPr lang="en-US" sz="1600" b="1" dirty="0" err="1">
                  <a:solidFill>
                    <a:srgbClr val="007E7A"/>
                  </a:solidFill>
                  <a:latin typeface="Courier New" panose="02070309020205020404" pitchFamily="49" charset="0"/>
                  <a:cs typeface="Courier New" panose="02070309020205020404" pitchFamily="49" charset="0"/>
                </a:rPr>
                <a:t>access_mutex</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V(</a:t>
              </a:r>
              <a:r>
                <a:rPr lang="en-US" sz="1600" b="1" dirty="0" err="1">
                  <a:solidFill>
                    <a:srgbClr val="007E7A"/>
                  </a:solidFill>
                  <a:latin typeface="Courier New" panose="02070309020205020404" pitchFamily="49" charset="0"/>
                  <a:cs typeface="Courier New" panose="02070309020205020404" pitchFamily="49" charset="0"/>
                </a:rPr>
                <a:t>rdcount_mutex</a:t>
              </a:r>
              <a:r>
                <a:rPr lang="en-US" sz="1600" b="1" dirty="0">
                  <a:solidFill>
                    <a:srgbClr val="007E7A"/>
                  </a:solidFill>
                  <a:latin typeface="Courier New" panose="02070309020205020404" pitchFamily="49" charset="0"/>
                  <a:cs typeface="Courier New" panose="02070309020205020404" pitchFamily="49" charset="0"/>
                </a:rPr>
                <a:t>);</a:t>
              </a:r>
            </a:p>
            <a:p>
              <a:endParaRPr lang="en-US" sz="1600" b="1" dirty="0">
                <a:solidFill>
                  <a:srgbClr val="007E7A"/>
                </a:solidFill>
                <a:latin typeface="Courier New" panose="02070309020205020404" pitchFamily="49" charset="0"/>
                <a:cs typeface="Courier New" panose="02070309020205020404" pitchFamily="49" charset="0"/>
              </a:endParaRPr>
            </a:p>
          </p:txBody>
        </p:sp>
        <p:sp>
          <p:nvSpPr>
            <p:cNvPr id="11" name="TextBox 10"/>
            <p:cNvSpPr txBox="1"/>
            <p:nvPr/>
          </p:nvSpPr>
          <p:spPr>
            <a:xfrm>
              <a:off x="2211995" y="4457373"/>
              <a:ext cx="3621020" cy="1257257"/>
            </a:xfrm>
            <a:prstGeom prst="rect">
              <a:avLst/>
            </a:prstGeom>
            <a:noFill/>
            <a:ln>
              <a:solidFill>
                <a:srgbClr val="007E7A"/>
              </a:solidFill>
            </a:ln>
          </p:spPr>
          <p:txBody>
            <a:bodyPr wrap="square" rtlCol="0">
              <a:spAutoFit/>
            </a:bodyPr>
            <a:lstStyle/>
            <a:p>
              <a:r>
                <a:rPr lang="en-US" sz="1600" b="1" dirty="0">
                  <a:solidFill>
                    <a:srgbClr val="007E7A"/>
                  </a:solidFill>
                  <a:latin typeface="Courier New" panose="02070309020205020404" pitchFamily="49" charset="0"/>
                  <a:cs typeface="Courier New" panose="02070309020205020404" pitchFamily="49" charset="0"/>
                </a:rPr>
                <a:t>P(</a:t>
              </a:r>
              <a:r>
                <a:rPr lang="en-US" sz="1600" b="1" dirty="0" err="1">
                  <a:solidFill>
                    <a:srgbClr val="007E7A"/>
                  </a:solidFill>
                  <a:latin typeface="Courier New" panose="02070309020205020404" pitchFamily="49" charset="0"/>
                  <a:cs typeface="Courier New" panose="02070309020205020404" pitchFamily="49" charset="0"/>
                </a:rPr>
                <a:t>rdcount_mutex</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 if (</a:t>
              </a:r>
              <a:r>
                <a:rPr lang="en-US" sz="1600" b="1" dirty="0" err="1">
                  <a:solidFill>
                    <a:srgbClr val="007E7A"/>
                  </a:solidFill>
                  <a:latin typeface="Courier New" panose="02070309020205020404" pitchFamily="49" charset="0"/>
                  <a:cs typeface="Courier New" panose="02070309020205020404" pitchFamily="49" charset="0"/>
                </a:rPr>
                <a:t>rdcount</a:t>
              </a:r>
              <a:r>
                <a:rPr lang="en-US" sz="1600" b="1" dirty="0">
                  <a:solidFill>
                    <a:srgbClr val="007E7A"/>
                  </a:solidFill>
                  <a:latin typeface="Courier New" panose="02070309020205020404" pitchFamily="49" charset="0"/>
                  <a:cs typeface="Courier New" panose="02070309020205020404" pitchFamily="49" charset="0"/>
                </a:rPr>
                <a:t>==0)</a:t>
              </a:r>
            </a:p>
            <a:p>
              <a:r>
                <a:rPr lang="en-US" sz="1600" b="1" dirty="0">
                  <a:solidFill>
                    <a:srgbClr val="007E7A"/>
                  </a:solidFill>
                  <a:latin typeface="Courier New" panose="02070309020205020404" pitchFamily="49" charset="0"/>
                  <a:cs typeface="Courier New" panose="02070309020205020404" pitchFamily="49" charset="0"/>
                </a:rPr>
                <a:t>    V(</a:t>
              </a:r>
              <a:r>
                <a:rPr lang="en-US" sz="1600" b="1" dirty="0" err="1">
                  <a:solidFill>
                    <a:srgbClr val="007E7A"/>
                  </a:solidFill>
                  <a:latin typeface="Courier New" panose="02070309020205020404" pitchFamily="49" charset="0"/>
                  <a:cs typeface="Courier New" panose="02070309020205020404" pitchFamily="49" charset="0"/>
                </a:rPr>
                <a:t>access_mutex</a:t>
              </a:r>
              <a:r>
                <a:rPr lang="en-US" sz="1600" b="1" dirty="0">
                  <a:solidFill>
                    <a:srgbClr val="007E7A"/>
                  </a:solidFill>
                  <a:latin typeface="Courier New" panose="02070309020205020404" pitchFamily="49" charset="0"/>
                  <a:cs typeface="Courier New" panose="02070309020205020404" pitchFamily="49" charset="0"/>
                </a:rPr>
                <a:t>);</a:t>
              </a:r>
            </a:p>
            <a:p>
              <a:r>
                <a:rPr lang="en-US" sz="1600" b="1" dirty="0">
                  <a:solidFill>
                    <a:srgbClr val="007E7A"/>
                  </a:solidFill>
                  <a:latin typeface="Courier New" panose="02070309020205020404" pitchFamily="49" charset="0"/>
                  <a:cs typeface="Courier New" panose="02070309020205020404" pitchFamily="49" charset="0"/>
                </a:rPr>
                <a:t>V(</a:t>
              </a:r>
              <a:r>
                <a:rPr lang="en-US" sz="1600" b="1" dirty="0" err="1">
                  <a:solidFill>
                    <a:srgbClr val="007E7A"/>
                  </a:solidFill>
                  <a:latin typeface="Courier New" panose="02070309020205020404" pitchFamily="49" charset="0"/>
                  <a:cs typeface="Courier New" panose="02070309020205020404" pitchFamily="49" charset="0"/>
                </a:rPr>
                <a:t>rdcount_mutex</a:t>
              </a:r>
              <a:r>
                <a:rPr lang="en-US" sz="1600" b="1" dirty="0">
                  <a:solidFill>
                    <a:srgbClr val="007E7A"/>
                  </a:solidFill>
                  <a:latin typeface="Courier New" panose="02070309020205020404" pitchFamily="49" charset="0"/>
                  <a:cs typeface="Courier New" panose="02070309020205020404" pitchFamily="49" charset="0"/>
                </a:rPr>
                <a:t>);</a:t>
              </a:r>
            </a:p>
          </p:txBody>
        </p:sp>
        <p:sp>
          <p:nvSpPr>
            <p:cNvPr id="12" name="TextBox 11"/>
            <p:cNvSpPr txBox="1"/>
            <p:nvPr/>
          </p:nvSpPr>
          <p:spPr>
            <a:xfrm>
              <a:off x="2419073" y="4095613"/>
              <a:ext cx="648468" cy="321624"/>
            </a:xfrm>
            <a:prstGeom prst="rect">
              <a:avLst/>
            </a:prstGeom>
            <a:noFill/>
          </p:spPr>
          <p:txBody>
            <a:bodyPr wrap="none" rtlCol="0">
              <a:spAutoFit/>
            </a:bodyPr>
            <a:lstStyle/>
            <a:p>
              <a:r>
                <a:rPr lang="en-US" sz="1600" b="1" dirty="0">
                  <a:solidFill>
                    <a:srgbClr val="FF0000"/>
                  </a:solidFill>
                  <a:latin typeface="Courier New" panose="02070309020205020404" pitchFamily="49" charset="0"/>
                  <a:cs typeface="Courier New" panose="02070309020205020404" pitchFamily="49" charset="0"/>
                </a:rPr>
                <a:t>READ</a:t>
              </a:r>
            </a:p>
          </p:txBody>
        </p:sp>
      </p:grpSp>
      <p:graphicFrame>
        <p:nvGraphicFramePr>
          <p:cNvPr id="13" name="Table 12"/>
          <p:cNvGraphicFramePr>
            <a:graphicFrameLocks noGrp="1"/>
          </p:cNvGraphicFramePr>
          <p:nvPr>
            <p:extLst>
              <p:ext uri="{D42A27DB-BD31-4B8C-83A1-F6EECF244321}">
                <p14:modId xmlns:p14="http://schemas.microsoft.com/office/powerpoint/2010/main" val="3606625450"/>
              </p:ext>
            </p:extLst>
          </p:nvPr>
        </p:nvGraphicFramePr>
        <p:xfrm>
          <a:off x="5180364" y="1319017"/>
          <a:ext cx="3632332" cy="2768889"/>
        </p:xfrm>
        <a:graphic>
          <a:graphicData uri="http://schemas.openxmlformats.org/drawingml/2006/table">
            <a:tbl>
              <a:tblPr firstRow="1" bandRow="1">
                <a:tableStyleId>{7E9639D4-E3E2-4D34-9284-5A2195B3D0D7}</a:tableStyleId>
              </a:tblPr>
              <a:tblGrid>
                <a:gridCol w="3632332">
                  <a:extLst>
                    <a:ext uri="{9D8B030D-6E8A-4147-A177-3AD203B41FA5}">
                      <a16:colId xmlns:a16="http://schemas.microsoft.com/office/drawing/2014/main" val="20000"/>
                    </a:ext>
                  </a:extLst>
                </a:gridCol>
              </a:tblGrid>
              <a:tr h="387454">
                <a:tc>
                  <a:txBody>
                    <a:bodyPr/>
                    <a:lstStyle/>
                    <a:p>
                      <a:pPr algn="ctr"/>
                      <a:r>
                        <a:rPr lang="en-US" sz="1800" dirty="0">
                          <a:latin typeface="Courier New" panose="02070309020205020404" pitchFamily="49" charset="0"/>
                          <a:cs typeface="Courier New" panose="02070309020205020404" pitchFamily="49" charset="0"/>
                        </a:rPr>
                        <a:t>W</a:t>
                      </a:r>
                      <a:r>
                        <a:rPr lang="en-US" sz="1800" baseline="-25000" dirty="0">
                          <a:latin typeface="Courier New" panose="02070309020205020404" pitchFamily="49" charset="0"/>
                          <a:cs typeface="Courier New" panose="02070309020205020404" pitchFamily="49" charset="0"/>
                        </a:rPr>
                        <a:t>i</a:t>
                      </a:r>
                    </a:p>
                  </a:txBody>
                  <a:tcPr anchor="ctr"/>
                </a:tc>
                <a:extLst>
                  <a:ext uri="{0D108BD9-81ED-4DB2-BD59-A6C34878D82A}">
                    <a16:rowId xmlns:a16="http://schemas.microsoft.com/office/drawing/2014/main" val="10000"/>
                  </a:ext>
                </a:extLst>
              </a:tr>
              <a:tr h="2381435">
                <a:tc>
                  <a:txBody>
                    <a:bodyPr/>
                    <a:lstStyle/>
                    <a:p>
                      <a:r>
                        <a:rPr lang="en-US" sz="1600" dirty="0">
                          <a:latin typeface="Courier New" panose="02070309020205020404" pitchFamily="49" charset="0"/>
                          <a:cs typeface="Courier New" panose="02070309020205020404" pitchFamily="49" charset="0"/>
                        </a:rPr>
                        <a:t>do{</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4" name="Group 13"/>
          <p:cNvGrpSpPr/>
          <p:nvPr/>
        </p:nvGrpSpPr>
        <p:grpSpPr>
          <a:xfrm>
            <a:off x="5653248" y="1980786"/>
            <a:ext cx="2925976" cy="1552709"/>
            <a:chOff x="2211995" y="2280213"/>
            <a:chExt cx="8578107" cy="1475067"/>
          </a:xfrm>
        </p:grpSpPr>
        <p:sp>
          <p:nvSpPr>
            <p:cNvPr id="15" name="TextBox 14"/>
            <p:cNvSpPr txBox="1"/>
            <p:nvPr/>
          </p:nvSpPr>
          <p:spPr>
            <a:xfrm>
              <a:off x="2211995" y="2280213"/>
              <a:ext cx="8578107" cy="789444"/>
            </a:xfrm>
            <a:prstGeom prst="rect">
              <a:avLst/>
            </a:prstGeom>
            <a:noFill/>
            <a:ln>
              <a:solidFill>
                <a:srgbClr val="007E7A"/>
              </a:solidFill>
            </a:ln>
          </p:spPr>
          <p:txBody>
            <a:bodyPr wrap="square" rtlCol="0">
              <a:spAutoFit/>
            </a:bodyPr>
            <a:lstStyle/>
            <a:p>
              <a:endParaRPr lang="en-US" sz="1600" b="1" dirty="0">
                <a:solidFill>
                  <a:srgbClr val="007E7A"/>
                </a:solidFill>
                <a:latin typeface="Courier New" panose="02070309020205020404" pitchFamily="49" charset="0"/>
                <a:cs typeface="Courier New" panose="02070309020205020404" pitchFamily="49" charset="0"/>
              </a:endParaRPr>
            </a:p>
            <a:p>
              <a:r>
                <a:rPr lang="en-US" sz="1600" b="1" dirty="0">
                  <a:solidFill>
                    <a:srgbClr val="007E7A"/>
                  </a:solidFill>
                  <a:latin typeface="Courier New" panose="02070309020205020404" pitchFamily="49" charset="0"/>
                  <a:cs typeface="Courier New" panose="02070309020205020404" pitchFamily="49" charset="0"/>
                </a:rPr>
                <a:t> P(</a:t>
              </a:r>
              <a:r>
                <a:rPr lang="en-US" sz="1600" b="1" dirty="0" err="1">
                  <a:solidFill>
                    <a:srgbClr val="007E7A"/>
                  </a:solidFill>
                  <a:latin typeface="Courier New" panose="02070309020205020404" pitchFamily="49" charset="0"/>
                  <a:cs typeface="Courier New" panose="02070309020205020404" pitchFamily="49" charset="0"/>
                </a:rPr>
                <a:t>access_mutex</a:t>
              </a:r>
              <a:r>
                <a:rPr lang="en-US" sz="1600" b="1" dirty="0">
                  <a:solidFill>
                    <a:srgbClr val="007E7A"/>
                  </a:solidFill>
                  <a:latin typeface="Courier New" panose="02070309020205020404" pitchFamily="49" charset="0"/>
                  <a:cs typeface="Courier New" panose="02070309020205020404" pitchFamily="49" charset="0"/>
                </a:rPr>
                <a:t>));</a:t>
              </a:r>
            </a:p>
            <a:p>
              <a:endParaRPr lang="en-US" sz="1600" b="1" dirty="0">
                <a:solidFill>
                  <a:srgbClr val="007E7A"/>
                </a:solidFill>
                <a:latin typeface="Courier New" panose="02070309020205020404" pitchFamily="49" charset="0"/>
                <a:cs typeface="Courier New" panose="02070309020205020404" pitchFamily="49" charset="0"/>
              </a:endParaRPr>
            </a:p>
          </p:txBody>
        </p:sp>
        <p:sp>
          <p:nvSpPr>
            <p:cNvPr id="16" name="TextBox 15"/>
            <p:cNvSpPr txBox="1"/>
            <p:nvPr/>
          </p:nvSpPr>
          <p:spPr>
            <a:xfrm>
              <a:off x="2211995" y="3433655"/>
              <a:ext cx="8578107" cy="321625"/>
            </a:xfrm>
            <a:prstGeom prst="rect">
              <a:avLst/>
            </a:prstGeom>
            <a:noFill/>
            <a:ln>
              <a:solidFill>
                <a:srgbClr val="007E7A"/>
              </a:solidFill>
            </a:ln>
          </p:spPr>
          <p:txBody>
            <a:bodyPr wrap="square" rtlCol="0">
              <a:spAutoFit/>
            </a:bodyPr>
            <a:lstStyle/>
            <a:p>
              <a:r>
                <a:rPr lang="en-US" sz="1600" b="1" dirty="0">
                  <a:solidFill>
                    <a:srgbClr val="007E7A"/>
                  </a:solidFill>
                  <a:latin typeface="Courier New" panose="02070309020205020404" pitchFamily="49" charset="0"/>
                  <a:cs typeface="Courier New" panose="02070309020205020404" pitchFamily="49" charset="0"/>
                </a:rPr>
                <a:t>V(</a:t>
              </a:r>
              <a:r>
                <a:rPr lang="en-US" sz="1600" b="1" dirty="0" err="1">
                  <a:solidFill>
                    <a:srgbClr val="007E7A"/>
                  </a:solidFill>
                  <a:latin typeface="Courier New" panose="02070309020205020404" pitchFamily="49" charset="0"/>
                  <a:cs typeface="Courier New" panose="02070309020205020404" pitchFamily="49" charset="0"/>
                </a:rPr>
                <a:t>access_mutex</a:t>
              </a:r>
              <a:r>
                <a:rPr lang="en-US" sz="1600" b="1" dirty="0">
                  <a:solidFill>
                    <a:srgbClr val="007E7A"/>
                  </a:solidFill>
                  <a:latin typeface="Courier New" panose="02070309020205020404" pitchFamily="49" charset="0"/>
                  <a:cs typeface="Courier New" panose="02070309020205020404" pitchFamily="49" charset="0"/>
                </a:rPr>
                <a:t>);</a:t>
              </a:r>
            </a:p>
          </p:txBody>
        </p:sp>
        <p:sp>
          <p:nvSpPr>
            <p:cNvPr id="17" name="TextBox 16"/>
            <p:cNvSpPr txBox="1"/>
            <p:nvPr/>
          </p:nvSpPr>
          <p:spPr>
            <a:xfrm>
              <a:off x="2484225" y="3088124"/>
              <a:ext cx="2630836" cy="321624"/>
            </a:xfrm>
            <a:prstGeom prst="rect">
              <a:avLst/>
            </a:prstGeom>
            <a:noFill/>
          </p:spPr>
          <p:txBody>
            <a:bodyPr wrap="square" rtlCol="0">
              <a:spAutoFit/>
            </a:bodyPr>
            <a:lstStyle/>
            <a:p>
              <a:r>
                <a:rPr lang="en-US" sz="1600" b="1" dirty="0">
                  <a:solidFill>
                    <a:srgbClr val="FF0000"/>
                  </a:solidFill>
                  <a:latin typeface="Courier New" panose="02070309020205020404" pitchFamily="49" charset="0"/>
                  <a:cs typeface="Courier New" panose="02070309020205020404" pitchFamily="49" charset="0"/>
                </a:rPr>
                <a:t>WRITE</a:t>
              </a:r>
            </a:p>
          </p:txBody>
        </p:sp>
      </p:grpSp>
      <p:sp>
        <p:nvSpPr>
          <p:cNvPr id="29" name="TextBox 28"/>
          <p:cNvSpPr txBox="1"/>
          <p:nvPr/>
        </p:nvSpPr>
        <p:spPr>
          <a:xfrm>
            <a:off x="787250" y="2107207"/>
            <a:ext cx="2241700" cy="338554"/>
          </a:xfrm>
          <a:prstGeom prst="rect">
            <a:avLst/>
          </a:prstGeom>
          <a:noFill/>
        </p:spPr>
        <p:txBody>
          <a:bodyPr wrap="square" rtlCol="0">
            <a:spAutoFit/>
          </a:bodyPr>
          <a:lstStyle/>
          <a:p>
            <a:pPr lvl="0"/>
            <a:r>
              <a:rPr lang="en-US" sz="1600" b="1" dirty="0">
                <a:solidFill>
                  <a:srgbClr val="7030A0"/>
                </a:solidFill>
                <a:latin typeface="Courier New" panose="02070309020205020404" pitchFamily="49" charset="0"/>
                <a:cs typeface="Courier New" panose="02070309020205020404" pitchFamily="49" charset="0"/>
              </a:rPr>
              <a:t>P(</a:t>
            </a:r>
            <a:r>
              <a:rPr lang="en-US" sz="1600" b="1" dirty="0" err="1">
                <a:solidFill>
                  <a:srgbClr val="7030A0"/>
                </a:solidFill>
                <a:latin typeface="Courier New" panose="02070309020205020404" pitchFamily="49" charset="0"/>
                <a:cs typeface="Courier New" panose="02070309020205020404" pitchFamily="49" charset="0"/>
              </a:rPr>
              <a:t>order_mutex</a:t>
            </a:r>
            <a:r>
              <a:rPr lang="en-US" sz="1600" b="1" dirty="0">
                <a:solidFill>
                  <a:srgbClr val="7030A0"/>
                </a:solidFill>
                <a:latin typeface="Courier New" panose="02070309020205020404" pitchFamily="49" charset="0"/>
                <a:cs typeface="Courier New" panose="02070309020205020404" pitchFamily="49" charset="0"/>
              </a:rPr>
              <a:t>);</a:t>
            </a:r>
          </a:p>
        </p:txBody>
      </p:sp>
      <p:sp>
        <p:nvSpPr>
          <p:cNvPr id="30" name="TextBox 29"/>
          <p:cNvSpPr txBox="1"/>
          <p:nvPr/>
        </p:nvSpPr>
        <p:spPr>
          <a:xfrm>
            <a:off x="5653247" y="1969034"/>
            <a:ext cx="2159493" cy="338554"/>
          </a:xfrm>
          <a:prstGeom prst="rect">
            <a:avLst/>
          </a:prstGeom>
          <a:noFill/>
        </p:spPr>
        <p:txBody>
          <a:bodyPr wrap="square" rtlCol="0">
            <a:spAutoFit/>
          </a:bodyPr>
          <a:lstStyle/>
          <a:p>
            <a:pPr lvl="0"/>
            <a:r>
              <a:rPr lang="en-US" sz="1600" b="1" dirty="0">
                <a:solidFill>
                  <a:srgbClr val="7030A0"/>
                </a:solidFill>
                <a:latin typeface="Courier New" panose="02070309020205020404" pitchFamily="49" charset="0"/>
                <a:cs typeface="Courier New" panose="02070309020205020404" pitchFamily="49" charset="0"/>
              </a:rPr>
              <a:t>P(</a:t>
            </a:r>
            <a:r>
              <a:rPr lang="en-US" sz="1600" b="1" dirty="0" err="1">
                <a:solidFill>
                  <a:srgbClr val="7030A0"/>
                </a:solidFill>
                <a:latin typeface="Courier New" panose="02070309020205020404" pitchFamily="49" charset="0"/>
                <a:cs typeface="Courier New" panose="02070309020205020404" pitchFamily="49" charset="0"/>
              </a:rPr>
              <a:t>order_mutex</a:t>
            </a:r>
            <a:r>
              <a:rPr lang="en-US" sz="1600" b="1" dirty="0">
                <a:solidFill>
                  <a:srgbClr val="7030A0"/>
                </a:solidFill>
                <a:latin typeface="Courier New" panose="02070309020205020404" pitchFamily="49" charset="0"/>
                <a:cs typeface="Courier New" panose="02070309020205020404" pitchFamily="49" charset="0"/>
              </a:rPr>
              <a:t>);</a:t>
            </a:r>
          </a:p>
        </p:txBody>
      </p:sp>
      <p:sp>
        <p:nvSpPr>
          <p:cNvPr id="31" name="TextBox 30"/>
          <p:cNvSpPr txBox="1"/>
          <p:nvPr/>
        </p:nvSpPr>
        <p:spPr>
          <a:xfrm>
            <a:off x="787250" y="3538805"/>
            <a:ext cx="2241700" cy="338554"/>
          </a:xfrm>
          <a:prstGeom prst="rect">
            <a:avLst/>
          </a:prstGeom>
          <a:noFill/>
        </p:spPr>
        <p:txBody>
          <a:bodyPr wrap="square" rtlCol="0">
            <a:spAutoFit/>
          </a:bodyPr>
          <a:lstStyle/>
          <a:p>
            <a:pPr lvl="0"/>
            <a:r>
              <a:rPr lang="en-US" sz="1600" b="1" dirty="0">
                <a:solidFill>
                  <a:srgbClr val="7030A0"/>
                </a:solidFill>
                <a:latin typeface="Courier New" panose="02070309020205020404" pitchFamily="49" charset="0"/>
                <a:cs typeface="Courier New" panose="02070309020205020404" pitchFamily="49" charset="0"/>
              </a:rPr>
              <a:t>V(</a:t>
            </a:r>
            <a:r>
              <a:rPr lang="en-US" sz="1600" b="1" dirty="0" err="1">
                <a:solidFill>
                  <a:srgbClr val="7030A0"/>
                </a:solidFill>
                <a:latin typeface="Courier New" panose="02070309020205020404" pitchFamily="49" charset="0"/>
                <a:cs typeface="Courier New" panose="02070309020205020404" pitchFamily="49" charset="0"/>
              </a:rPr>
              <a:t>order_mutex</a:t>
            </a:r>
            <a:r>
              <a:rPr lang="en-US" sz="1600" b="1" dirty="0">
                <a:solidFill>
                  <a:srgbClr val="7030A0"/>
                </a:solidFill>
                <a:latin typeface="Courier New" panose="02070309020205020404" pitchFamily="49" charset="0"/>
                <a:cs typeface="Courier New" panose="02070309020205020404" pitchFamily="49" charset="0"/>
              </a:rPr>
              <a:t>);</a:t>
            </a:r>
          </a:p>
        </p:txBody>
      </p:sp>
      <p:sp>
        <p:nvSpPr>
          <p:cNvPr id="32" name="TextBox 31"/>
          <p:cNvSpPr txBox="1"/>
          <p:nvPr/>
        </p:nvSpPr>
        <p:spPr>
          <a:xfrm>
            <a:off x="5653247" y="2456082"/>
            <a:ext cx="2241700" cy="338554"/>
          </a:xfrm>
          <a:prstGeom prst="rect">
            <a:avLst/>
          </a:prstGeom>
          <a:noFill/>
        </p:spPr>
        <p:txBody>
          <a:bodyPr wrap="square" rtlCol="0">
            <a:spAutoFit/>
          </a:bodyPr>
          <a:lstStyle/>
          <a:p>
            <a:pPr lvl="0"/>
            <a:r>
              <a:rPr lang="en-US" sz="1600" b="1" dirty="0">
                <a:solidFill>
                  <a:srgbClr val="7030A0"/>
                </a:solidFill>
                <a:latin typeface="Courier New" panose="02070309020205020404" pitchFamily="49" charset="0"/>
                <a:cs typeface="Courier New" panose="02070309020205020404" pitchFamily="49" charset="0"/>
              </a:rPr>
              <a:t>V(</a:t>
            </a:r>
            <a:r>
              <a:rPr lang="en-US" sz="1600" b="1" dirty="0" err="1">
                <a:solidFill>
                  <a:srgbClr val="7030A0"/>
                </a:solidFill>
                <a:latin typeface="Courier New" panose="02070309020205020404" pitchFamily="49" charset="0"/>
                <a:cs typeface="Courier New" panose="02070309020205020404" pitchFamily="49" charset="0"/>
              </a:rPr>
              <a:t>order_mutex</a:t>
            </a:r>
            <a:r>
              <a:rPr lang="en-US" sz="1600" b="1" dirty="0">
                <a:solidFill>
                  <a:srgbClr val="7030A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243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semaphore</a:t>
            </a:r>
          </a:p>
        </p:txBody>
      </p:sp>
      <p:sp>
        <p:nvSpPr>
          <p:cNvPr id="3" name="Content Placeholder 2"/>
          <p:cNvSpPr>
            <a:spLocks noGrp="1"/>
          </p:cNvSpPr>
          <p:nvPr>
            <p:ph idx="1"/>
          </p:nvPr>
        </p:nvSpPr>
        <p:spPr/>
        <p:txBody>
          <a:bodyPr/>
          <a:lstStyle/>
          <a:p>
            <a:r>
              <a:rPr lang="en-US" sz="2400" dirty="0"/>
              <a:t>Suppose that a process interchanges the order of wait() and signal() operations – violates mutual exclusion.</a:t>
            </a:r>
          </a:p>
          <a:p>
            <a:pPr lvl="0"/>
            <a:endParaRPr lang="en-US" sz="2400" dirty="0">
              <a:solidFill>
                <a:prstClr val="black"/>
              </a:solidFill>
            </a:endParaRPr>
          </a:p>
          <a:p>
            <a:pPr lvl="0"/>
            <a:endParaRPr lang="en-US" sz="2400" dirty="0">
              <a:solidFill>
                <a:prstClr val="black"/>
              </a:solidFill>
            </a:endParaRPr>
          </a:p>
          <a:p>
            <a:pPr lvl="0"/>
            <a:r>
              <a:rPr lang="en-US" sz="2400" dirty="0">
                <a:solidFill>
                  <a:prstClr val="black"/>
                </a:solidFill>
              </a:rPr>
              <a:t>Suppose that a process replaces signal() with wait() – results in deadlock.</a:t>
            </a:r>
          </a:p>
          <a:p>
            <a:pPr marL="418338" lvl="2" indent="0">
              <a:buNone/>
            </a:pPr>
            <a:endParaRPr lang="en-US"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42</a:t>
            </a:fld>
            <a:endParaRPr lang="en-US"/>
          </a:p>
        </p:txBody>
      </p:sp>
      <p:sp>
        <p:nvSpPr>
          <p:cNvPr id="7" name="TextBox 6"/>
          <p:cNvSpPr txBox="1"/>
          <p:nvPr/>
        </p:nvSpPr>
        <p:spPr>
          <a:xfrm>
            <a:off x="2642347" y="2064859"/>
            <a:ext cx="3859306" cy="1077218"/>
          </a:xfrm>
          <a:prstGeom prst="rect">
            <a:avLst/>
          </a:prstGeom>
          <a:noFill/>
        </p:spPr>
        <p:txBody>
          <a:bodyPr wrap="square" rtlCol="0">
            <a:spAutoFit/>
          </a:bodyPr>
          <a:lstStyle/>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signal(</a:t>
            </a:r>
            <a:r>
              <a:rPr lang="en-US" sz="2000" dirty="0" err="1">
                <a:solidFill>
                  <a:prstClr val="black">
                    <a:lumMod val="75000"/>
                    <a:lumOff val="25000"/>
                  </a:prstClr>
                </a:solidFill>
                <a:latin typeface="Courier New" panose="02070309020205020404" pitchFamily="49" charset="0"/>
                <a:cs typeface="Courier New" panose="02070309020205020404" pitchFamily="49" charset="0"/>
              </a:rPr>
              <a:t>mutex</a:t>
            </a:r>
            <a:r>
              <a:rPr lang="en-US" sz="2000" dirty="0">
                <a:solidFill>
                  <a:prstClr val="black">
                    <a:lumMod val="75000"/>
                    <a:lumOff val="25000"/>
                  </a:prstClr>
                </a:solidFill>
                <a:latin typeface="Courier New" panose="02070309020205020404" pitchFamily="49" charset="0"/>
                <a:cs typeface="Courier New" panose="02070309020205020404" pitchFamily="49" charset="0"/>
              </a:rPr>
              <a:t>);</a:t>
            </a:r>
          </a:p>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  //critical section</a:t>
            </a:r>
          </a:p>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wait(</a:t>
            </a:r>
            <a:r>
              <a:rPr lang="en-US" sz="2000" dirty="0" err="1">
                <a:solidFill>
                  <a:prstClr val="black">
                    <a:lumMod val="75000"/>
                    <a:lumOff val="25000"/>
                  </a:prstClr>
                </a:solidFill>
                <a:latin typeface="Courier New" panose="02070309020205020404" pitchFamily="49" charset="0"/>
                <a:cs typeface="Courier New" panose="02070309020205020404" pitchFamily="49" charset="0"/>
              </a:rPr>
              <a:t>mutex</a:t>
            </a:r>
            <a:r>
              <a:rPr lang="en-US" sz="2000" dirty="0">
                <a:solidFill>
                  <a:prstClr val="black">
                    <a:lumMod val="75000"/>
                    <a:lumOff val="25000"/>
                  </a:prstClr>
                </a:solidFill>
                <a:latin typeface="Courier New" panose="02070309020205020404" pitchFamily="49" charset="0"/>
                <a:cs typeface="Courier New" panose="02070309020205020404" pitchFamily="49" charset="0"/>
              </a:rPr>
              <a:t>);</a:t>
            </a:r>
            <a:endParaRPr lang="en-US" dirty="0"/>
          </a:p>
        </p:txBody>
      </p:sp>
      <p:sp>
        <p:nvSpPr>
          <p:cNvPr id="8" name="TextBox 7"/>
          <p:cNvSpPr txBox="1"/>
          <p:nvPr/>
        </p:nvSpPr>
        <p:spPr>
          <a:xfrm>
            <a:off x="2629095" y="4320988"/>
            <a:ext cx="3859306" cy="1077218"/>
          </a:xfrm>
          <a:prstGeom prst="rect">
            <a:avLst/>
          </a:prstGeom>
          <a:noFill/>
        </p:spPr>
        <p:txBody>
          <a:bodyPr wrap="square" rtlCol="0">
            <a:spAutoFit/>
          </a:bodyPr>
          <a:lstStyle/>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wait(</a:t>
            </a:r>
            <a:r>
              <a:rPr lang="en-US" sz="2000" dirty="0" err="1">
                <a:solidFill>
                  <a:prstClr val="black">
                    <a:lumMod val="75000"/>
                    <a:lumOff val="25000"/>
                  </a:prstClr>
                </a:solidFill>
                <a:latin typeface="Courier New" panose="02070309020205020404" pitchFamily="49" charset="0"/>
                <a:cs typeface="Courier New" panose="02070309020205020404" pitchFamily="49" charset="0"/>
              </a:rPr>
              <a:t>mutex</a:t>
            </a:r>
            <a:r>
              <a:rPr lang="en-US" sz="2000" dirty="0">
                <a:solidFill>
                  <a:prstClr val="black">
                    <a:lumMod val="75000"/>
                    <a:lumOff val="25000"/>
                  </a:prstClr>
                </a:solidFill>
                <a:latin typeface="Courier New" panose="02070309020205020404" pitchFamily="49" charset="0"/>
                <a:cs typeface="Courier New" panose="02070309020205020404" pitchFamily="49" charset="0"/>
              </a:rPr>
              <a:t>);</a:t>
            </a:r>
          </a:p>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  //critical section</a:t>
            </a:r>
          </a:p>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wait(</a:t>
            </a:r>
            <a:r>
              <a:rPr lang="en-US" sz="2000" dirty="0" err="1">
                <a:solidFill>
                  <a:prstClr val="black">
                    <a:lumMod val="75000"/>
                    <a:lumOff val="25000"/>
                  </a:prstClr>
                </a:solidFill>
                <a:latin typeface="Courier New" panose="02070309020205020404" pitchFamily="49" charset="0"/>
                <a:cs typeface="Courier New" panose="02070309020205020404" pitchFamily="49" charset="0"/>
              </a:rPr>
              <a:t>mutex</a:t>
            </a:r>
            <a:r>
              <a:rPr lang="en-US" sz="2000" dirty="0">
                <a:solidFill>
                  <a:prstClr val="black">
                    <a:lumMod val="75000"/>
                    <a:lumOff val="25000"/>
                  </a:prstClr>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3542052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semaphore</a:t>
            </a:r>
          </a:p>
        </p:txBody>
      </p:sp>
      <p:sp>
        <p:nvSpPr>
          <p:cNvPr id="3" name="Content Placeholder 2"/>
          <p:cNvSpPr>
            <a:spLocks noGrp="1"/>
          </p:cNvSpPr>
          <p:nvPr>
            <p:ph idx="1"/>
          </p:nvPr>
        </p:nvSpPr>
        <p:spPr/>
        <p:txBody>
          <a:bodyPr/>
          <a:lstStyle/>
          <a:p>
            <a:pPr lvl="0"/>
            <a:r>
              <a:rPr lang="en-US" sz="2400" dirty="0">
                <a:solidFill>
                  <a:prstClr val="black"/>
                </a:solidFill>
              </a:rPr>
              <a:t>Suppose that a process replaces wait() with signal() or </a:t>
            </a:r>
            <a:r>
              <a:rPr lang="en-US" sz="2400" dirty="0" err="1">
                <a:solidFill>
                  <a:prstClr val="black"/>
                </a:solidFill>
              </a:rPr>
              <a:t>viceversa</a:t>
            </a:r>
            <a:r>
              <a:rPr lang="en-US" sz="2400" dirty="0">
                <a:solidFill>
                  <a:prstClr val="black"/>
                </a:solidFill>
              </a:rPr>
              <a:t> – results in deadlock – </a:t>
            </a:r>
            <a:r>
              <a:rPr lang="en-US" sz="2400" dirty="0"/>
              <a:t>violates mutual exclusion.</a:t>
            </a:r>
            <a:endParaRPr lang="en-US" sz="2400" dirty="0">
              <a:solidFill>
                <a:prstClr val="black"/>
              </a:solidFill>
            </a:endParaRPr>
          </a:p>
          <a:p>
            <a:pPr lvl="0"/>
            <a:endParaRPr lang="en-US" sz="2400" dirty="0">
              <a:solidFill>
                <a:prstClr val="black"/>
              </a:solidFill>
            </a:endParaRPr>
          </a:p>
          <a:p>
            <a:pPr lvl="0"/>
            <a:endParaRPr lang="en-US" sz="2400" dirty="0">
              <a:solidFill>
                <a:prstClr val="black"/>
              </a:solidFill>
            </a:endParaRPr>
          </a:p>
          <a:p>
            <a:pPr lvl="0"/>
            <a:r>
              <a:rPr lang="en-US" sz="2400" dirty="0">
                <a:solidFill>
                  <a:prstClr val="black"/>
                </a:solidFill>
              </a:rPr>
              <a:t>Suppose that a process omits wait(), signal() or both– results in  deadlock or violation of mutual exclusion.</a:t>
            </a:r>
          </a:p>
          <a:p>
            <a:pPr marL="418338" lvl="2" indent="0">
              <a:buNone/>
            </a:pPr>
            <a:endParaRPr lang="en-US"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43</a:t>
            </a:fld>
            <a:endParaRPr lang="en-US"/>
          </a:p>
        </p:txBody>
      </p:sp>
      <p:sp>
        <p:nvSpPr>
          <p:cNvPr id="7" name="TextBox 6"/>
          <p:cNvSpPr txBox="1"/>
          <p:nvPr/>
        </p:nvSpPr>
        <p:spPr>
          <a:xfrm>
            <a:off x="756397" y="1984176"/>
            <a:ext cx="3859306" cy="1077218"/>
          </a:xfrm>
          <a:prstGeom prst="rect">
            <a:avLst/>
          </a:prstGeom>
          <a:noFill/>
        </p:spPr>
        <p:txBody>
          <a:bodyPr wrap="square" rtlCol="0">
            <a:spAutoFit/>
          </a:bodyPr>
          <a:lstStyle/>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signal(</a:t>
            </a:r>
            <a:r>
              <a:rPr lang="en-US" sz="2000" dirty="0" err="1">
                <a:solidFill>
                  <a:prstClr val="black">
                    <a:lumMod val="75000"/>
                    <a:lumOff val="25000"/>
                  </a:prstClr>
                </a:solidFill>
                <a:latin typeface="Courier New" panose="02070309020205020404" pitchFamily="49" charset="0"/>
                <a:cs typeface="Courier New" panose="02070309020205020404" pitchFamily="49" charset="0"/>
              </a:rPr>
              <a:t>mutex</a:t>
            </a:r>
            <a:r>
              <a:rPr lang="en-US" sz="2000" dirty="0">
                <a:solidFill>
                  <a:prstClr val="black">
                    <a:lumMod val="75000"/>
                    <a:lumOff val="25000"/>
                  </a:prstClr>
                </a:solidFill>
                <a:latin typeface="Courier New" panose="02070309020205020404" pitchFamily="49" charset="0"/>
                <a:cs typeface="Courier New" panose="02070309020205020404" pitchFamily="49" charset="0"/>
              </a:rPr>
              <a:t>);</a:t>
            </a:r>
          </a:p>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  //critical section</a:t>
            </a:r>
          </a:p>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signal(</a:t>
            </a:r>
            <a:r>
              <a:rPr lang="en-US" sz="2000" dirty="0" err="1">
                <a:solidFill>
                  <a:prstClr val="black">
                    <a:lumMod val="75000"/>
                    <a:lumOff val="25000"/>
                  </a:prstClr>
                </a:solidFill>
                <a:latin typeface="Courier New" panose="02070309020205020404" pitchFamily="49" charset="0"/>
                <a:cs typeface="Courier New" panose="02070309020205020404" pitchFamily="49" charset="0"/>
              </a:rPr>
              <a:t>mutex</a:t>
            </a:r>
            <a:r>
              <a:rPr lang="en-US" sz="2000" dirty="0">
                <a:solidFill>
                  <a:prstClr val="black">
                    <a:lumMod val="75000"/>
                    <a:lumOff val="25000"/>
                  </a:prstClr>
                </a:solidFill>
                <a:latin typeface="Courier New" panose="02070309020205020404" pitchFamily="49" charset="0"/>
                <a:cs typeface="Courier New" panose="02070309020205020404" pitchFamily="49" charset="0"/>
              </a:rPr>
              <a:t>);</a:t>
            </a:r>
            <a:endParaRPr lang="en-US" dirty="0"/>
          </a:p>
        </p:txBody>
      </p:sp>
      <p:sp>
        <p:nvSpPr>
          <p:cNvPr id="8" name="TextBox 7"/>
          <p:cNvSpPr txBox="1"/>
          <p:nvPr/>
        </p:nvSpPr>
        <p:spPr>
          <a:xfrm>
            <a:off x="4786324" y="4439407"/>
            <a:ext cx="3859306" cy="723275"/>
          </a:xfrm>
          <a:prstGeom prst="rect">
            <a:avLst/>
          </a:prstGeom>
          <a:noFill/>
        </p:spPr>
        <p:txBody>
          <a:bodyPr wrap="square" rtlCol="0">
            <a:spAutoFit/>
          </a:bodyPr>
          <a:lstStyle/>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wait(</a:t>
            </a:r>
            <a:r>
              <a:rPr lang="en-US" sz="2000" dirty="0" err="1">
                <a:solidFill>
                  <a:prstClr val="black">
                    <a:lumMod val="75000"/>
                    <a:lumOff val="25000"/>
                  </a:prstClr>
                </a:solidFill>
                <a:latin typeface="Courier New" panose="02070309020205020404" pitchFamily="49" charset="0"/>
                <a:cs typeface="Courier New" panose="02070309020205020404" pitchFamily="49" charset="0"/>
              </a:rPr>
              <a:t>mutex</a:t>
            </a:r>
            <a:r>
              <a:rPr lang="en-US" sz="2000" dirty="0">
                <a:solidFill>
                  <a:prstClr val="black">
                    <a:lumMod val="75000"/>
                    <a:lumOff val="25000"/>
                  </a:prstClr>
                </a:solidFill>
                <a:latin typeface="Courier New" panose="02070309020205020404" pitchFamily="49" charset="0"/>
                <a:cs typeface="Courier New" panose="02070309020205020404" pitchFamily="49" charset="0"/>
              </a:rPr>
              <a:t>);</a:t>
            </a:r>
          </a:p>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  //critical section</a:t>
            </a:r>
          </a:p>
        </p:txBody>
      </p:sp>
      <p:sp>
        <p:nvSpPr>
          <p:cNvPr id="9" name="TextBox 8"/>
          <p:cNvSpPr txBox="1"/>
          <p:nvPr/>
        </p:nvSpPr>
        <p:spPr>
          <a:xfrm>
            <a:off x="590843" y="4439407"/>
            <a:ext cx="3859306" cy="723275"/>
          </a:xfrm>
          <a:prstGeom prst="rect">
            <a:avLst/>
          </a:prstGeom>
          <a:noFill/>
        </p:spPr>
        <p:txBody>
          <a:bodyPr wrap="square" rtlCol="0">
            <a:spAutoFit/>
          </a:bodyPr>
          <a:lstStyle/>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//critical section</a:t>
            </a:r>
          </a:p>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signal(</a:t>
            </a:r>
            <a:r>
              <a:rPr lang="en-US" sz="2000" dirty="0" err="1">
                <a:solidFill>
                  <a:prstClr val="black">
                    <a:lumMod val="75000"/>
                    <a:lumOff val="25000"/>
                  </a:prstClr>
                </a:solidFill>
                <a:latin typeface="Courier New" panose="02070309020205020404" pitchFamily="49" charset="0"/>
                <a:cs typeface="Courier New" panose="02070309020205020404" pitchFamily="49" charset="0"/>
              </a:rPr>
              <a:t>mutex</a:t>
            </a:r>
            <a:r>
              <a:rPr lang="en-US" sz="2000" dirty="0">
                <a:solidFill>
                  <a:prstClr val="black">
                    <a:lumMod val="75000"/>
                    <a:lumOff val="25000"/>
                  </a:prstClr>
                </a:solidFill>
                <a:latin typeface="Courier New" panose="02070309020205020404" pitchFamily="49" charset="0"/>
                <a:cs typeface="Courier New" panose="02070309020205020404" pitchFamily="49" charset="0"/>
              </a:rPr>
              <a:t>);</a:t>
            </a:r>
            <a:endParaRPr lang="en-US" dirty="0"/>
          </a:p>
        </p:txBody>
      </p:sp>
      <p:sp>
        <p:nvSpPr>
          <p:cNvPr id="10" name="TextBox 9"/>
          <p:cNvSpPr txBox="1"/>
          <p:nvPr/>
        </p:nvSpPr>
        <p:spPr>
          <a:xfrm>
            <a:off x="4713825" y="1984176"/>
            <a:ext cx="3859306" cy="1077218"/>
          </a:xfrm>
          <a:prstGeom prst="rect">
            <a:avLst/>
          </a:prstGeom>
          <a:noFill/>
        </p:spPr>
        <p:txBody>
          <a:bodyPr wrap="square" rtlCol="0">
            <a:spAutoFit/>
          </a:bodyPr>
          <a:lstStyle/>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wait(</a:t>
            </a:r>
            <a:r>
              <a:rPr lang="en-US" sz="2000" dirty="0" err="1">
                <a:solidFill>
                  <a:prstClr val="black">
                    <a:lumMod val="75000"/>
                    <a:lumOff val="25000"/>
                  </a:prstClr>
                </a:solidFill>
                <a:latin typeface="Courier New" panose="02070309020205020404" pitchFamily="49" charset="0"/>
                <a:cs typeface="Courier New" panose="02070309020205020404" pitchFamily="49" charset="0"/>
              </a:rPr>
              <a:t>mutex</a:t>
            </a:r>
            <a:r>
              <a:rPr lang="en-US" sz="2000" dirty="0">
                <a:solidFill>
                  <a:prstClr val="black">
                    <a:lumMod val="75000"/>
                    <a:lumOff val="25000"/>
                  </a:prstClr>
                </a:solidFill>
                <a:latin typeface="Courier New" panose="02070309020205020404" pitchFamily="49" charset="0"/>
                <a:cs typeface="Courier New" panose="02070309020205020404" pitchFamily="49" charset="0"/>
              </a:rPr>
              <a:t>);</a:t>
            </a:r>
          </a:p>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  //critical section</a:t>
            </a:r>
          </a:p>
          <a:p>
            <a:pPr marL="418338" lvl="2" algn="just" defTabSz="685800">
              <a:lnSpc>
                <a:spcPct val="90000"/>
              </a:lnSpc>
              <a:spcAft>
                <a:spcPts val="600"/>
              </a:spcAft>
              <a:buSzPct val="100000"/>
            </a:pPr>
            <a:r>
              <a:rPr lang="en-US" sz="2000" dirty="0">
                <a:solidFill>
                  <a:prstClr val="black">
                    <a:lumMod val="75000"/>
                    <a:lumOff val="25000"/>
                  </a:prstClr>
                </a:solidFill>
                <a:latin typeface="Courier New" panose="02070309020205020404" pitchFamily="49" charset="0"/>
                <a:cs typeface="Courier New" panose="02070309020205020404" pitchFamily="49" charset="0"/>
              </a:rPr>
              <a:t>wait(</a:t>
            </a:r>
            <a:r>
              <a:rPr lang="en-US" sz="2000" dirty="0" err="1">
                <a:solidFill>
                  <a:prstClr val="black">
                    <a:lumMod val="75000"/>
                    <a:lumOff val="25000"/>
                  </a:prstClr>
                </a:solidFill>
                <a:latin typeface="Courier New" panose="02070309020205020404" pitchFamily="49" charset="0"/>
                <a:cs typeface="Courier New" panose="02070309020205020404" pitchFamily="49" charset="0"/>
              </a:rPr>
              <a:t>mutex</a:t>
            </a:r>
            <a:r>
              <a:rPr lang="en-US" sz="2000" dirty="0">
                <a:solidFill>
                  <a:prstClr val="black">
                    <a:lumMod val="75000"/>
                    <a:lumOff val="25000"/>
                  </a:prstClr>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3935292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Monitor: A structured synchronization tool</a:t>
            </a:r>
          </a:p>
        </p:txBody>
      </p:sp>
      <p:sp>
        <p:nvSpPr>
          <p:cNvPr id="3" name="Content Placeholder 2"/>
          <p:cNvSpPr>
            <a:spLocks noGrp="1"/>
          </p:cNvSpPr>
          <p:nvPr>
            <p:ph idx="1"/>
          </p:nvPr>
        </p:nvSpPr>
        <p:spPr/>
        <p:txBody>
          <a:bodyPr>
            <a:normAutofit lnSpcReduction="10000"/>
          </a:bodyPr>
          <a:lstStyle/>
          <a:p>
            <a:r>
              <a:rPr lang="en-US" dirty="0"/>
              <a:t>A monitor is a module that encapsulates:</a:t>
            </a:r>
          </a:p>
          <a:p>
            <a:pPr lvl="1"/>
            <a:r>
              <a:rPr lang="en-US" dirty="0"/>
              <a:t>some shared data</a:t>
            </a:r>
          </a:p>
          <a:p>
            <a:pPr lvl="1"/>
            <a:r>
              <a:rPr lang="en-US" dirty="0"/>
              <a:t>some atomic procedures</a:t>
            </a:r>
          </a:p>
          <a:p>
            <a:pPr lvl="1"/>
            <a:r>
              <a:rPr lang="en-US" dirty="0"/>
              <a:t>a set of condition variables </a:t>
            </a:r>
          </a:p>
          <a:p>
            <a:endParaRPr lang="en-US" dirty="0"/>
          </a:p>
          <a:p>
            <a:endParaRPr lang="en-US" dirty="0"/>
          </a:p>
          <a:p>
            <a:endParaRPr lang="en-US" dirty="0"/>
          </a:p>
          <a:p>
            <a:r>
              <a:rPr lang="en-US" dirty="0"/>
              <a:t>Only one process at a time may be active in a monitor</a:t>
            </a:r>
          </a:p>
          <a:p>
            <a:endParaRPr lang="en-US" dirty="0"/>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44</a:t>
            </a:fld>
            <a:endParaRPr lang="en-US"/>
          </a:p>
        </p:txBody>
      </p:sp>
      <p:grpSp>
        <p:nvGrpSpPr>
          <p:cNvPr id="26" name="Group 25"/>
          <p:cNvGrpSpPr/>
          <p:nvPr/>
        </p:nvGrpSpPr>
        <p:grpSpPr>
          <a:xfrm>
            <a:off x="5314409" y="1649219"/>
            <a:ext cx="2410209" cy="3067478"/>
            <a:chOff x="5314409" y="1756795"/>
            <a:chExt cx="2410209" cy="3067478"/>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457" y="1756795"/>
              <a:ext cx="2229161" cy="3067478"/>
            </a:xfrm>
            <a:prstGeom prst="rect">
              <a:avLst/>
            </a:prstGeom>
          </p:spPr>
        </p:pic>
        <p:pic>
          <p:nvPicPr>
            <p:cNvPr id="22" name="Picture 6" descr="http://www.ca-assicurazioni.it/imgs/home/lo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4409" y="3290534"/>
              <a:ext cx="362096" cy="36209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286085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Monitor: A structured synchronization tool</a:t>
            </a:r>
          </a:p>
        </p:txBody>
      </p:sp>
      <p:sp>
        <p:nvSpPr>
          <p:cNvPr id="3" name="Content Placeholder 2"/>
          <p:cNvSpPr>
            <a:spLocks noGrp="1"/>
          </p:cNvSpPr>
          <p:nvPr>
            <p:ph idx="1"/>
          </p:nvPr>
        </p:nvSpPr>
        <p:spPr/>
        <p:txBody>
          <a:bodyPr>
            <a:normAutofit/>
          </a:bodyPr>
          <a:lstStyle/>
          <a:p>
            <a:r>
              <a:rPr lang="en-US" sz="2400" dirty="0"/>
              <a:t>Condition variables allow for blocking and unblocking.</a:t>
            </a:r>
          </a:p>
          <a:p>
            <a:pPr lvl="1"/>
            <a:r>
              <a:rPr lang="en-US" sz="2200" dirty="0"/>
              <a:t>If a thread/process has to wait/block for some event to occur by some other thread/process, then it waits in the queue of the corresponding condition variable. e.g., </a:t>
            </a:r>
            <a:r>
              <a:rPr lang="en-US" sz="2200" b="1" dirty="0" err="1"/>
              <a:t>condvar.wait</a:t>
            </a:r>
            <a:r>
              <a:rPr lang="en-US" sz="2200" b="1" dirty="0"/>
              <a:t>()</a:t>
            </a:r>
            <a:r>
              <a:rPr lang="en-US" sz="2200" dirty="0"/>
              <a:t>.</a:t>
            </a:r>
          </a:p>
          <a:p>
            <a:pPr marL="509778" lvl="2" indent="0">
              <a:buNone/>
            </a:pPr>
            <a:r>
              <a:rPr lang="en-US" dirty="0"/>
              <a:t>  (Note: it immediately releases the monitor lock)</a:t>
            </a:r>
          </a:p>
          <a:p>
            <a:pPr lvl="1"/>
            <a:r>
              <a:rPr lang="en-US" sz="2200" dirty="0"/>
              <a:t>If a thread/process has generated the event, it can indicate this by executing </a:t>
            </a:r>
            <a:r>
              <a:rPr lang="en-US" sz="2200" b="1" dirty="0" err="1"/>
              <a:t>condvar.signal</a:t>
            </a:r>
            <a:r>
              <a:rPr lang="en-US" sz="2200" b="1" dirty="0"/>
              <a:t>() or </a:t>
            </a:r>
            <a:r>
              <a:rPr lang="en-US" sz="2200" b="1" dirty="0" err="1"/>
              <a:t>condvar.notify</a:t>
            </a:r>
            <a:r>
              <a:rPr lang="en-US" sz="2200" b="1" dirty="0"/>
              <a:t>()</a:t>
            </a:r>
            <a:r>
              <a:rPr lang="en-US" sz="2200" dirty="0"/>
              <a:t>.</a:t>
            </a:r>
          </a:p>
          <a:p>
            <a:pPr lvl="2"/>
            <a:r>
              <a:rPr lang="en-US" dirty="0"/>
              <a:t>This wakes up a waiting thread/process from </a:t>
            </a:r>
            <a:r>
              <a:rPr lang="en-US" dirty="0" err="1"/>
              <a:t>condvar</a:t>
            </a:r>
            <a:r>
              <a:rPr lang="en-US" dirty="0"/>
              <a:t> queue.</a:t>
            </a:r>
          </a:p>
          <a:p>
            <a:pPr lvl="2"/>
            <a:r>
              <a:rPr lang="en-US" dirty="0"/>
              <a:t>If </a:t>
            </a:r>
            <a:r>
              <a:rPr lang="en-US" dirty="0" err="1"/>
              <a:t>condvar</a:t>
            </a:r>
            <a:r>
              <a:rPr lang="en-US" dirty="0"/>
              <a:t> queue is empty then it </a:t>
            </a:r>
            <a:r>
              <a:rPr lang="en-US" dirty="0" err="1"/>
              <a:t>cond.signal</a:t>
            </a:r>
            <a:r>
              <a:rPr lang="en-US" dirty="0"/>
              <a:t>() doesn’t do anything.</a:t>
            </a:r>
          </a:p>
          <a:p>
            <a:pPr lvl="2"/>
            <a:r>
              <a:rPr lang="en-US" dirty="0"/>
              <a:t>What happens to the signaler thread/process?</a:t>
            </a:r>
          </a:p>
          <a:p>
            <a:pPr lvl="3"/>
            <a:r>
              <a:rPr lang="en-US" dirty="0"/>
              <a:t>Implementation 1: They wait in the signaler queue</a:t>
            </a:r>
          </a:p>
          <a:p>
            <a:pPr lvl="3"/>
            <a:r>
              <a:rPr lang="en-US" dirty="0"/>
              <a:t>Implementation 2: They are active (no signaler queue)</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45</a:t>
            </a:fld>
            <a:endParaRPr lang="en-US"/>
          </a:p>
        </p:txBody>
      </p:sp>
    </p:spTree>
    <p:extLst>
      <p:ext uri="{BB962C8B-B14F-4D97-AF65-F5344CB8AC3E}">
        <p14:creationId xmlns:p14="http://schemas.microsoft.com/office/powerpoint/2010/main" val="33795482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 in monitor implementation</a:t>
            </a:r>
          </a:p>
        </p:txBody>
      </p:sp>
      <p:sp>
        <p:nvSpPr>
          <p:cNvPr id="3" name="Content Placeholder 2"/>
          <p:cNvSpPr>
            <a:spLocks noGrp="1"/>
          </p:cNvSpPr>
          <p:nvPr>
            <p:ph idx="1"/>
          </p:nvPr>
        </p:nvSpPr>
        <p:spPr/>
        <p:txBody>
          <a:bodyPr>
            <a:normAutofit fontScale="77500" lnSpcReduction="20000"/>
          </a:bodyPr>
          <a:lstStyle/>
          <a:p>
            <a:r>
              <a:rPr lang="en-US" dirty="0"/>
              <a:t>The </a:t>
            </a:r>
            <a:r>
              <a:rPr lang="en-US" b="1" dirty="0"/>
              <a:t>entry queue</a:t>
            </a:r>
            <a:r>
              <a:rPr lang="en-US" dirty="0"/>
              <a:t> contains processes attempting to call a monitor procedure from outside the monitor. </a:t>
            </a:r>
          </a:p>
          <a:p>
            <a:pPr lvl="1"/>
            <a:r>
              <a:rPr lang="en-US" dirty="0"/>
              <a:t>Each monitor has one entry queue.</a:t>
            </a:r>
          </a:p>
          <a:p>
            <a:r>
              <a:rPr lang="en-US" dirty="0"/>
              <a:t>The </a:t>
            </a:r>
            <a:r>
              <a:rPr lang="en-US" b="1" dirty="0"/>
              <a:t>waiting queue </a:t>
            </a:r>
            <a:r>
              <a:rPr lang="en-US" dirty="0"/>
              <a:t>contains processes that have been awakened by a notify operation. </a:t>
            </a:r>
          </a:p>
          <a:p>
            <a:pPr lvl="1"/>
            <a:r>
              <a:rPr lang="en-US" dirty="0"/>
              <a:t>Each monitor has one waiting queue.</a:t>
            </a:r>
          </a:p>
          <a:p>
            <a:r>
              <a:rPr lang="en-US" b="1" dirty="0"/>
              <a:t>Condition variable queues </a:t>
            </a:r>
            <a:r>
              <a:rPr lang="en-US" dirty="0"/>
              <a:t>contain processes that have executed a condition variable wait operation.</a:t>
            </a:r>
          </a:p>
          <a:p>
            <a:pPr lvl="1"/>
            <a:r>
              <a:rPr lang="en-US" dirty="0"/>
              <a:t>There is one such queue for each condition variable.</a:t>
            </a:r>
          </a:p>
          <a:p>
            <a:r>
              <a:rPr lang="en-US" dirty="0"/>
              <a:t>The </a:t>
            </a:r>
            <a:r>
              <a:rPr lang="en-US" b="1" dirty="0"/>
              <a:t>signaler queue </a:t>
            </a:r>
            <a:r>
              <a:rPr lang="en-US" dirty="0"/>
              <a:t>contains processes that have executed a notify/signal operation.</a:t>
            </a:r>
          </a:p>
          <a:p>
            <a:pPr lvl="1"/>
            <a:r>
              <a:rPr lang="en-US" dirty="0"/>
              <a:t>Each monitor has at most one signaler queue. </a:t>
            </a:r>
          </a:p>
          <a:p>
            <a:pPr lvl="1"/>
            <a:r>
              <a:rPr lang="en-US" dirty="0"/>
              <a:t>In some implementations, a notify leaves the process active and no signaler queue is needed.</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46</a:t>
            </a:fld>
            <a:endParaRPr lang="en-US"/>
          </a:p>
        </p:txBody>
      </p:sp>
    </p:spTree>
    <p:extLst>
      <p:ext uri="{BB962C8B-B14F-4D97-AF65-F5344CB8AC3E}">
        <p14:creationId xmlns:p14="http://schemas.microsoft.com/office/powerpoint/2010/main" val="1978812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Monitor state transition:</a:t>
            </a:r>
            <a:br>
              <a:rPr lang="en-US" dirty="0"/>
            </a:br>
            <a:r>
              <a:rPr lang="en-US" sz="3100" dirty="0"/>
              <a:t>Without signaler queue</a:t>
            </a:r>
          </a:p>
        </p:txBody>
      </p:sp>
      <p:sp>
        <p:nvSpPr>
          <p:cNvPr id="3" name="Content Placeholder 2"/>
          <p:cNvSpPr>
            <a:spLocks noGrp="1"/>
          </p:cNvSpPr>
          <p:nvPr>
            <p:ph idx="1"/>
          </p:nvPr>
        </p:nvSpPr>
        <p:spPr/>
        <p:txBody>
          <a:bodyPr/>
          <a:lstStyle/>
          <a:p>
            <a:r>
              <a:rPr lang="en-US" dirty="0"/>
              <a:t>The lock becomes available when the active process executes a wait or leaves the monitor.</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47</a:t>
            </a:fld>
            <a:endParaRPr lang="en-US"/>
          </a:p>
        </p:txBody>
      </p:sp>
      <p:pic>
        <p:nvPicPr>
          <p:cNvPr id="1026" name="Picture 2" descr="http://classque.cs.utsa.edu/classes/cs3733s2015/notes/monitors/tas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590" y="2302499"/>
            <a:ext cx="4406971" cy="3963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059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826"/>
            <a:ext cx="8507896" cy="436822"/>
          </a:xfrm>
        </p:spPr>
        <p:txBody>
          <a:bodyPr>
            <a:normAutofit/>
          </a:bodyPr>
          <a:lstStyle/>
          <a:p>
            <a:r>
              <a:rPr lang="en-US" sz="2400" dirty="0"/>
              <a:t>Solution to Producer Consumer problem using Monitor</a:t>
            </a:r>
          </a:p>
        </p:txBody>
      </p:sp>
      <p:sp>
        <p:nvSpPr>
          <p:cNvPr id="3" name="Content Placeholder 2"/>
          <p:cNvSpPr>
            <a:spLocks noGrp="1"/>
          </p:cNvSpPr>
          <p:nvPr>
            <p:ph idx="1"/>
          </p:nvPr>
        </p:nvSpPr>
        <p:spPr>
          <a:xfrm>
            <a:off x="304800" y="470648"/>
            <a:ext cx="8507896" cy="5706316"/>
          </a:xfrm>
        </p:spPr>
        <p:txBody>
          <a:bodyPr>
            <a:normAutofit fontScale="62500" lnSpcReduction="20000"/>
          </a:bodyPr>
          <a:lstStyle/>
          <a:p>
            <a:pPr marL="0" indent="0">
              <a:buNone/>
            </a:pPr>
            <a:r>
              <a:rPr lang="en-US" b="1" dirty="0">
                <a:latin typeface="Courier New" panose="02070309020205020404" pitchFamily="49" charset="0"/>
                <a:cs typeface="Courier New" panose="02070309020205020404" pitchFamily="49" charset="0"/>
              </a:rPr>
              <a:t>monitor PC </a:t>
            </a:r>
            <a:r>
              <a:rPr lang="en-US" dirty="0">
                <a:latin typeface="Courier New" panose="02070309020205020404" pitchFamily="49" charset="0"/>
                <a:cs typeface="Courier New" panose="02070309020205020404" pitchFamily="49" charset="0"/>
              </a:rPr>
              <a:t>{ </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DATA[10]; </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R, F;</a:t>
            </a:r>
          </a:p>
          <a:p>
            <a:pPr marL="0" indent="0">
              <a:buNone/>
            </a:pPr>
            <a:r>
              <a:rPr lang="en-US" dirty="0">
                <a:latin typeface="Courier New" panose="02070309020205020404" pitchFamily="49" charset="0"/>
                <a:cs typeface="Courier New" panose="02070309020205020404" pitchFamily="49" charset="0"/>
              </a:rPr>
              <a:t>   Condition FULL, EMPTY;</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Produce(v)</a:t>
            </a:r>
            <a:r>
              <a:rPr lang="en-US" dirty="0">
                <a:latin typeface="Courier New" panose="02070309020205020404" pitchFamily="49" charset="0"/>
                <a:cs typeface="Courier New" panose="02070309020205020404" pitchFamily="49" charset="0"/>
              </a:rPr>
              <a:t> { </a:t>
            </a:r>
          </a:p>
          <a:p>
            <a:pPr marL="0" indent="0">
              <a:spcAft>
                <a:spcPts val="300"/>
              </a:spcAft>
              <a:buNone/>
            </a:pPr>
            <a:r>
              <a:rPr lang="en-US" dirty="0">
                <a:latin typeface="Courier New" panose="02070309020205020404" pitchFamily="49" charset="0"/>
                <a:cs typeface="Courier New" panose="02070309020205020404" pitchFamily="49" charset="0"/>
              </a:rPr>
              <a:t>      if ( (R+1)%10== F ) then </a:t>
            </a:r>
            <a:r>
              <a:rPr lang="en-US" dirty="0" err="1">
                <a:latin typeface="Courier New" panose="02070309020205020404" pitchFamily="49" charset="0"/>
                <a:cs typeface="Courier New" panose="02070309020205020404" pitchFamily="49" charset="0"/>
              </a:rPr>
              <a:t>FULL.Wait</a:t>
            </a:r>
            <a:r>
              <a:rPr lang="en-US" dirty="0">
                <a:latin typeface="Courier New" panose="02070309020205020404" pitchFamily="49" charset="0"/>
                <a:cs typeface="Courier New" panose="02070309020205020404" pitchFamily="49" charset="0"/>
              </a:rPr>
              <a:t>(); </a:t>
            </a:r>
          </a:p>
          <a:p>
            <a:pPr marL="0" indent="0">
              <a:spcAft>
                <a:spcPts val="300"/>
              </a:spcAft>
              <a:buNone/>
            </a:pPr>
            <a:r>
              <a:rPr lang="en-US" dirty="0">
                <a:latin typeface="Courier New" panose="02070309020205020404" pitchFamily="49" charset="0"/>
                <a:cs typeface="Courier New" panose="02070309020205020404" pitchFamily="49" charset="0"/>
              </a:rPr>
              <a:t>      put v into DATA array;</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EMPTY.Signal</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Consume()</a:t>
            </a:r>
            <a:r>
              <a:rPr lang="en-US" dirty="0">
                <a:latin typeface="Courier New" panose="02070309020205020404" pitchFamily="49" charset="0"/>
                <a:cs typeface="Courier New" panose="02070309020205020404" pitchFamily="49" charset="0"/>
              </a:rPr>
              <a:t> { </a:t>
            </a:r>
          </a:p>
          <a:p>
            <a:pPr marL="0" indent="0">
              <a:spcAft>
                <a:spcPts val="300"/>
              </a:spcAft>
              <a:buNone/>
            </a:pPr>
            <a:r>
              <a:rPr lang="en-US" dirty="0">
                <a:latin typeface="Courier New" panose="02070309020205020404" pitchFamily="49" charset="0"/>
                <a:cs typeface="Courier New" panose="02070309020205020404" pitchFamily="49" charset="0"/>
              </a:rPr>
              <a:t>      if( head == 0 ) then </a:t>
            </a:r>
            <a:r>
              <a:rPr lang="en-US" dirty="0" err="1">
                <a:latin typeface="Courier New" panose="02070309020205020404" pitchFamily="49" charset="0"/>
                <a:cs typeface="Courier New" panose="02070309020205020404" pitchFamily="49" charset="0"/>
              </a:rPr>
              <a:t>EMPTY.Wait</a:t>
            </a:r>
            <a:r>
              <a:rPr lang="en-US" dirty="0">
                <a:latin typeface="Courier New" panose="02070309020205020404" pitchFamily="49" charset="0"/>
                <a:cs typeface="Courier New" panose="02070309020205020404" pitchFamily="49" charset="0"/>
              </a:rPr>
              <a:t>();</a:t>
            </a:r>
          </a:p>
          <a:p>
            <a:pPr marL="0" indent="0">
              <a:spcAft>
                <a:spcPts val="300"/>
              </a:spcAft>
              <a:buNone/>
            </a:pPr>
            <a:r>
              <a:rPr lang="en-US" dirty="0">
                <a:latin typeface="Courier New" panose="02070309020205020404" pitchFamily="49" charset="0"/>
                <a:cs typeface="Courier New" panose="02070309020205020404" pitchFamily="49" charset="0"/>
              </a:rPr>
              <a:t>      consume the next DATA array value;</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FULL.Signal</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spcAft>
                <a:spcPts val="300"/>
              </a:spcAft>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init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R=F=0; }</a:t>
            </a:r>
          </a:p>
          <a:p>
            <a:pPr marL="0" indent="0">
              <a:spcAft>
                <a:spcPts val="300"/>
              </a:spcAft>
              <a:buNone/>
            </a:pPr>
            <a:r>
              <a:rPr lang="en-US" dirty="0">
                <a:latin typeface="Courier New" panose="02070309020205020404" pitchFamily="49" charset="0"/>
                <a:cs typeface="Courier New" panose="02070309020205020404" pitchFamily="49" charset="0"/>
              </a:rPr>
              <a:t>}</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48</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299054995"/>
              </p:ext>
            </p:extLst>
          </p:nvPr>
        </p:nvGraphicFramePr>
        <p:xfrm>
          <a:off x="6755927" y="1331256"/>
          <a:ext cx="2292212" cy="2073752"/>
        </p:xfrm>
        <a:graphic>
          <a:graphicData uri="http://schemas.openxmlformats.org/drawingml/2006/table">
            <a:tbl>
              <a:tblPr firstRow="1" bandRow="1">
                <a:tableStyleId>{7E9639D4-E3E2-4D34-9284-5A2195B3D0D7}</a:tableStyleId>
              </a:tblPr>
              <a:tblGrid>
                <a:gridCol w="2292212">
                  <a:extLst>
                    <a:ext uri="{9D8B030D-6E8A-4147-A177-3AD203B41FA5}">
                      <a16:colId xmlns:a16="http://schemas.microsoft.com/office/drawing/2014/main" val="20000"/>
                    </a:ext>
                  </a:extLst>
                </a:gridCol>
              </a:tblGrid>
              <a:tr h="293826">
                <a:tc>
                  <a:txBody>
                    <a:bodyPr/>
                    <a:lstStyle/>
                    <a:p>
                      <a:pPr algn="ctr"/>
                      <a:r>
                        <a:rPr lang="en-US" sz="1600" dirty="0" err="1">
                          <a:latin typeface="Courier New" panose="02070309020205020404" pitchFamily="49" charset="0"/>
                          <a:cs typeface="Courier New" panose="02070309020205020404" pitchFamily="49" charset="0"/>
                        </a:rPr>
                        <a:t>Producer</a:t>
                      </a:r>
                      <a:r>
                        <a:rPr lang="en-US" sz="1600" baseline="-25000" dirty="0" err="1">
                          <a:latin typeface="Courier New" panose="02070309020205020404" pitchFamily="49" charset="0"/>
                          <a:cs typeface="Courier New" panose="02070309020205020404" pitchFamily="49" charset="0"/>
                        </a:rPr>
                        <a:t>i</a:t>
                      </a:r>
                      <a:endParaRPr lang="en-US" sz="1600" baseline="-250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0"/>
                  </a:ext>
                </a:extLst>
              </a:tr>
              <a:tr h="1738472">
                <a:tc>
                  <a:txBody>
                    <a:bodyPr/>
                    <a:lstStyle/>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DATA.Produce</a:t>
                      </a:r>
                      <a:r>
                        <a:rPr lang="en-US" sz="1600" dirty="0">
                          <a:latin typeface="Courier New" panose="02070309020205020404" pitchFamily="49" charset="0"/>
                          <a:cs typeface="Courier New" panose="02070309020205020404" pitchFamily="49" charset="0"/>
                        </a:rPr>
                        <a:t>(25);</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961504923"/>
              </p:ext>
            </p:extLst>
          </p:nvPr>
        </p:nvGraphicFramePr>
        <p:xfrm>
          <a:off x="6755927" y="3584395"/>
          <a:ext cx="2292212" cy="2073752"/>
        </p:xfrm>
        <a:graphic>
          <a:graphicData uri="http://schemas.openxmlformats.org/drawingml/2006/table">
            <a:tbl>
              <a:tblPr firstRow="1" bandRow="1">
                <a:tableStyleId>{7E9639D4-E3E2-4D34-9284-5A2195B3D0D7}</a:tableStyleId>
              </a:tblPr>
              <a:tblGrid>
                <a:gridCol w="2292212">
                  <a:extLst>
                    <a:ext uri="{9D8B030D-6E8A-4147-A177-3AD203B41FA5}">
                      <a16:colId xmlns:a16="http://schemas.microsoft.com/office/drawing/2014/main" val="20000"/>
                    </a:ext>
                  </a:extLst>
                </a:gridCol>
              </a:tblGrid>
              <a:tr h="293826">
                <a:tc>
                  <a:txBody>
                    <a:bodyPr/>
                    <a:lstStyle/>
                    <a:p>
                      <a:pPr algn="ctr"/>
                      <a:r>
                        <a:rPr lang="en-US" sz="1600" dirty="0" err="1">
                          <a:latin typeface="Courier New" panose="02070309020205020404" pitchFamily="49" charset="0"/>
                          <a:cs typeface="Courier New" panose="02070309020205020404" pitchFamily="49" charset="0"/>
                        </a:rPr>
                        <a:t>Consumer</a:t>
                      </a:r>
                      <a:r>
                        <a:rPr lang="en-US" sz="1600" baseline="-25000" dirty="0" err="1">
                          <a:latin typeface="Courier New" panose="02070309020205020404" pitchFamily="49" charset="0"/>
                          <a:cs typeface="Courier New" panose="02070309020205020404" pitchFamily="49" charset="0"/>
                        </a:rPr>
                        <a:t>i</a:t>
                      </a:r>
                      <a:endParaRPr lang="en-US" sz="1600" baseline="-250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0"/>
                  </a:ext>
                </a:extLst>
              </a:tr>
              <a:tr h="1738472">
                <a:tc>
                  <a:txBody>
                    <a:bodyPr/>
                    <a:lstStyle/>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DATA.Consume</a:t>
                      </a:r>
                      <a:r>
                        <a:rPr lang="en-US" sz="1600" dirty="0">
                          <a:latin typeface="Courier New" panose="02070309020205020404" pitchFamily="49" charset="0"/>
                          <a:cs typeface="Courier New" panose="02070309020205020404" pitchFamily="49" charset="0"/>
                        </a:rPr>
                        <a:t>(25);</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349602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in Java</a:t>
            </a:r>
          </a:p>
        </p:txBody>
      </p:sp>
      <p:sp>
        <p:nvSpPr>
          <p:cNvPr id="3" name="Content Placeholder 2"/>
          <p:cNvSpPr>
            <a:spLocks noGrp="1"/>
          </p:cNvSpPr>
          <p:nvPr>
            <p:ph idx="1"/>
          </p:nvPr>
        </p:nvSpPr>
        <p:spPr/>
        <p:txBody>
          <a:bodyPr>
            <a:normAutofit/>
          </a:bodyPr>
          <a:lstStyle/>
          <a:p>
            <a:pPr marL="0" indent="0">
              <a:buNone/>
            </a:pPr>
            <a:r>
              <a:rPr lang="en-US" dirty="0"/>
              <a:t>One modern language that uses monitors is Java.</a:t>
            </a:r>
          </a:p>
          <a:p>
            <a:pPr lvl="1"/>
            <a:r>
              <a:rPr lang="en-US" dirty="0"/>
              <a:t>Each object has its own monitor.</a:t>
            </a:r>
          </a:p>
          <a:p>
            <a:pPr lvl="1"/>
            <a:r>
              <a:rPr lang="en-US" dirty="0"/>
              <a:t>Methods are put in the monitor using the synchronized keyword.</a:t>
            </a:r>
          </a:p>
          <a:p>
            <a:pPr lvl="1"/>
            <a:r>
              <a:rPr lang="en-US" dirty="0"/>
              <a:t>Each monitor has one condition variable.</a:t>
            </a:r>
          </a:p>
          <a:p>
            <a:pPr lvl="1"/>
            <a:r>
              <a:rPr lang="en-US" dirty="0"/>
              <a:t>The methods on the condition variables are: wait(), notify(), and </a:t>
            </a:r>
            <a:r>
              <a:rPr lang="en-US" dirty="0" err="1"/>
              <a:t>notifyAll</a:t>
            </a:r>
            <a:r>
              <a:rPr lang="en-US" dirty="0"/>
              <a:t>().</a:t>
            </a:r>
          </a:p>
          <a:p>
            <a:pPr lvl="1"/>
            <a:r>
              <a:rPr lang="en-US" dirty="0"/>
              <a:t>Since there is only one condition variable, the condition variable is not explicitly specified.</a:t>
            </a:r>
          </a:p>
        </p:txBody>
      </p:sp>
      <p:sp>
        <p:nvSpPr>
          <p:cNvPr id="4" name="Date Placeholder 3"/>
          <p:cNvSpPr>
            <a:spLocks noGrp="1"/>
          </p:cNvSpPr>
          <p:nvPr>
            <p:ph type="dt" sz="half" idx="10"/>
          </p:nvPr>
        </p:nvSpPr>
        <p:spPr/>
        <p:txBody>
          <a:bodyPr/>
          <a:lstStyle/>
          <a:p>
            <a:r>
              <a:rPr lang="en-US"/>
              <a:t>NIT Rourkela</a:t>
            </a:r>
            <a:endParaRPr lang="en-US" dirty="0"/>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EFDC10D5-ED93-4F88-B366-C84672642631}" type="slidenum">
              <a:rPr lang="en-US" smtClean="0"/>
              <a:t>49</a:t>
            </a:fld>
            <a:endParaRPr lang="en-US"/>
          </a:p>
        </p:txBody>
      </p:sp>
    </p:spTree>
    <p:extLst>
      <p:ext uri="{BB962C8B-B14F-4D97-AF65-F5344CB8AC3E}">
        <p14:creationId xmlns:p14="http://schemas.microsoft.com/office/powerpoint/2010/main" val="19932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Processes: Solution – 1</a:t>
            </a:r>
          </a:p>
        </p:txBody>
      </p:sp>
      <p:sp>
        <p:nvSpPr>
          <p:cNvPr id="3" name="Content Placeholder 2"/>
          <p:cNvSpPr>
            <a:spLocks noGrp="1"/>
          </p:cNvSpPr>
          <p:nvPr>
            <p:ph idx="1"/>
          </p:nvPr>
        </p:nvSpPr>
        <p:spPr/>
        <p:txBody>
          <a:bodyPr/>
          <a:lstStyle/>
          <a:p>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turn</a:t>
            </a:r>
          </a:p>
          <a:p>
            <a:pPr lvl="1"/>
            <a:r>
              <a:rPr lang="en-US" dirty="0"/>
              <a:t>shared between processes </a:t>
            </a:r>
            <a:r>
              <a:rPr lang="en-US" b="1" dirty="0">
                <a:latin typeface="Courier New" panose="02070309020205020404" pitchFamily="49" charset="0"/>
                <a:cs typeface="Courier New" panose="02070309020205020404" pitchFamily="49" charset="0"/>
              </a:rPr>
              <a:t>P</a:t>
            </a:r>
            <a:r>
              <a:rPr lang="en-US" b="1" baseline="-25000" dirty="0">
                <a:latin typeface="Courier New" panose="02070309020205020404" pitchFamily="49" charset="0"/>
                <a:cs typeface="Courier New" panose="02070309020205020404" pitchFamily="49" charset="0"/>
              </a:rPr>
              <a:t>1</a:t>
            </a:r>
            <a:r>
              <a:rPr lang="en-US" dirty="0"/>
              <a:t> and </a:t>
            </a:r>
            <a:r>
              <a:rPr lang="en-US" b="1" dirty="0">
                <a:latin typeface="Courier New" panose="02070309020205020404" pitchFamily="49" charset="0"/>
                <a:cs typeface="Courier New" panose="02070309020205020404" pitchFamily="49" charset="0"/>
              </a:rPr>
              <a:t>P</a:t>
            </a:r>
            <a:r>
              <a:rPr lang="en-US" b="1" baseline="-25000"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a:p>
            <a:pPr lvl="1"/>
            <a:r>
              <a:rPr lang="en-US" dirty="0"/>
              <a:t>initialized to </a:t>
            </a:r>
            <a:r>
              <a:rPr lang="en-US" b="1" dirty="0">
                <a:latin typeface="Courier New" panose="02070309020205020404" pitchFamily="49" charset="0"/>
                <a:cs typeface="Courier New" panose="02070309020205020404" pitchFamily="49" charset="0"/>
              </a:rPr>
              <a:t>1</a:t>
            </a:r>
            <a:r>
              <a:rPr lang="en-US" dirty="0"/>
              <a:t> or </a:t>
            </a:r>
            <a:r>
              <a:rPr lang="en-US" b="1" dirty="0">
                <a:latin typeface="Courier New" panose="02070309020205020404" pitchFamily="49" charset="0"/>
                <a:cs typeface="Courier New" panose="02070309020205020404" pitchFamily="49" charset="0"/>
              </a:rPr>
              <a:t>2</a:t>
            </a:r>
          </a:p>
        </p:txBody>
      </p:sp>
      <p:sp>
        <p:nvSpPr>
          <p:cNvPr id="5" name="Slide Number Placeholder 4"/>
          <p:cNvSpPr>
            <a:spLocks noGrp="1"/>
          </p:cNvSpPr>
          <p:nvPr>
            <p:ph type="sldNum" sz="quarter" idx="12"/>
          </p:nvPr>
        </p:nvSpPr>
        <p:spPr/>
        <p:txBody>
          <a:bodyPr/>
          <a:lstStyle/>
          <a:p>
            <a:fld id="{EFDC10D5-ED93-4F88-B366-C84672642631}" type="slidenum">
              <a:rPr lang="en-US" smtClean="0"/>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152629280"/>
              </p:ext>
            </p:extLst>
          </p:nvPr>
        </p:nvGraphicFramePr>
        <p:xfrm>
          <a:off x="806825" y="2809578"/>
          <a:ext cx="3653117" cy="3320230"/>
        </p:xfrm>
        <a:graphic>
          <a:graphicData uri="http://schemas.openxmlformats.org/drawingml/2006/table">
            <a:tbl>
              <a:tblPr firstRow="1" bandRow="1">
                <a:tableStyleId>{7E9639D4-E3E2-4D34-9284-5A2195B3D0D7}</a:tableStyleId>
              </a:tblPr>
              <a:tblGrid>
                <a:gridCol w="3653117">
                  <a:extLst>
                    <a:ext uri="{9D8B030D-6E8A-4147-A177-3AD203B41FA5}">
                      <a16:colId xmlns:a16="http://schemas.microsoft.com/office/drawing/2014/main" val="20000"/>
                    </a:ext>
                  </a:extLst>
                </a:gridCol>
              </a:tblGrid>
              <a:tr h="485590">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1</a:t>
                      </a:r>
                    </a:p>
                  </a:txBody>
                  <a:tcPr anchor="ctr"/>
                </a:tc>
                <a:extLst>
                  <a:ext uri="{0D108BD9-81ED-4DB2-BD59-A6C34878D82A}">
                    <a16:rowId xmlns:a16="http://schemas.microsoft.com/office/drawing/2014/main" val="10000"/>
                  </a:ext>
                </a:extLst>
              </a:tr>
              <a:tr h="1119624">
                <a:tc>
                  <a:txBody>
                    <a:bodyPr/>
                    <a:lstStyle/>
                    <a:p>
                      <a:r>
                        <a:rPr lang="en-US" sz="2000" dirty="0">
                          <a:latin typeface="Courier New" panose="02070309020205020404" pitchFamily="49" charset="0"/>
                          <a:cs typeface="Courier New" panose="02070309020205020404" pitchFamily="49" charset="0"/>
                        </a:rPr>
                        <a:t>do {</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2" name="Group 11"/>
          <p:cNvGrpSpPr/>
          <p:nvPr/>
        </p:nvGrpSpPr>
        <p:grpSpPr>
          <a:xfrm>
            <a:off x="1494818" y="3877020"/>
            <a:ext cx="2720007" cy="1754419"/>
            <a:chOff x="2211994" y="2356864"/>
            <a:chExt cx="2720007" cy="1754419"/>
          </a:xfrm>
        </p:grpSpPr>
        <p:sp>
          <p:nvSpPr>
            <p:cNvPr id="8" name="TextBox 7"/>
            <p:cNvSpPr txBox="1"/>
            <p:nvPr/>
          </p:nvSpPr>
          <p:spPr>
            <a:xfrm>
              <a:off x="2211994" y="2356864"/>
              <a:ext cx="2390398" cy="369332"/>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while(turn ≠ 1);</a:t>
              </a:r>
            </a:p>
          </p:txBody>
        </p:sp>
        <p:sp>
          <p:nvSpPr>
            <p:cNvPr id="9" name="TextBox 8"/>
            <p:cNvSpPr txBox="1"/>
            <p:nvPr/>
          </p:nvSpPr>
          <p:spPr>
            <a:xfrm>
              <a:off x="2211994" y="3291471"/>
              <a:ext cx="1976823" cy="36933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turn = 2;</a:t>
              </a:r>
            </a:p>
          </p:txBody>
        </p:sp>
        <p:sp>
          <p:nvSpPr>
            <p:cNvPr id="10" name="TextBox 9"/>
            <p:cNvSpPr txBox="1"/>
            <p:nvPr/>
          </p:nvSpPr>
          <p:spPr>
            <a:xfrm>
              <a:off x="2541603" y="2834238"/>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41603" y="3741951"/>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graphicFrame>
        <p:nvGraphicFramePr>
          <p:cNvPr id="13" name="Table 12"/>
          <p:cNvGraphicFramePr>
            <a:graphicFrameLocks noGrp="1"/>
          </p:cNvGraphicFramePr>
          <p:nvPr>
            <p:extLst>
              <p:ext uri="{D42A27DB-BD31-4B8C-83A1-F6EECF244321}">
                <p14:modId xmlns:p14="http://schemas.microsoft.com/office/powerpoint/2010/main" val="3625495177"/>
              </p:ext>
            </p:extLst>
          </p:nvPr>
        </p:nvGraphicFramePr>
        <p:xfrm>
          <a:off x="4595590" y="2809578"/>
          <a:ext cx="3653117" cy="3320230"/>
        </p:xfrm>
        <a:graphic>
          <a:graphicData uri="http://schemas.openxmlformats.org/drawingml/2006/table">
            <a:tbl>
              <a:tblPr firstRow="1" bandRow="1">
                <a:tableStyleId>{7E9639D4-E3E2-4D34-9284-5A2195B3D0D7}</a:tableStyleId>
              </a:tblPr>
              <a:tblGrid>
                <a:gridCol w="3653117">
                  <a:extLst>
                    <a:ext uri="{9D8B030D-6E8A-4147-A177-3AD203B41FA5}">
                      <a16:colId xmlns:a16="http://schemas.microsoft.com/office/drawing/2014/main" val="20000"/>
                    </a:ext>
                  </a:extLst>
                </a:gridCol>
              </a:tblGrid>
              <a:tr h="485590">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2</a:t>
                      </a:r>
                    </a:p>
                  </a:txBody>
                  <a:tcPr anchor="ctr"/>
                </a:tc>
                <a:extLst>
                  <a:ext uri="{0D108BD9-81ED-4DB2-BD59-A6C34878D82A}">
                    <a16:rowId xmlns:a16="http://schemas.microsoft.com/office/drawing/2014/main" val="10000"/>
                  </a:ext>
                </a:extLst>
              </a:tr>
              <a:tr h="1119624">
                <a:tc>
                  <a:txBody>
                    <a:bodyPr/>
                    <a:lstStyle/>
                    <a:p>
                      <a:r>
                        <a:rPr lang="en-US" sz="2000" dirty="0">
                          <a:latin typeface="Courier New" panose="02070309020205020404" pitchFamily="49" charset="0"/>
                          <a:cs typeface="Courier New" panose="02070309020205020404" pitchFamily="49" charset="0"/>
                        </a:rPr>
                        <a:t>do {</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4" name="Group 13"/>
          <p:cNvGrpSpPr/>
          <p:nvPr/>
        </p:nvGrpSpPr>
        <p:grpSpPr>
          <a:xfrm>
            <a:off x="5291367" y="3894950"/>
            <a:ext cx="2720007" cy="1754419"/>
            <a:chOff x="2211994" y="2356864"/>
            <a:chExt cx="2720007" cy="1754419"/>
          </a:xfrm>
        </p:grpSpPr>
        <p:sp>
          <p:nvSpPr>
            <p:cNvPr id="15" name="TextBox 14"/>
            <p:cNvSpPr txBox="1"/>
            <p:nvPr/>
          </p:nvSpPr>
          <p:spPr>
            <a:xfrm>
              <a:off x="2211994" y="2356864"/>
              <a:ext cx="2390398" cy="369332"/>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while(turn ≠ 2);</a:t>
              </a:r>
            </a:p>
          </p:txBody>
        </p:sp>
        <p:sp>
          <p:nvSpPr>
            <p:cNvPr id="16" name="TextBox 15"/>
            <p:cNvSpPr txBox="1"/>
            <p:nvPr/>
          </p:nvSpPr>
          <p:spPr>
            <a:xfrm>
              <a:off x="2211994" y="3291471"/>
              <a:ext cx="1976823" cy="36933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turn = 1;</a:t>
              </a:r>
            </a:p>
          </p:txBody>
        </p:sp>
        <p:sp>
          <p:nvSpPr>
            <p:cNvPr id="17" name="TextBox 16"/>
            <p:cNvSpPr txBox="1"/>
            <p:nvPr/>
          </p:nvSpPr>
          <p:spPr>
            <a:xfrm>
              <a:off x="2541603" y="2834238"/>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8" name="TextBox 17"/>
            <p:cNvSpPr txBox="1"/>
            <p:nvPr/>
          </p:nvSpPr>
          <p:spPr>
            <a:xfrm>
              <a:off x="2541603" y="3741951"/>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4" name="Date Placeholder 3"/>
          <p:cNvSpPr>
            <a:spLocks noGrp="1"/>
          </p:cNvSpPr>
          <p:nvPr>
            <p:ph type="dt" sz="half" idx="10"/>
          </p:nvPr>
        </p:nvSpPr>
        <p:spPr/>
        <p:txBody>
          <a:bodyPr/>
          <a:lstStyle/>
          <a:p>
            <a:r>
              <a:rPr lang="en-US"/>
              <a:t>NIT Rourkela</a:t>
            </a:r>
            <a:endParaRPr lang="en-US" dirty="0"/>
          </a:p>
        </p:txBody>
      </p:sp>
      <p:sp>
        <p:nvSpPr>
          <p:cNvPr id="6" name="Footer Placeholder 5"/>
          <p:cNvSpPr>
            <a:spLocks noGrp="1"/>
          </p:cNvSpPr>
          <p:nvPr>
            <p:ph type="ftr" sz="quarter" idx="11"/>
          </p:nvPr>
        </p:nvSpPr>
        <p:spPr/>
        <p:txBody>
          <a:bodyPr/>
          <a:lstStyle/>
          <a:p>
            <a:r>
              <a:rPr lang="en-US"/>
              <a:t>Dr. Manmath N. Sahoo (CS)</a:t>
            </a:r>
          </a:p>
        </p:txBody>
      </p:sp>
    </p:spTree>
    <p:extLst>
      <p:ext uri="{BB962C8B-B14F-4D97-AF65-F5344CB8AC3E}">
        <p14:creationId xmlns:p14="http://schemas.microsoft.com/office/powerpoint/2010/main" val="427860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Processes: Solution – 1</a:t>
            </a:r>
          </a:p>
        </p:txBody>
      </p:sp>
      <p:sp>
        <p:nvSpPr>
          <p:cNvPr id="3" name="Content Placeholder 2"/>
          <p:cNvSpPr>
            <a:spLocks noGrp="1"/>
          </p:cNvSpPr>
          <p:nvPr>
            <p:ph idx="1"/>
          </p:nvPr>
        </p:nvSpPr>
        <p:spPr/>
        <p:txBody>
          <a:bodyPr/>
          <a:lstStyle/>
          <a:p>
            <a:r>
              <a:rPr lang="en-US" dirty="0">
                <a:solidFill>
                  <a:srgbClr val="007E7A"/>
                </a:solidFill>
              </a:rPr>
              <a:t>Mutual Exclusion: </a:t>
            </a:r>
            <a:r>
              <a:rPr lang="en-US" dirty="0"/>
              <a:t>Satisfied.</a:t>
            </a:r>
          </a:p>
          <a:p>
            <a:r>
              <a:rPr lang="en-US" dirty="0">
                <a:solidFill>
                  <a:srgbClr val="007E7A"/>
                </a:solidFill>
              </a:rPr>
              <a:t>Progress:</a:t>
            </a:r>
            <a:r>
              <a:rPr lang="en-US" dirty="0"/>
              <a:t> Not Satisfied.</a:t>
            </a:r>
          </a:p>
          <a:p>
            <a:pPr lvl="1"/>
            <a:r>
              <a:rPr lang="en-US" dirty="0">
                <a:latin typeface="Courier New" panose="02070309020205020404" pitchFamily="49" charset="0"/>
                <a:cs typeface="Courier New" panose="02070309020205020404" pitchFamily="49" charset="0"/>
              </a:rPr>
              <a:t>turn=1 </a:t>
            </a:r>
            <a:r>
              <a:rPr lang="en-US" dirty="0"/>
              <a:t>and </a:t>
            </a:r>
            <a:r>
              <a:rPr lang="en-US" dirty="0">
                <a:latin typeface="Courier New" panose="02070309020205020404" pitchFamily="49" charset="0"/>
                <a:cs typeface="Courier New" panose="02070309020205020404" pitchFamily="49" charset="0"/>
              </a:rPr>
              <a:t>P</a:t>
            </a:r>
            <a:r>
              <a:rPr lang="en-US" baseline="-25000" dirty="0">
                <a:latin typeface="Courier New" panose="02070309020205020404" pitchFamily="49" charset="0"/>
                <a:cs typeface="Courier New" panose="02070309020205020404" pitchFamily="49" charset="0"/>
              </a:rPr>
              <a:t>1</a:t>
            </a:r>
            <a:r>
              <a:rPr lang="en-US" dirty="0"/>
              <a:t> enters to its critical section.</a:t>
            </a:r>
          </a:p>
          <a:p>
            <a:pPr lvl="1"/>
            <a:r>
              <a:rPr lang="en-US" dirty="0">
                <a:latin typeface="Courier New" panose="02070309020205020404" pitchFamily="49" charset="0"/>
                <a:cs typeface="Courier New" panose="02070309020205020404" pitchFamily="49" charset="0"/>
              </a:rPr>
              <a:t>P</a:t>
            </a:r>
            <a:r>
              <a:rPr lang="en-US" baseline="-25000" dirty="0">
                <a:latin typeface="Courier New" panose="02070309020205020404" pitchFamily="49" charset="0"/>
                <a:cs typeface="Courier New" panose="02070309020205020404" pitchFamily="49" charset="0"/>
              </a:rPr>
              <a:t>1</a:t>
            </a:r>
            <a:r>
              <a:rPr lang="en-US" dirty="0"/>
              <a:t> makes </a:t>
            </a:r>
            <a:r>
              <a:rPr lang="en-US" dirty="0">
                <a:latin typeface="Courier New" panose="02070309020205020404" pitchFamily="49" charset="0"/>
                <a:cs typeface="Courier New" panose="02070309020205020404" pitchFamily="49" charset="0"/>
              </a:rPr>
              <a:t>turn=2 </a:t>
            </a:r>
            <a:r>
              <a:rPr lang="en-US" dirty="0"/>
              <a:t>in its exit section.</a:t>
            </a:r>
          </a:p>
          <a:p>
            <a:pPr lvl="1"/>
            <a:r>
              <a:rPr lang="en-US" dirty="0">
                <a:latin typeface="Courier New" panose="02070309020205020404" pitchFamily="49" charset="0"/>
                <a:cs typeface="Courier New" panose="02070309020205020404" pitchFamily="49" charset="0"/>
              </a:rPr>
              <a:t>P</a:t>
            </a:r>
            <a:r>
              <a:rPr lang="en-US" baseline="-25000" dirty="0">
                <a:latin typeface="Courier New" panose="02070309020205020404" pitchFamily="49" charset="0"/>
                <a:cs typeface="Courier New" panose="02070309020205020404" pitchFamily="49" charset="0"/>
              </a:rPr>
              <a:t>1</a:t>
            </a:r>
            <a:r>
              <a:rPr lang="en-US" dirty="0"/>
              <a:t> wishes to enter to critical section but can’t.</a:t>
            </a:r>
          </a:p>
          <a:p>
            <a:r>
              <a:rPr lang="en-US" dirty="0">
                <a:solidFill>
                  <a:srgbClr val="007E7A"/>
                </a:solidFill>
              </a:rPr>
              <a:t>Bounded waiting: </a:t>
            </a:r>
            <a:r>
              <a:rPr lang="en-US" dirty="0"/>
              <a:t>Satisfied</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6</a:t>
            </a:fld>
            <a:endParaRPr lang="en-US"/>
          </a:p>
        </p:txBody>
      </p:sp>
      <p:sp>
        <p:nvSpPr>
          <p:cNvPr id="6" name="Date Placeholder 5"/>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348421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Processes: Solution – 2</a:t>
            </a:r>
          </a:p>
        </p:txBody>
      </p:sp>
      <p:sp>
        <p:nvSpPr>
          <p:cNvPr id="3" name="Content Placeholder 2"/>
          <p:cNvSpPr>
            <a:spLocks noGrp="1"/>
          </p:cNvSpPr>
          <p:nvPr>
            <p:ph idx="1"/>
          </p:nvPr>
        </p:nvSpPr>
        <p:spPr/>
        <p:txBody>
          <a:bodyPr/>
          <a:lstStyle/>
          <a:p>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flag[2]	//</a:t>
            </a:r>
            <a:r>
              <a:rPr lang="en-US" dirty="0"/>
              <a:t>initialized to </a:t>
            </a:r>
            <a:r>
              <a:rPr lang="en-US" b="1" dirty="0">
                <a:latin typeface="Courier New" panose="02070309020205020404" pitchFamily="49" charset="0"/>
                <a:cs typeface="Courier New" panose="02070309020205020404" pitchFamily="49" charset="0"/>
              </a:rPr>
              <a:t>FALSE</a:t>
            </a:r>
          </a:p>
        </p:txBody>
      </p:sp>
      <p:sp>
        <p:nvSpPr>
          <p:cNvPr id="5" name="Slide Number Placeholder 4"/>
          <p:cNvSpPr>
            <a:spLocks noGrp="1"/>
          </p:cNvSpPr>
          <p:nvPr>
            <p:ph type="sldNum" sz="quarter" idx="12"/>
          </p:nvPr>
        </p:nvSpPr>
        <p:spPr/>
        <p:txBody>
          <a:bodyPr/>
          <a:lstStyle/>
          <a:p>
            <a:fld id="{EFDC10D5-ED93-4F88-B366-C84672642631}" type="slidenum">
              <a:rPr lang="en-US" smtClean="0"/>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22511235"/>
              </p:ext>
            </p:extLst>
          </p:nvPr>
        </p:nvGraphicFramePr>
        <p:xfrm>
          <a:off x="860612" y="2272556"/>
          <a:ext cx="3599330" cy="3749676"/>
        </p:xfrm>
        <a:graphic>
          <a:graphicData uri="http://schemas.openxmlformats.org/drawingml/2006/table">
            <a:tbl>
              <a:tblPr firstRow="1" bandRow="1">
                <a:tableStyleId>{7E9639D4-E3E2-4D34-9284-5A2195B3D0D7}</a:tableStyleId>
              </a:tblPr>
              <a:tblGrid>
                <a:gridCol w="3599330">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1</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 {</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2" name="Group 11"/>
          <p:cNvGrpSpPr/>
          <p:nvPr/>
        </p:nvGrpSpPr>
        <p:grpSpPr>
          <a:xfrm>
            <a:off x="1494817" y="3325693"/>
            <a:ext cx="2689102" cy="2241720"/>
            <a:chOff x="2211993" y="2356864"/>
            <a:chExt cx="2689102" cy="2129621"/>
          </a:xfrm>
        </p:grpSpPr>
        <p:sp>
          <p:nvSpPr>
            <p:cNvPr id="8" name="TextBox 7"/>
            <p:cNvSpPr txBox="1"/>
            <p:nvPr/>
          </p:nvSpPr>
          <p:spPr>
            <a:xfrm>
              <a:off x="2211994" y="2356864"/>
              <a:ext cx="2252540" cy="646331"/>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flag[1] = TRUE;</a:t>
              </a:r>
            </a:p>
            <a:p>
              <a:r>
                <a:rPr lang="en-US" b="1" dirty="0">
                  <a:solidFill>
                    <a:srgbClr val="007E7A"/>
                  </a:solidFill>
                  <a:latin typeface="Courier New" panose="02070309020205020404" pitchFamily="49" charset="0"/>
                  <a:cs typeface="Courier New" panose="02070309020205020404" pitchFamily="49" charset="0"/>
                </a:rPr>
                <a:t>while(flag[2]);</a:t>
              </a:r>
            </a:p>
          </p:txBody>
        </p:sp>
        <p:sp>
          <p:nvSpPr>
            <p:cNvPr id="9" name="TextBox 8"/>
            <p:cNvSpPr txBox="1"/>
            <p:nvPr/>
          </p:nvSpPr>
          <p:spPr>
            <a:xfrm>
              <a:off x="2211993" y="3588664"/>
              <a:ext cx="2377936" cy="36933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flag[1] = FALSE;</a:t>
              </a:r>
            </a:p>
          </p:txBody>
        </p:sp>
        <p:sp>
          <p:nvSpPr>
            <p:cNvPr id="10" name="TextBox 9"/>
            <p:cNvSpPr txBox="1"/>
            <p:nvPr/>
          </p:nvSpPr>
          <p:spPr>
            <a:xfrm>
              <a:off x="2510697" y="3118264"/>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1" name="TextBox 10"/>
            <p:cNvSpPr txBox="1"/>
            <p:nvPr/>
          </p:nvSpPr>
          <p:spPr>
            <a:xfrm>
              <a:off x="2510697" y="4117153"/>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graphicFrame>
        <p:nvGraphicFramePr>
          <p:cNvPr id="19" name="Table 18"/>
          <p:cNvGraphicFramePr>
            <a:graphicFrameLocks noGrp="1"/>
          </p:cNvGraphicFramePr>
          <p:nvPr>
            <p:extLst>
              <p:ext uri="{D42A27DB-BD31-4B8C-83A1-F6EECF244321}">
                <p14:modId xmlns:p14="http://schemas.microsoft.com/office/powerpoint/2010/main" val="1895424232"/>
              </p:ext>
            </p:extLst>
          </p:nvPr>
        </p:nvGraphicFramePr>
        <p:xfrm>
          <a:off x="4658285" y="2272556"/>
          <a:ext cx="3599330" cy="3749676"/>
        </p:xfrm>
        <a:graphic>
          <a:graphicData uri="http://schemas.openxmlformats.org/drawingml/2006/table">
            <a:tbl>
              <a:tblPr firstRow="1" bandRow="1">
                <a:tableStyleId>{7E9639D4-E3E2-4D34-9284-5A2195B3D0D7}</a:tableStyleId>
              </a:tblPr>
              <a:tblGrid>
                <a:gridCol w="3599330">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2</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 {</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20" name="Group 19"/>
          <p:cNvGrpSpPr/>
          <p:nvPr/>
        </p:nvGrpSpPr>
        <p:grpSpPr>
          <a:xfrm>
            <a:off x="5358597" y="3343623"/>
            <a:ext cx="2689102" cy="2241720"/>
            <a:chOff x="2211993" y="2356864"/>
            <a:chExt cx="2689102" cy="2129621"/>
          </a:xfrm>
        </p:grpSpPr>
        <p:sp>
          <p:nvSpPr>
            <p:cNvPr id="21" name="TextBox 20"/>
            <p:cNvSpPr txBox="1"/>
            <p:nvPr/>
          </p:nvSpPr>
          <p:spPr>
            <a:xfrm>
              <a:off x="2211994" y="2356864"/>
              <a:ext cx="2252540" cy="614011"/>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flag[2] = TRUE;</a:t>
              </a:r>
            </a:p>
            <a:p>
              <a:r>
                <a:rPr lang="en-US" b="1" dirty="0">
                  <a:solidFill>
                    <a:srgbClr val="007E7A"/>
                  </a:solidFill>
                  <a:latin typeface="Courier New" panose="02070309020205020404" pitchFamily="49" charset="0"/>
                  <a:cs typeface="Courier New" panose="02070309020205020404" pitchFamily="49" charset="0"/>
                </a:rPr>
                <a:t>while(flag[1]);</a:t>
              </a:r>
            </a:p>
          </p:txBody>
        </p:sp>
        <p:sp>
          <p:nvSpPr>
            <p:cNvPr id="22" name="TextBox 21"/>
            <p:cNvSpPr txBox="1"/>
            <p:nvPr/>
          </p:nvSpPr>
          <p:spPr>
            <a:xfrm>
              <a:off x="2211993" y="3588664"/>
              <a:ext cx="2377936" cy="350863"/>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flag[2] = FALSE;</a:t>
              </a:r>
            </a:p>
          </p:txBody>
        </p:sp>
        <p:sp>
          <p:nvSpPr>
            <p:cNvPr id="23" name="TextBox 22"/>
            <p:cNvSpPr txBox="1"/>
            <p:nvPr/>
          </p:nvSpPr>
          <p:spPr>
            <a:xfrm>
              <a:off x="2510697" y="3105490"/>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24" name="TextBox 23"/>
            <p:cNvSpPr txBox="1"/>
            <p:nvPr/>
          </p:nvSpPr>
          <p:spPr>
            <a:xfrm>
              <a:off x="2510697" y="4117153"/>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4" name="Date Placeholder 3"/>
          <p:cNvSpPr>
            <a:spLocks noGrp="1"/>
          </p:cNvSpPr>
          <p:nvPr>
            <p:ph type="dt" sz="half" idx="10"/>
          </p:nvPr>
        </p:nvSpPr>
        <p:spPr/>
        <p:txBody>
          <a:bodyPr/>
          <a:lstStyle/>
          <a:p>
            <a:r>
              <a:rPr lang="en-US"/>
              <a:t>NIT Rourkela</a:t>
            </a:r>
            <a:endParaRPr lang="en-US" dirty="0"/>
          </a:p>
        </p:txBody>
      </p:sp>
      <p:sp>
        <p:nvSpPr>
          <p:cNvPr id="6" name="Footer Placeholder 5"/>
          <p:cNvSpPr>
            <a:spLocks noGrp="1"/>
          </p:cNvSpPr>
          <p:nvPr>
            <p:ph type="ftr" sz="quarter" idx="11"/>
          </p:nvPr>
        </p:nvSpPr>
        <p:spPr/>
        <p:txBody>
          <a:bodyPr/>
          <a:lstStyle/>
          <a:p>
            <a:r>
              <a:rPr lang="en-US"/>
              <a:t>Dr. Manmath N. Sahoo (CS)</a:t>
            </a:r>
          </a:p>
        </p:txBody>
      </p:sp>
    </p:spTree>
    <p:extLst>
      <p:ext uri="{BB962C8B-B14F-4D97-AF65-F5344CB8AC3E}">
        <p14:creationId xmlns:p14="http://schemas.microsoft.com/office/powerpoint/2010/main" val="209882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Processes: Solution – 2</a:t>
            </a:r>
          </a:p>
        </p:txBody>
      </p:sp>
      <p:sp>
        <p:nvSpPr>
          <p:cNvPr id="3" name="Content Placeholder 2"/>
          <p:cNvSpPr>
            <a:spLocks noGrp="1"/>
          </p:cNvSpPr>
          <p:nvPr>
            <p:ph idx="1"/>
          </p:nvPr>
        </p:nvSpPr>
        <p:spPr>
          <a:xfrm>
            <a:off x="304800" y="1099245"/>
            <a:ext cx="8481172" cy="5257106"/>
          </a:xfrm>
        </p:spPr>
        <p:txBody>
          <a:bodyPr>
            <a:normAutofit fontScale="92500" lnSpcReduction="10000"/>
          </a:bodyPr>
          <a:lstStyle/>
          <a:p>
            <a:r>
              <a:rPr lang="en-US" dirty="0">
                <a:solidFill>
                  <a:srgbClr val="007E7A"/>
                </a:solidFill>
              </a:rPr>
              <a:t>Mutual Exclusion: </a:t>
            </a:r>
            <a:r>
              <a:rPr lang="en-US" dirty="0"/>
              <a:t>Satisfied.</a:t>
            </a:r>
          </a:p>
          <a:p>
            <a:r>
              <a:rPr lang="en-US" dirty="0">
                <a:solidFill>
                  <a:srgbClr val="007E7A"/>
                </a:solidFill>
              </a:rPr>
              <a:t>Progress:</a:t>
            </a:r>
            <a:r>
              <a:rPr lang="en-US" dirty="0"/>
              <a:t> Not Satisfied.</a:t>
            </a:r>
          </a:p>
          <a:p>
            <a:pPr lvl="1"/>
            <a:r>
              <a:rPr lang="en-US" dirty="0">
                <a:latin typeface="Courier New" panose="02070309020205020404" pitchFamily="49" charset="0"/>
                <a:cs typeface="Courier New" panose="02070309020205020404" pitchFamily="49" charset="0"/>
              </a:rPr>
              <a:t>P</a:t>
            </a:r>
            <a:r>
              <a:rPr lang="en-US" baseline="-25000" dirty="0">
                <a:latin typeface="Courier New" panose="02070309020205020404" pitchFamily="49" charset="0"/>
                <a:cs typeface="Courier New" panose="02070309020205020404" pitchFamily="49" charset="0"/>
              </a:rPr>
              <a:t>1</a:t>
            </a:r>
            <a:r>
              <a:rPr lang="en-US" dirty="0"/>
              <a:t> makes </a:t>
            </a:r>
            <a:r>
              <a:rPr lang="en-US" dirty="0">
                <a:latin typeface="Courier New" panose="02070309020205020404" pitchFamily="49" charset="0"/>
                <a:cs typeface="Courier New" panose="02070309020205020404" pitchFamily="49" charset="0"/>
              </a:rPr>
              <a:t>flag[1]=TRUE</a:t>
            </a:r>
          </a:p>
          <a:p>
            <a:pPr lvl="1"/>
            <a:r>
              <a:rPr lang="en-US" dirty="0">
                <a:latin typeface="Courier New" panose="02070309020205020404" pitchFamily="49" charset="0"/>
                <a:cs typeface="Courier New" panose="02070309020205020404" pitchFamily="49" charset="0"/>
              </a:rPr>
              <a:t>P</a:t>
            </a:r>
            <a:r>
              <a:rPr lang="en-US" baseline="-25000" dirty="0">
                <a:latin typeface="Courier New" panose="02070309020205020404" pitchFamily="49" charset="0"/>
                <a:cs typeface="Courier New" panose="02070309020205020404" pitchFamily="49" charset="0"/>
              </a:rPr>
              <a:t>2</a:t>
            </a:r>
            <a:r>
              <a:rPr lang="en-US" dirty="0"/>
              <a:t> makes </a:t>
            </a:r>
            <a:r>
              <a:rPr lang="en-US" dirty="0">
                <a:latin typeface="Courier New" panose="02070309020205020404" pitchFamily="49" charset="0"/>
                <a:cs typeface="Courier New" panose="02070309020205020404" pitchFamily="49" charset="0"/>
              </a:rPr>
              <a:t>flag[2]=TRUE</a:t>
            </a:r>
          </a:p>
          <a:p>
            <a:pPr marL="349250" lvl="1" indent="0">
              <a:buNone/>
            </a:pPr>
            <a:endParaRPr lang="en-US" dirty="0"/>
          </a:p>
          <a:p>
            <a:endParaRPr lang="en-US" dirty="0">
              <a:solidFill>
                <a:srgbClr val="007E7A"/>
              </a:solidFill>
            </a:endParaRPr>
          </a:p>
          <a:p>
            <a:endParaRPr lang="en-US" dirty="0">
              <a:solidFill>
                <a:srgbClr val="007E7A"/>
              </a:solidFill>
            </a:endParaRPr>
          </a:p>
          <a:p>
            <a:pPr>
              <a:spcBef>
                <a:spcPts val="1000"/>
              </a:spcBef>
            </a:pPr>
            <a:endParaRPr lang="en-US" dirty="0">
              <a:solidFill>
                <a:srgbClr val="007E7A"/>
              </a:solidFill>
            </a:endParaRPr>
          </a:p>
          <a:p>
            <a:pPr>
              <a:spcBef>
                <a:spcPts val="1000"/>
              </a:spcBef>
            </a:pPr>
            <a:r>
              <a:rPr lang="en-US" dirty="0">
                <a:solidFill>
                  <a:srgbClr val="007E7A"/>
                </a:solidFill>
              </a:rPr>
              <a:t>Bounded waiting: </a:t>
            </a:r>
            <a:r>
              <a:rPr lang="en-US" dirty="0"/>
              <a:t>Satisfied</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8</a:t>
            </a:fld>
            <a:endParaRPr lang="en-US"/>
          </a:p>
        </p:txBody>
      </p:sp>
      <p:grpSp>
        <p:nvGrpSpPr>
          <p:cNvPr id="7" name="Group 6"/>
          <p:cNvGrpSpPr/>
          <p:nvPr/>
        </p:nvGrpSpPr>
        <p:grpSpPr>
          <a:xfrm>
            <a:off x="948300" y="3440156"/>
            <a:ext cx="3327867" cy="1558573"/>
            <a:chOff x="1499627" y="4072165"/>
            <a:chExt cx="3327867" cy="1558573"/>
          </a:xfrm>
        </p:grpSpPr>
        <p:pic>
          <p:nvPicPr>
            <p:cNvPr id="11" name="Picture 2" descr="Image result for animated smiley crying"/>
            <p:cNvPicPr>
              <a:picLocks noChangeAspect="1" noChangeArrowheads="1"/>
            </p:cNvPicPr>
            <p:nvPr/>
          </p:nvPicPr>
          <p:blipFill rotWithShape="1">
            <a:blip r:embed="rId2">
              <a:extLst>
                <a:ext uri="{28A0092B-C50C-407E-A947-70E740481C1C}">
                  <a14:useLocalDpi xmlns:a14="http://schemas.microsoft.com/office/drawing/2010/main" val="0"/>
                </a:ext>
              </a:extLst>
            </a:blip>
            <a:srcRect b="7373"/>
            <a:stretch/>
          </p:blipFill>
          <p:spPr bwMode="auto">
            <a:xfrm>
              <a:off x="1499627" y="4195130"/>
              <a:ext cx="1529323" cy="1435608"/>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a:off x="3186953" y="4072165"/>
              <a:ext cx="1640541" cy="623141"/>
            </a:xfrm>
            <a:prstGeom prst="wedgeRoundRectCallout">
              <a:avLst>
                <a:gd name="adj1" fmla="val -62641"/>
                <a:gd name="adj2" fmla="val 96132"/>
                <a:gd name="adj3" fmla="val 16667"/>
              </a:avLst>
            </a:prstGeom>
            <a:solidFill>
              <a:srgbClr val="FCB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rPr>
                <a:t>P</a:t>
              </a:r>
              <a:r>
                <a:rPr lang="en-US" baseline="-25000" dirty="0">
                  <a:solidFill>
                    <a:schemeClr val="tx1"/>
                  </a:solidFill>
                  <a:latin typeface="Cambria" panose="02040503050406030204" pitchFamily="18" charset="0"/>
                </a:rPr>
                <a:t>1</a:t>
              </a:r>
              <a:r>
                <a:rPr lang="en-US" dirty="0">
                  <a:solidFill>
                    <a:schemeClr val="tx1"/>
                  </a:solidFill>
                  <a:latin typeface="Cambria" panose="02040503050406030204" pitchFamily="18" charset="0"/>
                </a:rPr>
                <a:t> can’t enter</a:t>
              </a:r>
            </a:p>
          </p:txBody>
        </p:sp>
      </p:grpSp>
      <p:grpSp>
        <p:nvGrpSpPr>
          <p:cNvPr id="10" name="Group 9"/>
          <p:cNvGrpSpPr/>
          <p:nvPr/>
        </p:nvGrpSpPr>
        <p:grpSpPr>
          <a:xfrm>
            <a:off x="4857752" y="3419039"/>
            <a:ext cx="3376893" cy="1651701"/>
            <a:chOff x="5409079" y="4051048"/>
            <a:chExt cx="3376893" cy="1651701"/>
          </a:xfrm>
        </p:grpSpPr>
        <p:pic>
          <p:nvPicPr>
            <p:cNvPr id="1030" name="Picture 6" descr="Image result for animated smiley crying"/>
            <p:cNvPicPr>
              <a:picLocks noChangeAspect="1" noChangeArrowheads="1"/>
            </p:cNvPicPr>
            <p:nvPr/>
          </p:nvPicPr>
          <p:blipFill rotWithShape="1">
            <a:blip r:embed="rId3">
              <a:extLst>
                <a:ext uri="{28A0092B-C50C-407E-A947-70E740481C1C}">
                  <a14:useLocalDpi xmlns:a14="http://schemas.microsoft.com/office/drawing/2010/main" val="0"/>
                </a:ext>
              </a:extLst>
            </a:blip>
            <a:srcRect r="7166"/>
            <a:stretch/>
          </p:blipFill>
          <p:spPr bwMode="auto">
            <a:xfrm>
              <a:off x="5409079" y="4051048"/>
              <a:ext cx="1581912" cy="1651701"/>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ular Callout 13"/>
            <p:cNvSpPr/>
            <p:nvPr/>
          </p:nvSpPr>
          <p:spPr>
            <a:xfrm>
              <a:off x="7145431" y="4072165"/>
              <a:ext cx="1640541" cy="623141"/>
            </a:xfrm>
            <a:prstGeom prst="wedgeRoundRectCallout">
              <a:avLst>
                <a:gd name="adj1" fmla="val -62641"/>
                <a:gd name="adj2" fmla="val 96132"/>
                <a:gd name="adj3" fmla="val 16667"/>
              </a:avLst>
            </a:prstGeom>
            <a:solidFill>
              <a:srgbClr val="007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anose="02040503050406030204" pitchFamily="18" charset="0"/>
                </a:rPr>
                <a:t>P</a:t>
              </a:r>
              <a:r>
                <a:rPr lang="en-US" baseline="-25000" dirty="0">
                  <a:latin typeface="Cambria" panose="02040503050406030204" pitchFamily="18" charset="0"/>
                </a:rPr>
                <a:t>2</a:t>
              </a:r>
              <a:r>
                <a:rPr lang="en-US" dirty="0">
                  <a:latin typeface="Cambria" panose="02040503050406030204" pitchFamily="18" charset="0"/>
                </a:rPr>
                <a:t> can’t enter</a:t>
              </a:r>
            </a:p>
          </p:txBody>
        </p:sp>
      </p:grpSp>
      <p:sp>
        <p:nvSpPr>
          <p:cNvPr id="8" name="Date Placeholder 7"/>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71211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80">
                                          <p:stCondLst>
                                            <p:cond delay="0"/>
                                          </p:stCondLst>
                                        </p:cTn>
                                        <p:tgtEl>
                                          <p:spTgt spid="10"/>
                                        </p:tgtEl>
                                      </p:cBhvr>
                                    </p:animEffect>
                                    <p:anim calcmode="lin" valueType="num">
                                      <p:cBhvr>
                                        <p:cTn id="1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1" dur="26">
                                          <p:stCondLst>
                                            <p:cond delay="650"/>
                                          </p:stCondLst>
                                        </p:cTn>
                                        <p:tgtEl>
                                          <p:spTgt spid="10"/>
                                        </p:tgtEl>
                                      </p:cBhvr>
                                      <p:to x="100000" y="60000"/>
                                    </p:animScale>
                                    <p:animScale>
                                      <p:cBhvr>
                                        <p:cTn id="22" dur="166" decel="50000">
                                          <p:stCondLst>
                                            <p:cond delay="676"/>
                                          </p:stCondLst>
                                        </p:cTn>
                                        <p:tgtEl>
                                          <p:spTgt spid="10"/>
                                        </p:tgtEl>
                                      </p:cBhvr>
                                      <p:to x="100000" y="100000"/>
                                    </p:animScale>
                                    <p:animScale>
                                      <p:cBhvr>
                                        <p:cTn id="23" dur="26">
                                          <p:stCondLst>
                                            <p:cond delay="1312"/>
                                          </p:stCondLst>
                                        </p:cTn>
                                        <p:tgtEl>
                                          <p:spTgt spid="10"/>
                                        </p:tgtEl>
                                      </p:cBhvr>
                                      <p:to x="100000" y="80000"/>
                                    </p:animScale>
                                    <p:animScale>
                                      <p:cBhvr>
                                        <p:cTn id="24" dur="166" decel="50000">
                                          <p:stCondLst>
                                            <p:cond delay="1338"/>
                                          </p:stCondLst>
                                        </p:cTn>
                                        <p:tgtEl>
                                          <p:spTgt spid="10"/>
                                        </p:tgtEl>
                                      </p:cBhvr>
                                      <p:to x="100000" y="100000"/>
                                    </p:animScale>
                                    <p:animScale>
                                      <p:cBhvr>
                                        <p:cTn id="25" dur="26">
                                          <p:stCondLst>
                                            <p:cond delay="1642"/>
                                          </p:stCondLst>
                                        </p:cTn>
                                        <p:tgtEl>
                                          <p:spTgt spid="10"/>
                                        </p:tgtEl>
                                      </p:cBhvr>
                                      <p:to x="100000" y="90000"/>
                                    </p:animScale>
                                    <p:animScale>
                                      <p:cBhvr>
                                        <p:cTn id="26" dur="166" decel="50000">
                                          <p:stCondLst>
                                            <p:cond delay="1668"/>
                                          </p:stCondLst>
                                        </p:cTn>
                                        <p:tgtEl>
                                          <p:spTgt spid="10"/>
                                        </p:tgtEl>
                                      </p:cBhvr>
                                      <p:to x="100000" y="100000"/>
                                    </p:animScale>
                                    <p:animScale>
                                      <p:cBhvr>
                                        <p:cTn id="27" dur="26">
                                          <p:stCondLst>
                                            <p:cond delay="1808"/>
                                          </p:stCondLst>
                                        </p:cTn>
                                        <p:tgtEl>
                                          <p:spTgt spid="10"/>
                                        </p:tgtEl>
                                      </p:cBhvr>
                                      <p:to x="100000" y="95000"/>
                                    </p:animScale>
                                    <p:animScale>
                                      <p:cBhvr>
                                        <p:cTn id="28" dur="166" decel="50000">
                                          <p:stCondLst>
                                            <p:cond delay="1834"/>
                                          </p:stCondLst>
                                        </p:cTn>
                                        <p:tgtEl>
                                          <p:spTgt spid="10"/>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80">
                                          <p:stCondLst>
                                            <p:cond delay="0"/>
                                          </p:stCondLst>
                                        </p:cTn>
                                        <p:tgtEl>
                                          <p:spTgt spid="7"/>
                                        </p:tgtEl>
                                      </p:cBhvr>
                                    </p:animEffect>
                                    <p:anim calcmode="lin" valueType="num">
                                      <p:cBhvr>
                                        <p:cTn id="3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7" dur="26">
                                          <p:stCondLst>
                                            <p:cond delay="650"/>
                                          </p:stCondLst>
                                        </p:cTn>
                                        <p:tgtEl>
                                          <p:spTgt spid="7"/>
                                        </p:tgtEl>
                                      </p:cBhvr>
                                      <p:to x="100000" y="60000"/>
                                    </p:animScale>
                                    <p:animScale>
                                      <p:cBhvr>
                                        <p:cTn id="38" dur="166" decel="50000">
                                          <p:stCondLst>
                                            <p:cond delay="676"/>
                                          </p:stCondLst>
                                        </p:cTn>
                                        <p:tgtEl>
                                          <p:spTgt spid="7"/>
                                        </p:tgtEl>
                                      </p:cBhvr>
                                      <p:to x="100000" y="100000"/>
                                    </p:animScale>
                                    <p:animScale>
                                      <p:cBhvr>
                                        <p:cTn id="39" dur="26">
                                          <p:stCondLst>
                                            <p:cond delay="1312"/>
                                          </p:stCondLst>
                                        </p:cTn>
                                        <p:tgtEl>
                                          <p:spTgt spid="7"/>
                                        </p:tgtEl>
                                      </p:cBhvr>
                                      <p:to x="100000" y="80000"/>
                                    </p:animScale>
                                    <p:animScale>
                                      <p:cBhvr>
                                        <p:cTn id="40" dur="166" decel="50000">
                                          <p:stCondLst>
                                            <p:cond delay="1338"/>
                                          </p:stCondLst>
                                        </p:cTn>
                                        <p:tgtEl>
                                          <p:spTgt spid="7"/>
                                        </p:tgtEl>
                                      </p:cBhvr>
                                      <p:to x="100000" y="100000"/>
                                    </p:animScale>
                                    <p:animScale>
                                      <p:cBhvr>
                                        <p:cTn id="41" dur="26">
                                          <p:stCondLst>
                                            <p:cond delay="1642"/>
                                          </p:stCondLst>
                                        </p:cTn>
                                        <p:tgtEl>
                                          <p:spTgt spid="7"/>
                                        </p:tgtEl>
                                      </p:cBhvr>
                                      <p:to x="100000" y="90000"/>
                                    </p:animScale>
                                    <p:animScale>
                                      <p:cBhvr>
                                        <p:cTn id="42" dur="166" decel="50000">
                                          <p:stCondLst>
                                            <p:cond delay="1668"/>
                                          </p:stCondLst>
                                        </p:cTn>
                                        <p:tgtEl>
                                          <p:spTgt spid="7"/>
                                        </p:tgtEl>
                                      </p:cBhvr>
                                      <p:to x="100000" y="100000"/>
                                    </p:animScale>
                                    <p:animScale>
                                      <p:cBhvr>
                                        <p:cTn id="43" dur="26">
                                          <p:stCondLst>
                                            <p:cond delay="1808"/>
                                          </p:stCondLst>
                                        </p:cTn>
                                        <p:tgtEl>
                                          <p:spTgt spid="7"/>
                                        </p:tgtEl>
                                      </p:cBhvr>
                                      <p:to x="100000" y="95000"/>
                                    </p:animScale>
                                    <p:animScale>
                                      <p:cBhvr>
                                        <p:cTn id="44" dur="166" decel="50000">
                                          <p:stCondLst>
                                            <p:cond delay="1834"/>
                                          </p:stCondLst>
                                        </p:cTn>
                                        <p:tgtEl>
                                          <p:spTgt spid="7"/>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Processes: Solution – 3</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EFDC10D5-ED93-4F88-B366-C84672642631}" type="slidenum">
              <a:rPr lang="en-US" smtClean="0"/>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26927308"/>
              </p:ext>
            </p:extLst>
          </p:nvPr>
        </p:nvGraphicFramePr>
        <p:xfrm>
          <a:off x="860612" y="1035431"/>
          <a:ext cx="3599330" cy="3749676"/>
        </p:xfrm>
        <a:graphic>
          <a:graphicData uri="http://schemas.openxmlformats.org/drawingml/2006/table">
            <a:tbl>
              <a:tblPr firstRow="1" bandRow="1">
                <a:tableStyleId>{7E9639D4-E3E2-4D34-9284-5A2195B3D0D7}</a:tableStyleId>
              </a:tblPr>
              <a:tblGrid>
                <a:gridCol w="3599330">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1</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 {</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1494817" y="2088568"/>
            <a:ext cx="2689102" cy="2241720"/>
            <a:chOff x="2211993" y="2356864"/>
            <a:chExt cx="2689102" cy="2129621"/>
          </a:xfrm>
        </p:grpSpPr>
        <p:sp>
          <p:nvSpPr>
            <p:cNvPr id="9" name="TextBox 8"/>
            <p:cNvSpPr txBox="1"/>
            <p:nvPr/>
          </p:nvSpPr>
          <p:spPr>
            <a:xfrm>
              <a:off x="2211994" y="2356864"/>
              <a:ext cx="2252540" cy="614011"/>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while(flag[2]);</a:t>
              </a:r>
            </a:p>
            <a:p>
              <a:r>
                <a:rPr lang="en-US" b="1" dirty="0">
                  <a:solidFill>
                    <a:srgbClr val="007E7A"/>
                  </a:solidFill>
                  <a:latin typeface="Courier New" panose="02070309020205020404" pitchFamily="49" charset="0"/>
                  <a:cs typeface="Courier New" panose="02070309020205020404" pitchFamily="49" charset="0"/>
                </a:rPr>
                <a:t>flag[1] = TRUE;</a:t>
              </a:r>
            </a:p>
          </p:txBody>
        </p:sp>
        <p:sp>
          <p:nvSpPr>
            <p:cNvPr id="10" name="TextBox 9"/>
            <p:cNvSpPr txBox="1"/>
            <p:nvPr/>
          </p:nvSpPr>
          <p:spPr>
            <a:xfrm>
              <a:off x="2211993" y="3588664"/>
              <a:ext cx="2377936" cy="369332"/>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flag[1] = FALSE;</a:t>
              </a:r>
            </a:p>
          </p:txBody>
        </p:sp>
        <p:sp>
          <p:nvSpPr>
            <p:cNvPr id="11" name="TextBox 10"/>
            <p:cNvSpPr txBox="1"/>
            <p:nvPr/>
          </p:nvSpPr>
          <p:spPr>
            <a:xfrm>
              <a:off x="2510697" y="3118264"/>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2" name="TextBox 11"/>
            <p:cNvSpPr txBox="1"/>
            <p:nvPr/>
          </p:nvSpPr>
          <p:spPr>
            <a:xfrm>
              <a:off x="2510697" y="4117153"/>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graphicFrame>
        <p:nvGraphicFramePr>
          <p:cNvPr id="13" name="Table 12"/>
          <p:cNvGraphicFramePr>
            <a:graphicFrameLocks noGrp="1"/>
          </p:cNvGraphicFramePr>
          <p:nvPr>
            <p:extLst>
              <p:ext uri="{D42A27DB-BD31-4B8C-83A1-F6EECF244321}">
                <p14:modId xmlns:p14="http://schemas.microsoft.com/office/powerpoint/2010/main" val="2517639423"/>
              </p:ext>
            </p:extLst>
          </p:nvPr>
        </p:nvGraphicFramePr>
        <p:xfrm>
          <a:off x="4658285" y="1035428"/>
          <a:ext cx="3599330" cy="3749676"/>
        </p:xfrm>
        <a:graphic>
          <a:graphicData uri="http://schemas.openxmlformats.org/drawingml/2006/table">
            <a:tbl>
              <a:tblPr firstRow="1" bandRow="1">
                <a:tableStyleId>{7E9639D4-E3E2-4D34-9284-5A2195B3D0D7}</a:tableStyleId>
              </a:tblPr>
              <a:tblGrid>
                <a:gridCol w="3599330">
                  <a:extLst>
                    <a:ext uri="{9D8B030D-6E8A-4147-A177-3AD203B41FA5}">
                      <a16:colId xmlns:a16="http://schemas.microsoft.com/office/drawing/2014/main" val="20000"/>
                    </a:ext>
                  </a:extLst>
                </a:gridCol>
              </a:tblGrid>
              <a:tr h="548397">
                <a:tc>
                  <a:txBody>
                    <a:bodyPr/>
                    <a:lstStyle/>
                    <a:p>
                      <a:pPr algn="ctr"/>
                      <a:r>
                        <a:rPr lang="en-US" sz="2400" dirty="0">
                          <a:latin typeface="Courier New" panose="02070309020205020404" pitchFamily="49" charset="0"/>
                          <a:cs typeface="Courier New" panose="02070309020205020404" pitchFamily="49" charset="0"/>
                        </a:rPr>
                        <a:t>P</a:t>
                      </a:r>
                      <a:r>
                        <a:rPr lang="en-US" sz="2400" baseline="-25000" dirty="0">
                          <a:latin typeface="Courier New" panose="02070309020205020404" pitchFamily="49" charset="0"/>
                          <a:cs typeface="Courier New" panose="02070309020205020404" pitchFamily="49" charset="0"/>
                        </a:rPr>
                        <a:t>2</a:t>
                      </a:r>
                    </a:p>
                  </a:txBody>
                  <a:tcPr anchor="ctr"/>
                </a:tc>
                <a:extLst>
                  <a:ext uri="{0D108BD9-81ED-4DB2-BD59-A6C34878D82A}">
                    <a16:rowId xmlns:a16="http://schemas.microsoft.com/office/drawing/2014/main" val="10000"/>
                  </a:ext>
                </a:extLst>
              </a:tr>
              <a:tr h="3201279">
                <a:tc>
                  <a:txBody>
                    <a:bodyPr/>
                    <a:lstStyle/>
                    <a:p>
                      <a:r>
                        <a:rPr lang="en-US" sz="2000" dirty="0">
                          <a:latin typeface="Courier New" panose="02070309020205020404" pitchFamily="49" charset="0"/>
                          <a:cs typeface="Courier New" panose="02070309020205020404" pitchFamily="49" charset="0"/>
                        </a:rPr>
                        <a:t>do {</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while(TRUE)</a:t>
                      </a:r>
                    </a:p>
                  </a:txBody>
                  <a:tcPr/>
                </a:tc>
                <a:extLst>
                  <a:ext uri="{0D108BD9-81ED-4DB2-BD59-A6C34878D82A}">
                    <a16:rowId xmlns:a16="http://schemas.microsoft.com/office/drawing/2014/main" val="10001"/>
                  </a:ext>
                </a:extLst>
              </a:tr>
            </a:tbl>
          </a:graphicData>
        </a:graphic>
      </p:graphicFrame>
      <p:grpSp>
        <p:nvGrpSpPr>
          <p:cNvPr id="14" name="Group 13"/>
          <p:cNvGrpSpPr/>
          <p:nvPr/>
        </p:nvGrpSpPr>
        <p:grpSpPr>
          <a:xfrm>
            <a:off x="5358597" y="2106495"/>
            <a:ext cx="2689102" cy="2241720"/>
            <a:chOff x="2211993" y="2356864"/>
            <a:chExt cx="2689102" cy="2129621"/>
          </a:xfrm>
        </p:grpSpPr>
        <p:sp>
          <p:nvSpPr>
            <p:cNvPr id="15" name="TextBox 14"/>
            <p:cNvSpPr txBox="1"/>
            <p:nvPr/>
          </p:nvSpPr>
          <p:spPr>
            <a:xfrm>
              <a:off x="2211994" y="2356864"/>
              <a:ext cx="2252540" cy="614011"/>
            </a:xfrm>
            <a:prstGeom prst="rect">
              <a:avLst/>
            </a:prstGeom>
            <a:noFill/>
            <a:ln>
              <a:solidFill>
                <a:srgbClr val="007E7A"/>
              </a:solidFill>
            </a:ln>
          </p:spPr>
          <p:txBody>
            <a:bodyPr wrap="none" rtlCol="0">
              <a:spAutoFit/>
            </a:bodyPr>
            <a:lstStyle/>
            <a:p>
              <a:r>
                <a:rPr lang="en-US" b="1" dirty="0">
                  <a:solidFill>
                    <a:srgbClr val="007E7A"/>
                  </a:solidFill>
                  <a:latin typeface="Courier New" panose="02070309020205020404" pitchFamily="49" charset="0"/>
                  <a:cs typeface="Courier New" panose="02070309020205020404" pitchFamily="49" charset="0"/>
                </a:rPr>
                <a:t>while(flag[1]);</a:t>
              </a:r>
            </a:p>
            <a:p>
              <a:r>
                <a:rPr lang="en-US" b="1" dirty="0">
                  <a:solidFill>
                    <a:srgbClr val="007E7A"/>
                  </a:solidFill>
                  <a:latin typeface="Courier New" panose="02070309020205020404" pitchFamily="49" charset="0"/>
                  <a:cs typeface="Courier New" panose="02070309020205020404" pitchFamily="49" charset="0"/>
                </a:rPr>
                <a:t>flag[2] = TRUE;</a:t>
              </a:r>
            </a:p>
          </p:txBody>
        </p:sp>
        <p:sp>
          <p:nvSpPr>
            <p:cNvPr id="16" name="TextBox 15"/>
            <p:cNvSpPr txBox="1"/>
            <p:nvPr/>
          </p:nvSpPr>
          <p:spPr>
            <a:xfrm>
              <a:off x="2211993" y="3588664"/>
              <a:ext cx="2377936" cy="350863"/>
            </a:xfrm>
            <a:prstGeom prst="rect">
              <a:avLst/>
            </a:prstGeom>
            <a:noFill/>
            <a:ln>
              <a:solidFill>
                <a:srgbClr val="007E7A"/>
              </a:solidFill>
            </a:ln>
          </p:spPr>
          <p:txBody>
            <a:bodyPr wrap="square" rtlCol="0">
              <a:spAutoFit/>
            </a:bodyPr>
            <a:lstStyle/>
            <a:p>
              <a:r>
                <a:rPr lang="en-US" b="1" dirty="0">
                  <a:solidFill>
                    <a:srgbClr val="007E7A"/>
                  </a:solidFill>
                  <a:latin typeface="Courier New" panose="02070309020205020404" pitchFamily="49" charset="0"/>
                  <a:cs typeface="Courier New" panose="02070309020205020404" pitchFamily="49" charset="0"/>
                </a:rPr>
                <a:t>flag[2] = FALSE;</a:t>
              </a:r>
            </a:p>
          </p:txBody>
        </p:sp>
        <p:sp>
          <p:nvSpPr>
            <p:cNvPr id="17" name="TextBox 16"/>
            <p:cNvSpPr txBox="1"/>
            <p:nvPr/>
          </p:nvSpPr>
          <p:spPr>
            <a:xfrm>
              <a:off x="2510697" y="3105490"/>
              <a:ext cx="2390398" cy="369332"/>
            </a:xfrm>
            <a:prstGeom prst="rect">
              <a:avLst/>
            </a:prstGeom>
            <a:no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critical section</a:t>
              </a:r>
            </a:p>
          </p:txBody>
        </p:sp>
        <p:sp>
          <p:nvSpPr>
            <p:cNvPr id="18" name="TextBox 17"/>
            <p:cNvSpPr txBox="1"/>
            <p:nvPr/>
          </p:nvSpPr>
          <p:spPr>
            <a:xfrm>
              <a:off x="2510697" y="4117153"/>
              <a:ext cx="239039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reminder section</a:t>
              </a:r>
            </a:p>
          </p:txBody>
        </p:sp>
      </p:grpSp>
      <p:sp>
        <p:nvSpPr>
          <p:cNvPr id="3" name="Date Placeholder 2"/>
          <p:cNvSpPr>
            <a:spLocks noGrp="1"/>
          </p:cNvSpPr>
          <p:nvPr>
            <p:ph type="dt" sz="half" idx="10"/>
          </p:nvPr>
        </p:nvSpPr>
        <p:spPr/>
        <p:txBody>
          <a:bodyPr/>
          <a:lstStyle/>
          <a:p>
            <a:r>
              <a:rPr lang="en-US"/>
              <a:t>NIT Rourkela</a:t>
            </a:r>
            <a:endParaRPr lang="en-US" dirty="0"/>
          </a:p>
        </p:txBody>
      </p:sp>
    </p:spTree>
    <p:extLst>
      <p:ext uri="{BB962C8B-B14F-4D97-AF65-F5344CB8AC3E}">
        <p14:creationId xmlns:p14="http://schemas.microsoft.com/office/powerpoint/2010/main" val="4062842960"/>
      </p:ext>
    </p:extLst>
  </p:cSld>
  <p:clrMapOvr>
    <a:masterClrMapping/>
  </p:clrMapOvr>
</p:sld>
</file>

<file path=ppt/theme/theme1.xml><?xml version="1.0" encoding="utf-8"?>
<a:theme xmlns:a="http://schemas.openxmlformats.org/drawingml/2006/main" name="manmath">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nmath" id="{357D844A-63E4-4061-A98B-7E7CE5B000F5}" vid="{D3EEA930-75F0-407F-B8BB-73B3BBAFDE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manmath</Template>
  <TotalTime>2306</TotalTime>
  <Words>3498</Words>
  <Application>Microsoft Office PowerPoint</Application>
  <PresentationFormat>On-screen Show (4:3)</PresentationFormat>
  <Paragraphs>1052</Paragraphs>
  <Slides>49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ＭＳ Ｐゴシック</vt:lpstr>
      <vt:lpstr>Arial</vt:lpstr>
      <vt:lpstr>Calibri</vt:lpstr>
      <vt:lpstr>Calibri Light</vt:lpstr>
      <vt:lpstr>Cambria</vt:lpstr>
      <vt:lpstr>Courier New</vt:lpstr>
      <vt:lpstr>Times New Roman</vt:lpstr>
      <vt:lpstr>Wingdings</vt:lpstr>
      <vt:lpstr>Wingdings 3</vt:lpstr>
      <vt:lpstr>manmath</vt:lpstr>
      <vt:lpstr>Process Synchronization</vt:lpstr>
      <vt:lpstr>Race Condition</vt:lpstr>
      <vt:lpstr>Critical Section</vt:lpstr>
      <vt:lpstr>Solution to Critical-Section Problem</vt:lpstr>
      <vt:lpstr>Two Processes: Solution – 1</vt:lpstr>
      <vt:lpstr>Two Processes: Solution – 1</vt:lpstr>
      <vt:lpstr>Two Processes: Solution – 2</vt:lpstr>
      <vt:lpstr>Two Processes: Solution – 2</vt:lpstr>
      <vt:lpstr>Two Processes: Solution – 3</vt:lpstr>
      <vt:lpstr>Two Processes: Solution – 3</vt:lpstr>
      <vt:lpstr>Two Processes: Solution – 4 [Peterson’s Solution]</vt:lpstr>
      <vt:lpstr>Two Processes: Solution – 4 [Peterson’s Solution]</vt:lpstr>
      <vt:lpstr>Multiple Proceses Solution [Bakery Algorithm]</vt:lpstr>
      <vt:lpstr>Multiple Process Solution [Bakery Algorithm]</vt:lpstr>
      <vt:lpstr>Hardware Solutions to Critical Sections</vt:lpstr>
      <vt:lpstr>Enable and Disable Interrupt</vt:lpstr>
      <vt:lpstr>Test-and-Set instruction</vt:lpstr>
      <vt:lpstr>Test-and-Set instruction: Solution1</vt:lpstr>
      <vt:lpstr>Test-and-Set instruction: Solution2</vt:lpstr>
      <vt:lpstr>Test-and-Set instruction: Solution2</vt:lpstr>
      <vt:lpstr>Swap Instruction</vt:lpstr>
      <vt:lpstr>Swap Instruction: Solution1</vt:lpstr>
      <vt:lpstr>Swap instruction: Solution2</vt:lpstr>
      <vt:lpstr>Semaphore</vt:lpstr>
      <vt:lpstr>Binary Semaphore:  Spin-Lock/Busy-Wait Solution</vt:lpstr>
      <vt:lpstr>Binary Semaphore:  Solution with Waiting List</vt:lpstr>
      <vt:lpstr>Counting Semaphore</vt:lpstr>
      <vt:lpstr>Counting Semaphore:  Spin-Lock/Busy-Wait Solution</vt:lpstr>
      <vt:lpstr>Counting Semaphore:  Solution with Waiting List</vt:lpstr>
      <vt:lpstr>Bounded Buffer Problem</vt:lpstr>
      <vt:lpstr>Bounded Buffer Problem</vt:lpstr>
      <vt:lpstr>Bounded Buffer Problem: Developing a Solution</vt:lpstr>
      <vt:lpstr>Dining Philosophers Problem</vt:lpstr>
      <vt:lpstr>Dining Philosophers Problem: Solution to deadlock</vt:lpstr>
      <vt:lpstr>Readers Writers Problem</vt:lpstr>
      <vt:lpstr>Readers Writers Problem: Solution 1 –  Preference to Readers</vt:lpstr>
      <vt:lpstr>Readers Writers Problem: Solution 1 –  Preference to Readers</vt:lpstr>
      <vt:lpstr>Readers Writers Problem: Solution 2 –  Preference to Writers</vt:lpstr>
      <vt:lpstr>Readers Writers Problem: Solution 2 –  Preference to Writers</vt:lpstr>
      <vt:lpstr>Readers Writers Problem: Solution 3 –  Based on the arrival order</vt:lpstr>
      <vt:lpstr>Readers Writers Problem: Solution 3 –  Based on the arrival order</vt:lpstr>
      <vt:lpstr>Problems with semaphore</vt:lpstr>
      <vt:lpstr>Problems with semaphore</vt:lpstr>
      <vt:lpstr>Monitor: A structured synchronization tool</vt:lpstr>
      <vt:lpstr>Monitor: A structured synchronization tool</vt:lpstr>
      <vt:lpstr>Queues in monitor implementation</vt:lpstr>
      <vt:lpstr>Monitor state transition: Without signaler queue</vt:lpstr>
      <vt:lpstr>Solution to Producer Consumer problem using Monitor</vt:lpstr>
      <vt:lpstr>Monitor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Synchronization</dc:title>
  <dc:creator>Manmath</dc:creator>
  <cp:lastModifiedBy>Kamal Agrawal</cp:lastModifiedBy>
  <cp:revision>216</cp:revision>
  <dcterms:created xsi:type="dcterms:W3CDTF">2015-08-20T21:37:04Z</dcterms:created>
  <dcterms:modified xsi:type="dcterms:W3CDTF">2016-09-21T15:05:22Z</dcterms:modified>
</cp:coreProperties>
</file>