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2"/>
    <p:restoredTop sz="94686"/>
  </p:normalViewPr>
  <p:slideViewPr>
    <p:cSldViewPr snapToGrid="0" snapToObjects="1">
      <p:cViewPr varScale="1">
        <p:scale>
          <a:sx n="98" d="100"/>
          <a:sy n="98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8BA5A-DA49-474A-905A-9A844DA45242}" type="datetimeFigureOut">
              <a:rPr kumimoji="1" lang="zh-CN" altLang="en-US" smtClean="0"/>
              <a:t>2017/6/28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9CACC-B799-E94F-B997-EB6F80D9CB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720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EC1A-28A3-8A4A-83CD-F573D7FB2C40}" type="datetimeFigureOut">
              <a:rPr kumimoji="1" lang="zh-CN" altLang="en-US" smtClean="0"/>
              <a:t>2017/6/28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67DACB8-E147-D442-8797-D9E0640665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EC1A-28A3-8A4A-83CD-F573D7FB2C40}" type="datetimeFigureOut">
              <a:rPr kumimoji="1" lang="zh-CN" altLang="en-US" smtClean="0"/>
              <a:t>2017/6/28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ACB8-E147-D442-8797-D9E0640665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EC1A-28A3-8A4A-83CD-F573D7FB2C40}" type="datetimeFigureOut">
              <a:rPr kumimoji="1" lang="zh-CN" altLang="en-US" smtClean="0"/>
              <a:t>2017/6/28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ACB8-E147-D442-8797-D9E0640665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EC1A-28A3-8A4A-83CD-F573D7FB2C40}" type="datetimeFigureOut">
              <a:rPr kumimoji="1" lang="zh-CN" altLang="en-US" smtClean="0"/>
              <a:t>2017/6/28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ACB8-E147-D442-8797-D9E0640665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562EC1A-28A3-8A4A-83CD-F573D7FB2C40}" type="datetimeFigureOut">
              <a:rPr kumimoji="1" lang="zh-CN" altLang="en-US" smtClean="0"/>
              <a:t>2017/6/28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67DACB8-E147-D442-8797-D9E0640665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EC1A-28A3-8A4A-83CD-F573D7FB2C40}" type="datetimeFigureOut">
              <a:rPr kumimoji="1" lang="zh-CN" altLang="en-US" smtClean="0"/>
              <a:t>2017/6/28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ACB8-E147-D442-8797-D9E0640665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EC1A-28A3-8A4A-83CD-F573D7FB2C40}" type="datetimeFigureOut">
              <a:rPr kumimoji="1" lang="zh-CN" altLang="en-US" smtClean="0"/>
              <a:t>2017/6/28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ACB8-E147-D442-8797-D9E06406652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EC1A-28A3-8A4A-83CD-F573D7FB2C40}" type="datetimeFigureOut">
              <a:rPr kumimoji="1" lang="zh-CN" altLang="en-US" smtClean="0"/>
              <a:t>2017/6/28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ACB8-E147-D442-8797-D9E06406652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EC1A-28A3-8A4A-83CD-F573D7FB2C40}" type="datetimeFigureOut">
              <a:rPr kumimoji="1" lang="zh-CN" altLang="en-US" smtClean="0"/>
              <a:t>2017/6/28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ACB8-E147-D442-8797-D9E0640665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EC1A-28A3-8A4A-83CD-F573D7FB2C40}" type="datetimeFigureOut">
              <a:rPr kumimoji="1" lang="zh-CN" altLang="en-US" smtClean="0"/>
              <a:t>2017/6/28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ACB8-E147-D442-8797-D9E0640665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EC1A-28A3-8A4A-83CD-F573D7FB2C40}" type="datetimeFigureOut">
              <a:rPr kumimoji="1" lang="zh-CN" altLang="en-US" smtClean="0"/>
              <a:t>2017/6/28</a:t>
            </a:fld>
            <a:endParaRPr kumimoji="1"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ACB8-E147-D442-8797-D9E0640665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562EC1A-28A3-8A4A-83CD-F573D7FB2C40}" type="datetimeFigureOut">
              <a:rPr kumimoji="1" lang="zh-CN" altLang="en-US" smtClean="0"/>
              <a:t>2017/6/28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67DACB8-E147-D442-8797-D9E0640665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42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4" Type="http://schemas.openxmlformats.org/officeDocument/2006/relationships/image" Target="../media/image9.tiff"/><Relationship Id="rId5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5400" dirty="0" smtClean="0"/>
              <a:t>Detecting Phishing Websites </a:t>
            </a:r>
            <a:br>
              <a:rPr kumimoji="1" lang="en-US" altLang="zh-CN" sz="5400" dirty="0" smtClean="0"/>
            </a:br>
            <a:r>
              <a:rPr kumimoji="1" lang="en-US" altLang="zh-CN" sz="5400" dirty="0" smtClean="0"/>
              <a:t>based on SVM and Decision Tree</a:t>
            </a:r>
            <a:endParaRPr kumimoji="1" lang="zh-CN" alt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/>
              <a:t>Yiqiao </a:t>
            </a:r>
            <a:r>
              <a:rPr kumimoji="1" lang="en-US" altLang="zh-CN" sz="2400" dirty="0" smtClean="0"/>
              <a:t>Li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80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</a:t>
            </a:r>
            <a:endParaRPr kumimoji="1"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137369"/>
              </p:ext>
            </p:extLst>
          </p:nvPr>
        </p:nvGraphicFramePr>
        <p:xfrm>
          <a:off x="1069848" y="1787889"/>
          <a:ext cx="3510619" cy="40792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333752"/>
                <a:gridCol w="1176867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Features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SFH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1,-1,0}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popUpWindow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1,0,1}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SSLfinal_State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1,-1,0}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Request_URL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1,0,1}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URL_of_Anchor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1,0,1}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web_traffic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1,0,-1}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URL_Length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1,-1,0}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age_of_domain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1,-1}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having_IP_Address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0,1}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 </a:t>
                      </a:r>
                      <a:endParaRPr lang="zh-CN" altLang="en-US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0,1,-1}</a:t>
                      </a: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8336618" y="1789311"/>
            <a:ext cx="4064002" cy="3488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kumimoji="1" lang="en-US" altLang="zh-CN" dirty="0"/>
              <a:t>1353 different websites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 sz="2000" dirty="0"/>
              <a:t>702 phishing URLs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 sz="2000" dirty="0"/>
              <a:t>103 suspicious URLs  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 sz="2000" dirty="0"/>
              <a:t>548 legitimate</a:t>
            </a:r>
            <a:r>
              <a:rPr lang="en-US" altLang="zh-CN" dirty="0"/>
              <a:t> </a:t>
            </a:r>
            <a:endParaRPr kumimoji="1"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337" y="1606734"/>
            <a:ext cx="4027435" cy="468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3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previous </a:t>
            </a:r>
            <a:r>
              <a:rPr lang="en-US" altLang="zh-CN" dirty="0" smtClean="0"/>
              <a:t>work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Phishing Websites based on Self-Structuring Neural Network </a:t>
            </a:r>
          </a:p>
          <a:p>
            <a:pPr lvl="1"/>
            <a:r>
              <a:rPr kumimoji="1" lang="en-US" altLang="zh-CN" dirty="0" smtClean="0"/>
              <a:t>based </a:t>
            </a:r>
            <a:r>
              <a:rPr kumimoji="1" lang="en-US" altLang="zh-CN" dirty="0"/>
              <a:t>on Artificial Neural </a:t>
            </a:r>
            <a:r>
              <a:rPr kumimoji="1" lang="en-US" altLang="zh-CN" dirty="0" smtClean="0"/>
              <a:t>Network</a:t>
            </a:r>
          </a:p>
          <a:p>
            <a:pPr lvl="1"/>
            <a:r>
              <a:rPr kumimoji="1" lang="en-US" altLang="zh-CN" dirty="0" smtClean="0"/>
              <a:t>Self-structuring</a:t>
            </a:r>
          </a:p>
          <a:p>
            <a:pPr lvl="1"/>
            <a:r>
              <a:rPr kumimoji="1" lang="en-US" altLang="zh-CN" dirty="0" smtClean="0"/>
              <a:t>Adaptable</a:t>
            </a:r>
          </a:p>
          <a:p>
            <a:pPr lvl="1"/>
            <a:r>
              <a:rPr kumimoji="1" lang="en-US" altLang="zh-CN" dirty="0" smtClean="0"/>
              <a:t>Accuracy</a:t>
            </a:r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442" y="3959793"/>
            <a:ext cx="6083758" cy="176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3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Support vector machine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SVM</a:t>
            </a:r>
          </a:p>
          <a:p>
            <a:pPr lvl="1"/>
            <a:r>
              <a:rPr kumimoji="1" lang="en-US" altLang="zh-CN" dirty="0"/>
              <a:t>Use </a:t>
            </a:r>
            <a:r>
              <a:rPr kumimoji="1" lang="en-US" altLang="zh-CN" dirty="0" err="1"/>
              <a:t>GridSearch</a:t>
            </a:r>
            <a:r>
              <a:rPr kumimoji="1" lang="en-US" altLang="zh-CN" dirty="0"/>
              <a:t> to find optimal </a:t>
            </a:r>
            <a:r>
              <a:rPr kumimoji="1" lang="en-US" altLang="zh-CN" dirty="0" smtClean="0"/>
              <a:t>kernel and parameters</a:t>
            </a:r>
          </a:p>
          <a:p>
            <a:pPr lvl="2"/>
            <a:r>
              <a:rPr kumimoji="1" lang="en-US" altLang="zh-CN" dirty="0" smtClean="0"/>
              <a:t>Linear kernel</a:t>
            </a:r>
          </a:p>
          <a:p>
            <a:pPr lvl="2"/>
            <a:r>
              <a:rPr kumimoji="1" lang="en-US" altLang="zh-CN" dirty="0" smtClean="0"/>
              <a:t>RBF kernel</a:t>
            </a:r>
          </a:p>
          <a:p>
            <a:pPr lvl="2"/>
            <a:r>
              <a:rPr kumimoji="1" lang="en-US" altLang="zh-CN" dirty="0" err="1" smtClean="0"/>
              <a:t>Ploynomial</a:t>
            </a:r>
            <a:r>
              <a:rPr kumimoji="1" lang="en-US" altLang="zh-CN" dirty="0" smtClean="0"/>
              <a:t> kernel</a:t>
            </a:r>
          </a:p>
          <a:p>
            <a:pPr marL="182880" lvl="1">
              <a:spcBef>
                <a:spcPts val="1200"/>
              </a:spcBef>
              <a:spcAft>
                <a:spcPts val="0"/>
              </a:spcAft>
            </a:pPr>
            <a:r>
              <a:rPr kumimoji="1" lang="en-US" altLang="zh-CN" dirty="0"/>
              <a:t>Use PCA reduce dimension to visualize the </a:t>
            </a:r>
            <a:r>
              <a:rPr kumimoji="1" lang="en-US" altLang="zh-CN" dirty="0" smtClean="0"/>
              <a:t>data</a:t>
            </a:r>
            <a:endParaRPr kumimoji="1"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051" y="1947333"/>
            <a:ext cx="3077403" cy="19482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88" y="4368634"/>
            <a:ext cx="3613686" cy="25508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34" y="4368634"/>
            <a:ext cx="3649669" cy="25762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2468" y="4281598"/>
            <a:ext cx="3736986" cy="263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7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Decision Tree</a:t>
            </a:r>
            <a:endParaRPr kumimoji="1"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"/>
          <a:stretch/>
        </p:blipFill>
        <p:spPr>
          <a:xfrm>
            <a:off x="254000" y="4705037"/>
            <a:ext cx="11057465" cy="1776063"/>
          </a:xfr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Decision </a:t>
            </a:r>
            <a:r>
              <a:rPr kumimoji="1" lang="en-US" altLang="zh-CN" dirty="0" smtClean="0"/>
              <a:t>Tree</a:t>
            </a:r>
          </a:p>
          <a:p>
            <a:pPr lvl="1"/>
            <a:r>
              <a:rPr lang="en-US" altLang="zh-CN" dirty="0" smtClean="0"/>
              <a:t>Learning decision rules</a:t>
            </a:r>
          </a:p>
          <a:p>
            <a:pPr lvl="1"/>
            <a:r>
              <a:rPr lang="en-US" altLang="zh-CN" dirty="0"/>
              <a:t>Trees can be </a:t>
            </a:r>
            <a:r>
              <a:rPr lang="en-US" altLang="zh-CN" dirty="0" smtClean="0"/>
              <a:t>visualized</a:t>
            </a:r>
          </a:p>
          <a:p>
            <a:pPr lvl="1"/>
            <a:r>
              <a:rPr kumimoji="1" lang="en-US" altLang="zh-CN" dirty="0" smtClean="0"/>
              <a:t>C4.5</a:t>
            </a:r>
          </a:p>
          <a:p>
            <a:pPr lvl="1"/>
            <a:r>
              <a:rPr kumimoji="1" lang="en-US" altLang="zh-CN" smtClean="0"/>
              <a:t>SFH - XSS </a:t>
            </a:r>
            <a:endParaRPr kumimoji="1" lang="en-US" altLang="zh-C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082" y="0"/>
            <a:ext cx="9861391" cy="458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6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10-Fold </a:t>
            </a:r>
            <a:r>
              <a:rPr kumimoji="1" lang="en-US" altLang="zh-CN" dirty="0" smtClean="0"/>
              <a:t>Cross Validation</a:t>
            </a:r>
            <a:endParaRPr kumimoji="1" lang="en-US" altLang="zh-CN" dirty="0" smtClean="0"/>
          </a:p>
          <a:p>
            <a:r>
              <a:rPr kumimoji="1" lang="en-US" altLang="zh-CN" dirty="0" smtClean="0"/>
              <a:t>SVM</a:t>
            </a:r>
          </a:p>
          <a:p>
            <a:pPr lvl="1"/>
            <a:r>
              <a:rPr lang="mr-IN" altLang="zh-CN" dirty="0" err="1"/>
              <a:t>Accuracy</a:t>
            </a:r>
            <a:r>
              <a:rPr lang="mr-IN" altLang="zh-CN" dirty="0"/>
              <a:t>: 0.83 (+/- 0.04)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Decision Tree</a:t>
            </a:r>
          </a:p>
          <a:p>
            <a:pPr lvl="1"/>
            <a:r>
              <a:rPr lang="mr-IN" altLang="zh-CN" dirty="0" err="1"/>
              <a:t>Accuracy</a:t>
            </a:r>
            <a:r>
              <a:rPr lang="mr-IN" altLang="zh-CN" dirty="0"/>
              <a:t>: 0.88 (+/- 0.06)</a:t>
            </a:r>
            <a:endParaRPr kumimoji="1"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14"/>
          <a:stretch/>
        </p:blipFill>
        <p:spPr>
          <a:xfrm>
            <a:off x="4981399" y="1560157"/>
            <a:ext cx="3359993" cy="2038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78"/>
          <a:stretch/>
        </p:blipFill>
        <p:spPr>
          <a:xfrm>
            <a:off x="4981399" y="3835401"/>
            <a:ext cx="3359993" cy="196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1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conclusions </a:t>
            </a:r>
            <a:r>
              <a:rPr lang="en-US" altLang="zh-CN" dirty="0"/>
              <a:t>and future directions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/>
              <a:t>The </a:t>
            </a:r>
            <a:r>
              <a:rPr kumimoji="1" lang="en-US" altLang="zh-CN" sz="2400" dirty="0" smtClean="0"/>
              <a:t>algorithms prove </a:t>
            </a:r>
            <a:r>
              <a:rPr kumimoji="1" lang="en-US" altLang="zh-CN" sz="2400" dirty="0" smtClean="0"/>
              <a:t>their ability to solve this classification problem</a:t>
            </a:r>
          </a:p>
          <a:p>
            <a:r>
              <a:rPr kumimoji="1" lang="en-US" altLang="zh-CN" sz="2400" dirty="0" smtClean="0"/>
              <a:t>Find </a:t>
            </a:r>
            <a:r>
              <a:rPr kumimoji="1" lang="en-US" altLang="zh-CN" sz="2400" dirty="0" smtClean="0"/>
              <a:t>optimal </a:t>
            </a:r>
            <a:r>
              <a:rPr kumimoji="1" lang="en-US" altLang="zh-CN" sz="2400" dirty="0"/>
              <a:t>model by </a:t>
            </a:r>
            <a:r>
              <a:rPr kumimoji="1" lang="en-US" altLang="zh-CN" sz="2400" dirty="0" smtClean="0"/>
              <a:t>trial </a:t>
            </a:r>
            <a:r>
              <a:rPr kumimoji="1" lang="en-US" altLang="zh-CN" sz="2400" dirty="0"/>
              <a:t>and </a:t>
            </a:r>
            <a:r>
              <a:rPr kumimoji="1" lang="en-US" altLang="zh-CN" sz="2400" dirty="0" smtClean="0"/>
              <a:t>error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r>
              <a:rPr kumimoji="1" lang="en-US" altLang="zh-CN" sz="2400" dirty="0" smtClean="0"/>
              <a:t>Future work</a:t>
            </a:r>
          </a:p>
          <a:p>
            <a:pPr lvl="1"/>
            <a:r>
              <a:rPr kumimoji="1" lang="en-US" altLang="zh-CN" sz="2000" dirty="0" smtClean="0"/>
              <a:t>More </a:t>
            </a:r>
            <a:r>
              <a:rPr kumimoji="1" lang="en-US" altLang="zh-CN" sz="2000" dirty="0"/>
              <a:t>data</a:t>
            </a:r>
          </a:p>
          <a:p>
            <a:pPr lvl="1"/>
            <a:r>
              <a:rPr kumimoji="1" lang="en-US" altLang="zh-CN" sz="2000" dirty="0"/>
              <a:t>Find significant </a:t>
            </a:r>
            <a:r>
              <a:rPr kumimoji="1" lang="en-US" altLang="zh-CN" sz="2000" dirty="0" smtClean="0"/>
              <a:t>features, </a:t>
            </a:r>
            <a:r>
              <a:rPr kumimoji="1" lang="en-US" altLang="zh-CN" sz="2000" dirty="0" err="1" smtClean="0"/>
              <a:t>eg</a:t>
            </a:r>
            <a:r>
              <a:rPr kumimoji="1" lang="en-US" altLang="zh-CN" sz="2000" dirty="0" smtClean="0"/>
              <a:t>. </a:t>
            </a:r>
            <a:r>
              <a:rPr kumimoji="1" lang="en-US" altLang="zh-CN" sz="2000" dirty="0"/>
              <a:t>using frequency </a:t>
            </a:r>
            <a:r>
              <a:rPr kumimoji="1" lang="en-US" altLang="zh-CN" sz="2000" dirty="0" smtClean="0"/>
              <a:t>analysis</a:t>
            </a:r>
          </a:p>
          <a:p>
            <a:pPr lvl="1"/>
            <a:r>
              <a:rPr kumimoji="1" lang="en-US" altLang="zh-CN" sz="2000" dirty="0" smtClean="0"/>
              <a:t>Feature engineering</a:t>
            </a:r>
          </a:p>
          <a:p>
            <a:pPr lvl="2"/>
            <a:r>
              <a:rPr kumimoji="1" lang="en-US" altLang="zh-CN" dirty="0" err="1" smtClean="0"/>
              <a:t>eg</a:t>
            </a:r>
            <a:r>
              <a:rPr kumimoji="1" lang="en-US" altLang="zh-CN" dirty="0" smtClean="0"/>
              <a:t>. Content </a:t>
            </a:r>
            <a:r>
              <a:rPr kumimoji="1" lang="en-US" altLang="zh-CN" dirty="0" smtClean="0"/>
              <a:t>based </a:t>
            </a:r>
            <a:endParaRPr kumimoji="1" lang="en-US" altLang="zh-CN" dirty="0" smtClean="0"/>
          </a:p>
          <a:p>
            <a:endParaRPr kumimoji="1" lang="en-US" altLang="zh-CN" sz="2400" dirty="0"/>
          </a:p>
          <a:p>
            <a:endParaRPr kumimoji="1" lang="en-US" altLang="zh-CN" sz="2400" dirty="0" smtClean="0"/>
          </a:p>
          <a:p>
            <a:endParaRPr kumimoji="1" lang="en-US" altLang="zh-CN" sz="2400" dirty="0"/>
          </a:p>
          <a:p>
            <a:pPr lvl="1"/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1201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284</TotalTime>
  <Words>186</Words>
  <Application>Microsoft Macintosh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Calibri</vt:lpstr>
      <vt:lpstr>DengXian</vt:lpstr>
      <vt:lpstr>Mangal</vt:lpstr>
      <vt:lpstr>Rockwell</vt:lpstr>
      <vt:lpstr>Rockwell Condensed</vt:lpstr>
      <vt:lpstr>Rockwell Extra Bold</vt:lpstr>
      <vt:lpstr>Wingdings</vt:lpstr>
      <vt:lpstr>方正姚体</vt:lpstr>
      <vt:lpstr>Arial</vt:lpstr>
      <vt:lpstr>Wood Type</vt:lpstr>
      <vt:lpstr>Detecting Phishing Websites  based on SVM and Decision Tree</vt:lpstr>
      <vt:lpstr>data</vt:lpstr>
      <vt:lpstr>previous work</vt:lpstr>
      <vt:lpstr>Support vector machine</vt:lpstr>
      <vt:lpstr>Decision Tree</vt:lpstr>
      <vt:lpstr>Results</vt:lpstr>
      <vt:lpstr>conclusions and future directions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Web Phishing based on </dc:title>
  <dc:creator>Yiqiao Li</dc:creator>
  <cp:lastModifiedBy>Yiqiao Li</cp:lastModifiedBy>
  <cp:revision>64</cp:revision>
  <dcterms:created xsi:type="dcterms:W3CDTF">2017-06-28T19:24:20Z</dcterms:created>
  <dcterms:modified xsi:type="dcterms:W3CDTF">2017-06-29T00:43:48Z</dcterms:modified>
</cp:coreProperties>
</file>