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6" r:id="rId1"/>
    <p:sldMasterId id="214748381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197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슬라이드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3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4" name="Freeform 5"/>
          <p:cNvSpPr/>
          <p:nvPr/>
        </p:nvSpPr>
        <p:spPr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5" name="Freeform 6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6" name="Freeform 7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7" name="Freeform 1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8" name="Freeform 13"/>
          <p:cNvSpPr/>
          <p:nvPr/>
        </p:nvSpPr>
        <p:spPr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9" name="Freeform 20"/>
          <p:cNvSpPr/>
          <p:nvPr/>
        </p:nvSpPr>
        <p:spPr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0" name="Freeform 2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1" name="Freeform 21"/>
          <p:cNvSpPr/>
          <p:nvPr/>
        </p:nvSpPr>
        <p:spPr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>
          <a:xfrm flipH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8" name="Freeform 18"/>
          <p:cNvSpPr/>
          <p:nvPr/>
        </p:nvSpPr>
        <p:spPr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 rot="0"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D103-A718-4E60-9DFF-0032292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9E8D1-9568-4863-9261-F1AB053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113F4-714A-4464-98AD-EE53FDA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0030-736F-49CA-BFD9-ED40C9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B9D06-0BC5-443A-B0BF-E01B604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650C-E9C9-41DF-9D3A-1F990C85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57C15-175C-45B5-B068-078BAB4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D614-4000-4407-A73C-32E072B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D1668-B663-4F12-B94C-61A6EA6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3DF4B-9CFD-4D74-8DEB-83A43CF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9909F1-72E3-4022-B44D-6111FA320260}"/>
              </a:ext>
            </a:extLst>
          </p:cNvPr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AC295EA5-3279-4709-ADDB-68F8D20E45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B5E19-BB27-478F-9538-33DBC2DC5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34" y="4635500"/>
            <a:ext cx="4512733" cy="2222500"/>
            <a:chOff x="482716" y="4851400"/>
            <a:chExt cx="3053986" cy="2006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60DE0A5-848B-4BF9-BCA8-E40A3D341D6B}"/>
                </a:ext>
              </a:extLst>
            </p:cNvPr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DDCFB53A-71E9-4F9C-8DB7-64B7E6058EE6}"/>
                </a:ext>
              </a:extLst>
            </p:cNvPr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>
            <a:extLst>
              <a:ext uri="{FF2B5EF4-FFF2-40B4-BE49-F238E27FC236}">
                <a16:creationId xmlns:a16="http://schemas.microsoft.com/office/drawing/2014/main" id="{20556F65-12C0-4075-A1A6-9A5FA97565AF}"/>
              </a:ext>
            </a:extLst>
          </p:cNvPr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830912-A116-4775-898F-4437953A470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B57EFD4-5BA9-4D0B-AB3A-E6DEA90FF5E8}"/>
              </a:ext>
            </a:extLst>
          </p:cNvPr>
          <p:cNvSpPr>
            <a:spLocks/>
          </p:cNvSpPr>
          <p:nvPr userDrawn="1"/>
        </p:nvSpPr>
        <p:spPr bwMode="auto"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01A82CED-180A-4C3D-876F-1BDCBF935F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63180E0-80DC-48D2-AF24-91101318FE47}"/>
              </a:ext>
            </a:extLst>
          </p:cNvPr>
          <p:cNvSpPr/>
          <p:nvPr userDrawn="1"/>
        </p:nvSpPr>
        <p:spPr>
          <a:xfrm rot="10800000">
            <a:off x="3403600" y="2719388"/>
            <a:ext cx="87884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00DC-A539-424C-B5FD-A7501D15D354}"/>
              </a:ext>
            </a:extLst>
          </p:cNvPr>
          <p:cNvCxnSpPr/>
          <p:nvPr userDrawn="1"/>
        </p:nvCxnSpPr>
        <p:spPr>
          <a:xfrm flipH="1" flipV="1">
            <a:off x="5619751" y="1"/>
            <a:ext cx="1181100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>
            <a:extLst>
              <a:ext uri="{FF2B5EF4-FFF2-40B4-BE49-F238E27FC236}">
                <a16:creationId xmlns:a16="http://schemas.microsoft.com/office/drawing/2014/main" id="{58D3AE9B-8C47-4029-831D-627AED028D51}"/>
              </a:ext>
            </a:extLst>
          </p:cNvPr>
          <p:cNvSpPr/>
          <p:nvPr userDrawn="1"/>
        </p:nvSpPr>
        <p:spPr>
          <a:xfrm>
            <a:off x="5867400" y="0"/>
            <a:ext cx="16256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368B3-CBBC-4E3F-9DDA-64534EC4FC1B}"/>
              </a:ext>
            </a:extLst>
          </p:cNvPr>
          <p:cNvCxnSpPr/>
          <p:nvPr userDrawn="1"/>
        </p:nvCxnSpPr>
        <p:spPr>
          <a:xfrm flipH="1" flipV="1">
            <a:off x="10318752" y="3524250"/>
            <a:ext cx="1873249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51DF6B-C67B-4244-9CE6-00327B0950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078134" y="3919539"/>
            <a:ext cx="3088217" cy="2555875"/>
            <a:chOff x="5210881" y="3919347"/>
            <a:chExt cx="2316313" cy="25553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9A7FA3-F9C6-46A3-8499-9383223C065F}"/>
                </a:ext>
              </a:extLst>
            </p:cNvPr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DCCE855A-5B97-4EDB-A523-43EB3505581E}"/>
                  </a:ext>
                </a:extLst>
              </p:cNvPr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E9021D8-8EAC-4BBB-A471-BAF8C5A55B0A}"/>
                  </a:ext>
                </a:extLst>
              </p:cNvPr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4797B1D3-A362-4A5E-A949-87BAD2D59329}"/>
                  </a:ext>
                </a:extLst>
              </p:cNvPr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ACC01EF9-E4CA-43FF-A86C-987951A2B317}"/>
                  </a:ext>
                </a:extLst>
              </p:cNvPr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376FEF-5B02-4AA8-837D-A0113C233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15139BB-8AF4-4E3E-8882-15283B78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580878494 h 762"/>
                  <a:gd name="T2" fmla="*/ 432230327 w 1322"/>
                  <a:gd name="T3" fmla="*/ 147125606 h 762"/>
                  <a:gd name="T4" fmla="*/ 647964817 w 1322"/>
                  <a:gd name="T5" fmla="*/ 361334286 h 762"/>
                  <a:gd name="T6" fmla="*/ 1007775500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06E75A2C-76C3-4312-9B74-3C76025E04E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43699005 w 315"/>
                  <a:gd name="T1" fmla="*/ 230126080 h 273"/>
                  <a:gd name="T2" fmla="*/ 15126755 w 315"/>
                  <a:gd name="T3" fmla="*/ 180392192 h 273"/>
                  <a:gd name="T4" fmla="*/ 103365394 w 315"/>
                  <a:gd name="T5" fmla="*/ 26974499 h 273"/>
                  <a:gd name="T6" fmla="*/ 161351440 w 315"/>
                  <a:gd name="T7" fmla="*/ 26974499 h 273"/>
                  <a:gd name="T8" fmla="*/ 249590079 w 315"/>
                  <a:gd name="T9" fmla="*/ 180392192 h 273"/>
                  <a:gd name="T10" fmla="*/ 221017830 w 315"/>
                  <a:gd name="T11" fmla="*/ 230126080 h 273"/>
                  <a:gd name="T12" fmla="*/ 43699005 w 315"/>
                  <a:gd name="T13" fmla="*/ 23012608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465116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040467" y="4851400"/>
            <a:ext cx="2675467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643467" y="5422900"/>
            <a:ext cx="3826933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quadBezTo>
                  <a:pt x="167" y="201"/>
                  <a:pt x="167" y="201"/>
                </a:quadBezTo>
                <a:quadBezTo>
                  <a:pt x="167" y="34"/>
                  <a:pt x="167" y="34"/>
                </a:quad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quadBezTo>
                  <a:pt x="201" y="168"/>
                  <a:pt x="201" y="168"/>
                </a:quad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19"/>
          <p:cNvSpPr/>
          <p:nvPr userDrawn="1"/>
        </p:nvSpPr>
        <p:spPr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C73AF6E7-AA71-4610-8223-26B6F9139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0"/>
            <a:ext cx="1079500" cy="476250"/>
            <a:chOff x="1" y="1"/>
            <a:chExt cx="809624" cy="476249"/>
          </a:xfrm>
        </p:grpSpPr>
        <p:sp>
          <p:nvSpPr>
            <p:cNvPr id="4" name="자유형 2">
              <a:extLst>
                <a:ext uri="{FF2B5EF4-FFF2-40B4-BE49-F238E27FC236}">
                  <a16:creationId xmlns:a16="http://schemas.microsoft.com/office/drawing/2014/main" id="{7460B34E-A7C9-4BFE-8098-3E2CC67C5BE1}"/>
                </a:ext>
              </a:extLst>
            </p:cNvPr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740DB65E-457E-47D6-8C8D-B28C95EE7E79}"/>
                </a:ext>
              </a:extLst>
            </p:cNvPr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36D31655-DB42-41D3-A093-9AF4B9BFE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887" y="216236"/>
            <a:ext cx="105156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4412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theme" Target="../theme/theme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5_Office 테마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디자인 사용자 지정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Relationship Id="rId7" Type="http://schemas.openxmlformats.org/officeDocument/2006/relationships/image" Target="../media/image11.jpeg"  /><Relationship Id="rId8" Type="http://schemas.openxmlformats.org/officeDocument/2006/relationships/image" Target="../media/image1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Relationship Id="rId7" Type="http://schemas.openxmlformats.org/officeDocument/2006/relationships/image" Target="../media/image11.jpeg"  /><Relationship Id="rId8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2942870" y="2964010"/>
            <a:ext cx="6306258" cy="464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500" b="1">
                <a:latin typeface="Candara"/>
                <a:ea typeface="바탕"/>
                <a:cs typeface="Arial"/>
              </a:rPr>
              <a:t>Problem definition &amp; modeling</a:t>
            </a:r>
            <a:endParaRPr kumimoji="0" lang="en-US" altLang="ko-KR" sz="2500" b="1">
              <a:latin typeface="Candara"/>
              <a:ea typeface="바탕"/>
              <a:cs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8887639" y="4786819"/>
            <a:ext cx="2948696" cy="1388217"/>
          </a:xfrm>
          <a:prstGeom prst="rect">
            <a:avLst/>
          </a:prstGeom>
        </p:spPr>
        <p:txBody>
          <a:bodyPr wrap="square"/>
          <a:p>
            <a:pPr algn="r">
              <a:defRPr/>
            </a:pPr>
            <a:r>
              <a:rPr lang="en-US" altLang="ko-KR" sz="3000" b="1"/>
              <a:t>20112096</a:t>
            </a:r>
            <a:endParaRPr lang="en-US" altLang="ko-KR" sz="3000" b="1"/>
          </a:p>
          <a:p>
            <a:pPr algn="r">
              <a:defRPr/>
            </a:pPr>
            <a:r>
              <a:rPr lang="ko-KR" altLang="en-US" sz="3000" b="1"/>
              <a:t>최준영</a:t>
            </a:r>
            <a:endParaRPr lang="ko-KR" altLang="en-US" sz="3000" b="1"/>
          </a:p>
          <a:p>
            <a:pPr algn="r">
              <a:defRPr/>
            </a:pPr>
            <a:r>
              <a:rPr lang="en-US" altLang="ko-KR" sz="1900" b="1"/>
              <a:t>mydream757@gmail.com</a:t>
            </a:r>
            <a:endParaRPr lang="en-US" altLang="ko-KR" sz="1900" b="1"/>
          </a:p>
        </p:txBody>
      </p:sp>
      <p:sp>
        <p:nvSpPr>
          <p:cNvPr id="25" name=""/>
          <p:cNvSpPr txBox="1"/>
          <p:nvPr/>
        </p:nvSpPr>
        <p:spPr>
          <a:xfrm>
            <a:off x="1348699" y="1797590"/>
            <a:ext cx="9869522" cy="1519947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sz="5953" b="1">
                <a:latin typeface="한컴 고딕"/>
                <a:ea typeface="한컴 고딕"/>
              </a:rPr>
              <a:t>자료구조 설계 개인 프로젝트</a:t>
            </a:r>
            <a:endParaRPr lang="ko-KR" altLang="en-US" sz="5953" b="1">
              <a:latin typeface="한컴 고딕"/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2706518" y="4290303"/>
            <a:ext cx="6778963" cy="1641542"/>
          </a:xfrm>
          <a:prstGeom prst="rect">
            <a:avLst/>
          </a:prstGeom>
          <a:noFill/>
          <a:ln>
            <a:noFill/>
          </a:ln>
        </p:spPr>
        <p:txBody>
          <a:bodyPr wrap="square"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e-mail: </a:t>
            </a:r>
            <a:r>
              <a:rPr lang="en-US" altLang="ko-KR" sz="1417">
                <a:solidFill>
                  <a:srgbClr val="806b00"/>
                </a:solidFill>
              </a:rPr>
              <a:t>  </a:t>
            </a:r>
            <a:r>
              <a:rPr lang="en-US" altLang="ko-KR" sz="1417">
                <a:solidFill>
                  <a:schemeClr val="dk1"/>
                </a:solidFill>
              </a:rPr>
              <a:t>mydream757@gmail.com</a:t>
            </a:r>
            <a:endParaRPr lang="en-US" altLang="ko-KR">
              <a:solidFill>
                <a:srgbClr val="806b00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gitHub:</a:t>
            </a:r>
            <a:r>
              <a:rPr lang="en-US" altLang="ko-KR" sz="1417"/>
              <a:t> </a:t>
            </a:r>
            <a:r>
              <a:rPr lang="en-US" altLang="ko-KR" sz="1417">
                <a:solidFill>
                  <a:srgbClr val="000000"/>
                </a:solidFill>
              </a:rPr>
              <a:t>https://github.com/mydream757/Design-of-DataStructure</a:t>
            </a:r>
            <a:endParaRPr lang="en-US" altLang="ko-KR" sz="1417">
              <a:solidFill>
                <a:srgbClr val="000000"/>
              </a:solidFill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463327" y="1311207"/>
            <a:ext cx="7265346" cy="4235586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14175">
                <a:latin typeface="한컴 소망 B"/>
                <a:ea typeface="한컴 소망 B"/>
                <a:cs typeface="Arial"/>
              </a:rPr>
              <a:t>Q &amp; A</a:t>
            </a:r>
            <a:endParaRPr lang="en-US" altLang="ko-KR" sz="14175">
              <a:latin typeface="한컴 소망 B"/>
              <a:ea typeface="한컴 소망 B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884099" y="1159445"/>
            <a:ext cx="8636845" cy="16294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5000" b="1">
                <a:latin typeface="Candara"/>
                <a:ea typeface="바탕"/>
                <a:cs typeface="Arial"/>
              </a:rPr>
              <a:t>Problem </a:t>
            </a:r>
            <a:r>
              <a:rPr kumimoji="0" lang="en-US" altLang="ko-KR" sz="5100" b="1">
                <a:latin typeface="Candara"/>
                <a:ea typeface="바탕"/>
                <a:cs typeface="Arial"/>
              </a:rPr>
              <a:t>definition</a:t>
            </a:r>
            <a:r>
              <a:rPr kumimoji="0" lang="en-US" altLang="ko-KR" sz="5000" b="1">
                <a:latin typeface="Candara"/>
                <a:ea typeface="바탕"/>
                <a:cs typeface="Arial"/>
              </a:rPr>
              <a:t> </a:t>
            </a:r>
            <a:endParaRPr kumimoji="0" lang="en-US" altLang="ko-KR" sz="5000" b="1">
              <a:latin typeface="Candara"/>
              <a:ea typeface="바탕"/>
              <a:cs typeface="Arial"/>
            </a:endParaRPr>
          </a:p>
          <a:p>
            <a:pPr eaLnBrk="1" latinLnBrk="1" hangingPunct="1">
              <a:defRPr/>
            </a:pPr>
            <a:r>
              <a:rPr kumimoji="0" lang="en-US" altLang="ko-KR" sz="5000" b="1">
                <a:latin typeface="Candara"/>
                <a:ea typeface="바탕"/>
                <a:cs typeface="Arial"/>
              </a:rPr>
              <a:t>&amp; modeling</a:t>
            </a:r>
            <a:endParaRPr kumimoji="0" lang="en-US" altLang="ko-KR" sz="5000" b="1">
              <a:latin typeface="Candara"/>
              <a:ea typeface="바탕"/>
              <a:cs typeface="Arial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>
          <a:xfrm>
            <a:off x="8674054" y="2730055"/>
            <a:ext cx="3035614" cy="35450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1.</a:t>
            </a:r>
            <a:r>
              <a:rPr kumimoji="0" lang="ko-KR" altLang="en-US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 문제 정의</a:t>
            </a:r>
            <a:endParaRPr kumimoji="0" lang="ko-KR" altLang="en-US" sz="2700" b="1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2. </a:t>
            </a:r>
            <a:r>
              <a:rPr kumimoji="0" lang="ko-KR" altLang="en-US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주제 소개</a:t>
            </a:r>
            <a:endParaRPr kumimoji="0" lang="ko-KR" altLang="en-US" sz="2700" b="1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3.</a:t>
            </a:r>
            <a:r>
              <a:rPr kumimoji="0" lang="ko-KR" altLang="en-US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 목적</a:t>
            </a:r>
            <a:endParaRPr kumimoji="0" lang="ko-KR" altLang="en-US" sz="2700" b="1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4.</a:t>
            </a:r>
            <a:r>
              <a:rPr kumimoji="0" lang="ko-KR" altLang="en-US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 모델링</a:t>
            </a:r>
            <a:endParaRPr kumimoji="0" lang="ko-KR" altLang="en-US" sz="2700" b="1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5.</a:t>
            </a:r>
            <a:r>
              <a:rPr kumimoji="0" lang="ko-KR" altLang="en-US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 향후 계획</a:t>
            </a:r>
            <a:endParaRPr kumimoji="0" lang="ko-KR" altLang="en-US" sz="2700" b="1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6.</a:t>
            </a:r>
            <a:r>
              <a:rPr kumimoji="0" lang="ko-KR" altLang="en-US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 </a:t>
            </a:r>
            <a:r>
              <a:rPr kumimoji="0" lang="en-US" altLang="ko-KR" sz="2700" b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Q &amp; A</a:t>
            </a:r>
            <a:endParaRPr kumimoji="0" lang="en-US" altLang="ko-KR" sz="2700" b="1">
              <a:solidFill>
                <a:schemeClr val="tx1"/>
              </a:solidFill>
              <a:latin typeface="Candara"/>
              <a:ea typeface="바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3600" b="1">
                <a:latin typeface="한컴 고딕"/>
                <a:ea typeface="한컴 고딕"/>
              </a:rPr>
              <a:t>문제 정의</a:t>
            </a:r>
            <a:endParaRPr lang="ko-KR" altLang="en-US" sz="3600" b="1">
              <a:latin typeface="한컴 고딕"/>
              <a:ea typeface="한컴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22291" y="2243441"/>
            <a:ext cx="4113989" cy="678909"/>
          </a:xfrm>
          <a:prstGeom prst="rect">
            <a:avLst/>
          </a:prstGeom>
        </p:spPr>
        <p:txBody>
          <a:bodyPr vert="horz" wrap="square" lIns="91440" tIns="45720" rIns="91440" bIns="45720" anchor="t"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0">
                <a:latin typeface="바탕"/>
                <a:ea typeface="바탕"/>
              </a:rPr>
              <a:t>*</a:t>
            </a:r>
            <a:r>
              <a:rPr lang="ko-KR" altLang="en-US" sz="2200" b="1" spc="0">
                <a:latin typeface="바탕"/>
                <a:ea typeface="바탕"/>
              </a:rPr>
              <a:t> 그래프 구조에 대한 적합성</a:t>
            </a:r>
            <a:endParaRPr lang="ko-KR" altLang="en-US" sz="2200" b="1" spc="0">
              <a:latin typeface="바탕"/>
              <a:ea typeface="바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612561" y="2993282"/>
            <a:ext cx="4265985" cy="567446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0">
                <a:latin typeface="바탕"/>
                <a:ea typeface="바탕"/>
              </a:rPr>
              <a:t>*</a:t>
            </a:r>
            <a:r>
              <a:rPr lang="ko-KR" altLang="en-US" sz="2200" b="1" spc="0">
                <a:latin typeface="바탕"/>
                <a:ea typeface="바탕"/>
              </a:rPr>
              <a:t> 활용가능한 실질 데이터의 수집</a:t>
            </a:r>
            <a:endParaRPr lang="ko-KR" altLang="en-US" sz="2200" b="1" spc="0">
              <a:latin typeface="바탕"/>
              <a:ea typeface="바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622695" y="3733394"/>
            <a:ext cx="4792900" cy="67890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0">
                <a:latin typeface="바탕"/>
                <a:ea typeface="바탕"/>
              </a:rPr>
              <a:t>*</a:t>
            </a:r>
            <a:r>
              <a:rPr lang="ko-KR" altLang="en-US" sz="2200" b="1" spc="0">
                <a:latin typeface="바탕"/>
                <a:ea typeface="바탕"/>
              </a:rPr>
              <a:t> 구축한 그래프를 통해 정보를 도출</a:t>
            </a:r>
            <a:endParaRPr lang="ko-KR" altLang="en-US" sz="2200" b="1" spc="0">
              <a:latin typeface="바탕"/>
              <a:ea typeface="바탕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4641" y="1245221"/>
            <a:ext cx="3901440" cy="390144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73552" y="3143731"/>
            <a:ext cx="1918222" cy="1918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 txBox="1"/>
          <p:nvPr/>
        </p:nvSpPr>
        <p:spPr>
          <a:xfrm>
            <a:off x="2990242" y="2182642"/>
            <a:ext cx="6860025" cy="2857500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13900" b="1">
                <a:solidFill>
                  <a:srgbClr val="1b1760"/>
                </a:solidFill>
                <a:latin typeface="Candara"/>
              </a:rPr>
              <a:t>What ?</a:t>
            </a:r>
            <a:endParaRPr lang="en-US" altLang="ko-KR" sz="13900" b="1">
              <a:solidFill>
                <a:srgbClr val="1b1760"/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Class="entr" presetSubtype="4" fill="hold" grpId="0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3600" b="1">
                <a:latin typeface="한컴 고딕"/>
                <a:ea typeface="한컴 고딕"/>
              </a:rPr>
              <a:t>주제 소개</a:t>
            </a:r>
            <a:endParaRPr lang="ko-KR" altLang="en-US" sz="3600" b="1">
              <a:latin typeface="한컴 고딕"/>
              <a:ea typeface="한컴 고딕"/>
            </a:endParaRPr>
          </a:p>
        </p:txBody>
      </p:sp>
      <p:grpSp>
        <p:nvGrpSpPr>
          <p:cNvPr id="33" name=""/>
          <p:cNvGrpSpPr/>
          <p:nvPr/>
        </p:nvGrpSpPr>
        <p:grpSpPr>
          <a:xfrm rot="0">
            <a:off x="755348" y="2337310"/>
            <a:ext cx="4287398" cy="2700160"/>
            <a:chOff x="2903537" y="2373367"/>
            <a:chExt cx="6384924" cy="3733725"/>
          </a:xfrm>
        </p:grpSpPr>
        <p:grpSp>
          <p:nvGrpSpPr>
            <p:cNvPr id="34" name="그룹 3"/>
            <p:cNvGrpSpPr/>
            <p:nvPr/>
          </p:nvGrpSpPr>
          <p:grpSpPr>
            <a:xfrm rot="0">
              <a:off x="2903537" y="2373367"/>
              <a:ext cx="6384925" cy="1492250"/>
              <a:chOff x="1379622" y="2633747"/>
              <a:chExt cx="6384757" cy="1492082"/>
            </a:xfrm>
          </p:grpSpPr>
          <p:sp>
            <p:nvSpPr>
              <p:cNvPr id="35" name="직사각형 4"/>
              <p:cNvSpPr/>
              <p:nvPr/>
            </p:nvSpPr>
            <p:spPr>
              <a:xfrm rot="18900000">
                <a:off x="2800397" y="2832162"/>
                <a:ext cx="1096934" cy="1095252"/>
              </a:xfrm>
              <a:prstGeom prst="rect">
                <a:avLst/>
              </a:prstGeom>
              <a:solidFill>
                <a:srgbClr val="474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  <p:sp>
            <p:nvSpPr>
              <p:cNvPr id="36" name="직사각형 5"/>
              <p:cNvSpPr/>
              <p:nvPr/>
            </p:nvSpPr>
            <p:spPr>
              <a:xfrm rot="18900000">
                <a:off x="5246670" y="2832162"/>
                <a:ext cx="1096933" cy="1095252"/>
              </a:xfrm>
              <a:prstGeom prst="rect">
                <a:avLst/>
              </a:prstGeom>
              <a:solidFill>
                <a:srgbClr val="474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  <p:sp>
            <p:nvSpPr>
              <p:cNvPr id="37" name="직사각형 6"/>
              <p:cNvSpPr/>
              <p:nvPr/>
            </p:nvSpPr>
            <p:spPr>
              <a:xfrm rot="18900000">
                <a:off x="1379622" y="2633747"/>
                <a:ext cx="1492211" cy="1492082"/>
              </a:xfrm>
              <a:prstGeom prst="rect">
                <a:avLst/>
              </a:prstGeom>
              <a:solidFill>
                <a:srgbClr val="a4c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  <p:sp>
            <p:nvSpPr>
              <p:cNvPr id="38" name="Freeform 7"/>
              <p:cNvSpPr/>
              <p:nvPr/>
            </p:nvSpPr>
            <p:spPr>
              <a:xfrm>
                <a:off x="1690764" y="2981370"/>
                <a:ext cx="869927" cy="847630"/>
              </a:xfrm>
              <a:custGeom>
                <a:avLst/>
                <a:gdLst>
                  <a:gd name="T0" fmla="*/ 1685430279 w 482"/>
                  <a:gd name="T1" fmla="*/ 224911725 h 467"/>
                  <a:gd name="T2" fmla="*/ 1903687856 w 482"/>
                  <a:gd name="T3" fmla="*/ 106321502 h 467"/>
                  <a:gd name="T4" fmla="*/ 1762226436 w 482"/>
                  <a:gd name="T5" fmla="*/ 318966529 h 467"/>
                  <a:gd name="T6" fmla="*/ 1948148366 w 482"/>
                  <a:gd name="T7" fmla="*/ 273984588 h 467"/>
                  <a:gd name="T8" fmla="*/ 1758183475 w 482"/>
                  <a:gd name="T9" fmla="*/ 486627592 h 467"/>
                  <a:gd name="T10" fmla="*/ 1257001045 w 482"/>
                  <a:gd name="T11" fmla="*/ 1496688940 h 467"/>
                  <a:gd name="T12" fmla="*/ 52544422 w 482"/>
                  <a:gd name="T13" fmla="*/ 1508957661 h 467"/>
                  <a:gd name="T14" fmla="*/ 630520998 w 482"/>
                  <a:gd name="T15" fmla="*/ 1349474397 h 467"/>
                  <a:gd name="T16" fmla="*/ 250591215 w 482"/>
                  <a:gd name="T17" fmla="*/ 1079578709 h 467"/>
                  <a:gd name="T18" fmla="*/ 404179508 w 482"/>
                  <a:gd name="T19" fmla="*/ 1050954389 h 467"/>
                  <a:gd name="T20" fmla="*/ 121254657 w 482"/>
                  <a:gd name="T21" fmla="*/ 670648299 h 467"/>
                  <a:gd name="T22" fmla="*/ 282926862 w 482"/>
                  <a:gd name="T23" fmla="*/ 711541340 h 467"/>
                  <a:gd name="T24" fmla="*/ 177840029 w 482"/>
                  <a:gd name="T25" fmla="*/ 179929785 h 467"/>
                  <a:gd name="T26" fmla="*/ 974074183 w 482"/>
                  <a:gd name="T27" fmla="*/ 605217815 h 467"/>
                  <a:gd name="T28" fmla="*/ 1172122987 w 482"/>
                  <a:gd name="T29" fmla="*/ 130858944 h 467"/>
                  <a:gd name="T30" fmla="*/ 1685430279 w 482"/>
                  <a:gd name="T31" fmla="*/ 224911725 h 46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2" h="467">
                    <a:moveTo>
                      <a:pt x="417" y="55"/>
                    </a:moveTo>
                    <a:quadBezTo>
                      <a:pt x="471" y="26"/>
                      <a:pt x="471" y="26"/>
                    </a:quadBezTo>
                    <a:cubicBezTo>
                      <a:pt x="471" y="26"/>
                      <a:pt x="459" y="55"/>
                      <a:pt x="436" y="78"/>
                    </a:cubicBezTo>
                    <a:cubicBezTo>
                      <a:pt x="414" y="101"/>
                      <a:pt x="469" y="76"/>
                      <a:pt x="482" y="67"/>
                    </a:cubicBezTo>
                    <a:cubicBezTo>
                      <a:pt x="482" y="67"/>
                      <a:pt x="458" y="102"/>
                      <a:pt x="435" y="119"/>
                    </a:cubicBezTo>
                    <a:cubicBezTo>
                      <a:pt x="435" y="119"/>
                      <a:pt x="449" y="286"/>
                      <a:pt x="311" y="366"/>
                    </a:cubicBezTo>
                    <a:cubicBezTo>
                      <a:pt x="311" y="366"/>
                      <a:pt x="165" y="467"/>
                      <a:pt x="13" y="369"/>
                    </a:cubicBezTo>
                    <a:cubicBezTo>
                      <a:pt x="13" y="369"/>
                      <a:pt x="135" y="361"/>
                      <a:pt x="156" y="330"/>
                    </a:cubicBezTo>
                    <a:cubicBezTo>
                      <a:pt x="156" y="330"/>
                      <a:pt x="83" y="312"/>
                      <a:pt x="62" y="264"/>
                    </a:cubicBezTo>
                    <a:cubicBezTo>
                      <a:pt x="62" y="264"/>
                      <a:pt x="100" y="268"/>
                      <a:pt x="100" y="257"/>
                    </a:cubicBezTo>
                    <a:cubicBezTo>
                      <a:pt x="100" y="257"/>
                      <a:pt x="33" y="231"/>
                      <a:pt x="30" y="164"/>
                    </a:cubicBezTo>
                    <a:cubicBezTo>
                      <a:pt x="30" y="164"/>
                      <a:pt x="57" y="179"/>
                      <a:pt x="70" y="174"/>
                    </a:cubicBezTo>
                    <a:cubicBezTo>
                      <a:pt x="70" y="174"/>
                      <a:pt x="0" y="122"/>
                      <a:pt x="44" y="44"/>
                    </a:cubicBezTo>
                    <a:cubicBezTo>
                      <a:pt x="44" y="44"/>
                      <a:pt x="132" y="158"/>
                      <a:pt x="241" y="148"/>
                    </a:cubicBezTo>
                    <a:cubicBezTo>
                      <a:pt x="241" y="148"/>
                      <a:pt x="231" y="57"/>
                      <a:pt x="290" y="32"/>
                    </a:cubicBezTo>
                    <a:cubicBezTo>
                      <a:pt x="290" y="32"/>
                      <a:pt x="366" y="0"/>
                      <a:pt x="417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  <p:sp>
            <p:nvSpPr>
              <p:cNvPr id="39" name="직사각형 8"/>
              <p:cNvSpPr/>
              <p:nvPr/>
            </p:nvSpPr>
            <p:spPr>
              <a:xfrm rot="18900000">
                <a:off x="3825895" y="2633747"/>
                <a:ext cx="1492211" cy="1492082"/>
              </a:xfrm>
              <a:prstGeom prst="rect">
                <a:avLst/>
              </a:prstGeom>
              <a:solidFill>
                <a:srgbClr val="a4c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  <p:grpSp>
            <p:nvGrpSpPr>
              <p:cNvPr id="40" name="그룹 22"/>
              <p:cNvGrpSpPr/>
              <p:nvPr/>
            </p:nvGrpSpPr>
            <p:grpSpPr>
              <a:xfrm rot="0">
                <a:off x="4121164" y="3040101"/>
                <a:ext cx="901676" cy="679374"/>
                <a:chOff x="4032548" y="3649486"/>
                <a:chExt cx="1078902" cy="812906"/>
              </a:xfrm>
            </p:grpSpPr>
            <p:sp>
              <p:nvSpPr>
                <p:cNvPr id="41" name="Freeform 8"/>
                <p:cNvSpPr>
                  <a:spLocks noEditPoints="1"/>
                </p:cNvSpPr>
                <p:nvPr/>
              </p:nvSpPr>
              <p:spPr>
                <a:xfrm>
                  <a:off x="4032548" y="3649486"/>
                  <a:ext cx="805377" cy="812906"/>
                </a:xfrm>
                <a:custGeom>
                  <a:avLst/>
                  <a:gdLst>
                    <a:gd name="T0" fmla="*/ 870061541 w 374"/>
                    <a:gd name="T1" fmla="*/ 0 h 374"/>
                    <a:gd name="T2" fmla="*/ 0 w 374"/>
                    <a:gd name="T3" fmla="*/ 879930774 h 374"/>
                    <a:gd name="T4" fmla="*/ 870061541 w 374"/>
                    <a:gd name="T5" fmla="*/ 1759861548 h 374"/>
                    <a:gd name="T6" fmla="*/ 1740120924 w 374"/>
                    <a:gd name="T7" fmla="*/ 879930774 h 374"/>
                    <a:gd name="T8" fmla="*/ 870061541 w 374"/>
                    <a:gd name="T9" fmla="*/ 0 h 374"/>
                    <a:gd name="T10" fmla="*/ 870061541 w 374"/>
                    <a:gd name="T11" fmla="*/ 1364599431 h 374"/>
                    <a:gd name="T12" fmla="*/ 390830221 w 374"/>
                    <a:gd name="T13" fmla="*/ 879930774 h 374"/>
                    <a:gd name="T14" fmla="*/ 870061541 w 374"/>
                    <a:gd name="T15" fmla="*/ 399969322 h 374"/>
                    <a:gd name="T16" fmla="*/ 1344638014 w 374"/>
                    <a:gd name="T17" fmla="*/ 879930774 h 374"/>
                    <a:gd name="T18" fmla="*/ 870061541 w 374"/>
                    <a:gd name="T19" fmla="*/ 1364599431 h 37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4" h="374">
                      <a:moveTo>
                        <a:pt x="187" y="0"/>
                      </a:moveTo>
                      <a:cubicBezTo>
                        <a:pt x="84" y="0"/>
                        <a:pt x="0" y="84"/>
                        <a:pt x="0" y="187"/>
                      </a:cubicBezTo>
                      <a:cubicBezTo>
                        <a:pt x="0" y="290"/>
                        <a:pt x="84" y="374"/>
                        <a:pt x="187" y="374"/>
                      </a:cubicBezTo>
                      <a:cubicBezTo>
                        <a:pt x="290" y="374"/>
                        <a:pt x="374" y="290"/>
                        <a:pt x="374" y="187"/>
                      </a:cubicBezTo>
                      <a:cubicBezTo>
                        <a:pt x="374" y="84"/>
                        <a:pt x="290" y="0"/>
                        <a:pt x="187" y="0"/>
                      </a:cubicBezTo>
                      <a:close/>
                      <a:moveTo>
                        <a:pt x="187" y="290"/>
                      </a:moveTo>
                      <a:cubicBezTo>
                        <a:pt x="130" y="290"/>
                        <a:pt x="84" y="244"/>
                        <a:pt x="84" y="187"/>
                      </a:cubicBezTo>
                      <a:cubicBezTo>
                        <a:pt x="84" y="131"/>
                        <a:pt x="130" y="85"/>
                        <a:pt x="187" y="85"/>
                      </a:cubicBezTo>
                      <a:cubicBezTo>
                        <a:pt x="244" y="85"/>
                        <a:pt x="289" y="131"/>
                        <a:pt x="289" y="187"/>
                      </a:cubicBezTo>
                      <a:cubicBezTo>
                        <a:pt x="289" y="244"/>
                        <a:pt x="244" y="290"/>
                        <a:pt x="187" y="2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Arial"/>
                    <a:ea typeface="+mj-ea"/>
                    <a:cs typeface="Arial"/>
                  </a:endParaRPr>
                </a:p>
              </p:txBody>
            </p:sp>
            <p:sp>
              <p:nvSpPr>
                <p:cNvPr id="42" name="Oval 9"/>
                <p:cNvSpPr>
                  <a:spLocks noChangeArrowheads="1"/>
                </p:cNvSpPr>
                <p:nvPr/>
              </p:nvSpPr>
              <p:spPr>
                <a:xfrm>
                  <a:off x="4936698" y="3816626"/>
                  <a:ext cx="174752" cy="1766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Arial"/>
                    <a:ea typeface="+mj-ea"/>
                    <a:cs typeface="Arial"/>
                  </a:endParaRPr>
                </a:p>
              </p:txBody>
            </p:sp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>
                <a:xfrm>
                  <a:off x="4936698" y="4122414"/>
                  <a:ext cx="174752" cy="1747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>
                    <a:latin typeface="Arial"/>
                    <a:ea typeface="+mj-ea"/>
                    <a:cs typeface="Arial"/>
                  </a:endParaRPr>
                </a:p>
              </p:txBody>
            </p:sp>
          </p:grpSp>
          <p:sp>
            <p:nvSpPr>
              <p:cNvPr id="44" name="직사각형 10"/>
              <p:cNvSpPr/>
              <p:nvPr/>
            </p:nvSpPr>
            <p:spPr>
              <a:xfrm rot="18900000">
                <a:off x="6272168" y="2633747"/>
                <a:ext cx="1492211" cy="1492082"/>
              </a:xfrm>
              <a:prstGeom prst="rect">
                <a:avLst/>
              </a:prstGeom>
              <a:solidFill>
                <a:srgbClr val="a4c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  <p:sp>
            <p:nvSpPr>
              <p:cNvPr id="45" name="Freeform 11"/>
              <p:cNvSpPr/>
              <p:nvPr/>
            </p:nvSpPr>
            <p:spPr>
              <a:xfrm>
                <a:off x="6799204" y="2982958"/>
                <a:ext cx="438138" cy="793661"/>
              </a:xfrm>
              <a:custGeom>
                <a:avLst/>
                <a:gdLst>
                  <a:gd name="T0" fmla="*/ 980286743 w 242"/>
                  <a:gd name="T1" fmla="*/ 0 h 438"/>
                  <a:gd name="T2" fmla="*/ 980286743 w 242"/>
                  <a:gd name="T3" fmla="*/ 253534317 h 438"/>
                  <a:gd name="T4" fmla="*/ 737240793 w 242"/>
                  <a:gd name="T5" fmla="*/ 253534317 h 438"/>
                  <a:gd name="T6" fmla="*/ 668377874 w 242"/>
                  <a:gd name="T7" fmla="*/ 359855094 h 438"/>
                  <a:gd name="T8" fmla="*/ 668377874 w 242"/>
                  <a:gd name="T9" fmla="*/ 617478282 h 438"/>
                  <a:gd name="T10" fmla="*/ 980286743 w 242"/>
                  <a:gd name="T11" fmla="*/ 617478282 h 438"/>
                  <a:gd name="T12" fmla="*/ 980286743 w 242"/>
                  <a:gd name="T13" fmla="*/ 911905361 h 438"/>
                  <a:gd name="T14" fmla="*/ 664326404 w 242"/>
                  <a:gd name="T15" fmla="*/ 911905361 h 438"/>
                  <a:gd name="T16" fmla="*/ 664326404 w 242"/>
                  <a:gd name="T17" fmla="*/ 1791095704 h 438"/>
                  <a:gd name="T18" fmla="*/ 307859412 w 242"/>
                  <a:gd name="T19" fmla="*/ 1791095704 h 438"/>
                  <a:gd name="T20" fmla="*/ 307859412 w 242"/>
                  <a:gd name="T21" fmla="*/ 911905361 h 438"/>
                  <a:gd name="T22" fmla="*/ 0 w 242"/>
                  <a:gd name="T23" fmla="*/ 911905361 h 438"/>
                  <a:gd name="T24" fmla="*/ 0 w 242"/>
                  <a:gd name="T25" fmla="*/ 621567154 h 438"/>
                  <a:gd name="T26" fmla="*/ 303807941 w 242"/>
                  <a:gd name="T27" fmla="*/ 621567154 h 438"/>
                  <a:gd name="T28" fmla="*/ 303807941 w 242"/>
                  <a:gd name="T29" fmla="*/ 368032838 h 438"/>
                  <a:gd name="T30" fmla="*/ 567107218 w 242"/>
                  <a:gd name="T31" fmla="*/ 0 h 438"/>
                  <a:gd name="T32" fmla="*/ 980286743 w 242"/>
                  <a:gd name="T33" fmla="*/ 0 h 4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2" h="438">
                    <a:moveTo>
                      <a:pt x="242" y="0"/>
                    </a:moveTo>
                    <a:quadBezTo>
                      <a:pt x="242" y="62"/>
                      <a:pt x="242" y="62"/>
                    </a:quadBezTo>
                    <a:quadBezTo>
                      <a:pt x="182" y="62"/>
                      <a:pt x="182" y="62"/>
                    </a:quadBezTo>
                    <a:cubicBezTo>
                      <a:pt x="182" y="62"/>
                      <a:pt x="164" y="64"/>
                      <a:pt x="165" y="88"/>
                    </a:cubicBezTo>
                    <a:quadBezTo>
                      <a:pt x="165" y="151"/>
                      <a:pt x="165" y="151"/>
                    </a:quadBezTo>
                    <a:quadBezTo>
                      <a:pt x="242" y="151"/>
                      <a:pt x="242" y="151"/>
                    </a:quadBezTo>
                    <a:quadBezTo>
                      <a:pt x="242" y="223"/>
                      <a:pt x="242" y="223"/>
                    </a:quadBezTo>
                    <a:quadBezTo>
                      <a:pt x="164" y="223"/>
                      <a:pt x="164" y="223"/>
                    </a:quadBezTo>
                    <a:quadBezTo>
                      <a:pt x="164" y="438"/>
                      <a:pt x="164" y="438"/>
                    </a:quadBezTo>
                    <a:quadBezTo>
                      <a:pt x="76" y="438"/>
                      <a:pt x="76" y="438"/>
                    </a:quadBezTo>
                    <a:quadBezTo>
                      <a:pt x="76" y="223"/>
                      <a:pt x="76" y="223"/>
                    </a:quadBezTo>
                    <a:quadBezTo>
                      <a:pt x="0" y="223"/>
                      <a:pt x="0" y="223"/>
                    </a:quadBezTo>
                    <a:quadBezTo>
                      <a:pt x="0" y="152"/>
                      <a:pt x="0" y="152"/>
                    </a:quadBezTo>
                    <a:quadBezTo>
                      <a:pt x="75" y="152"/>
                      <a:pt x="75" y="152"/>
                    </a:quadBezTo>
                    <a:quadBezTo>
                      <a:pt x="75" y="90"/>
                      <a:pt x="75" y="90"/>
                    </a:quadBezTo>
                    <a:cubicBezTo>
                      <a:pt x="75" y="90"/>
                      <a:pt x="68" y="7"/>
                      <a:pt x="140" y="0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/>
                  <a:ea typeface="+mj-ea"/>
                  <a:cs typeface="Arial"/>
                </a:endParaRPr>
              </a:p>
            </p:txBody>
          </p:sp>
        </p:grpSp>
        <p:pic>
          <p:nvPicPr>
            <p:cNvPr id="4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24434" y="4459578"/>
              <a:ext cx="2343132" cy="1647515"/>
            </a:xfrm>
            <a:prstGeom prst="rect">
              <a:avLst/>
            </a:prstGeom>
          </p:spPr>
        </p:pic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45970" y="1178044"/>
            <a:ext cx="4921774" cy="4868772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5784410" y="3429000"/>
            <a:ext cx="623178" cy="516782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50" name=""/>
          <p:cNvSpPr txBox="1"/>
          <p:nvPr/>
        </p:nvSpPr>
        <p:spPr>
          <a:xfrm>
            <a:off x="5325893" y="4057243"/>
            <a:ext cx="1540214" cy="719441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sz="2400" b="1">
                <a:latin typeface="Candara"/>
              </a:rPr>
              <a:t>Relation</a:t>
            </a:r>
            <a:endParaRPr lang="en-US" altLang="ko-KR" sz="2400" b="1">
              <a:latin typeface="Candara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6253" y="1973700"/>
            <a:ext cx="4758888" cy="3680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3600" b="1">
                <a:latin typeface="한컴 고딕"/>
                <a:ea typeface="한컴 고딕"/>
              </a:rPr>
              <a:t>주제 소개</a:t>
            </a:r>
            <a:endParaRPr lang="ko-KR" altLang="en-US" sz="3600" b="1">
              <a:latin typeface="한컴 고딕"/>
              <a:ea typeface="한컴 고딕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3011826" y="1333946"/>
            <a:ext cx="6440549" cy="4717022"/>
            <a:chOff x="1876933" y="590632"/>
            <a:chExt cx="6318954" cy="4646091"/>
          </a:xfrm>
        </p:grpSpPr>
        <p:grpSp>
          <p:nvGrpSpPr>
            <p:cNvPr id="52" name=""/>
            <p:cNvGrpSpPr/>
            <p:nvPr/>
          </p:nvGrpSpPr>
          <p:grpSpPr>
            <a:xfrm rot="0">
              <a:off x="1876933" y="1732394"/>
              <a:ext cx="4011129" cy="3497169"/>
              <a:chOff x="3342667" y="615824"/>
              <a:chExt cx="5210135" cy="4402900"/>
            </a:xfrm>
          </p:grpSpPr>
          <p:grpSp>
            <p:nvGrpSpPr>
              <p:cNvPr id="53" name="그룹 33"/>
              <p:cNvGrpSpPr/>
              <p:nvPr/>
            </p:nvGrpSpPr>
            <p:grpSpPr>
              <a:xfrm rot="0">
                <a:off x="4235592" y="1345581"/>
                <a:ext cx="3445603" cy="3195227"/>
                <a:chOff x="3840520" y="1529764"/>
                <a:chExt cx="4064296" cy="3542164"/>
              </a:xfrm>
            </p:grpSpPr>
            <p:cxnSp>
              <p:nvCxnSpPr>
                <p:cNvPr id="54" name="직선 연결선 10"/>
                <p:cNvCxnSpPr/>
                <p:nvPr/>
              </p:nvCxnSpPr>
              <p:spPr>
                <a:xfrm flipV="1">
                  <a:off x="4071577" y="1529764"/>
                  <a:ext cx="2606313" cy="20898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14"/>
                <p:cNvCxnSpPr/>
                <p:nvPr/>
              </p:nvCxnSpPr>
              <p:spPr>
                <a:xfrm flipH="1" flipV="1">
                  <a:off x="3840520" y="2243273"/>
                  <a:ext cx="4064296" cy="2324128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16"/>
                <p:cNvCxnSpPr/>
                <p:nvPr/>
              </p:nvCxnSpPr>
              <p:spPr>
                <a:xfrm flipH="1" flipV="1">
                  <a:off x="4320958" y="4862946"/>
                  <a:ext cx="3352801" cy="20898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18"/>
                <p:cNvCxnSpPr/>
                <p:nvPr/>
              </p:nvCxnSpPr>
              <p:spPr>
                <a:xfrm flipH="1">
                  <a:off x="4089901" y="2034291"/>
                  <a:ext cx="2819046" cy="2324128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8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342667" y="1066499"/>
                <a:ext cx="1027392" cy="1284240"/>
              </a:xfrm>
              <a:prstGeom prst="rect">
                <a:avLst/>
              </a:prstGeom>
            </p:spPr>
          </p:pic>
          <p:pic>
            <p:nvPicPr>
              <p:cNvPr id="5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925687" y="615824"/>
                <a:ext cx="997293" cy="1246616"/>
              </a:xfrm>
              <a:prstGeom prst="rect">
                <a:avLst/>
              </a:prstGeom>
            </p:spPr>
          </p:pic>
          <p:pic>
            <p:nvPicPr>
              <p:cNvPr id="60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384277" y="3624787"/>
                <a:ext cx="995924" cy="1247148"/>
              </a:xfrm>
              <a:prstGeom prst="rect">
                <a:avLst/>
              </a:prstGeom>
            </p:spPr>
          </p:pic>
          <p:pic>
            <p:nvPicPr>
              <p:cNvPr id="61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7568149" y="3785691"/>
                <a:ext cx="984652" cy="1233033"/>
              </a:xfrm>
              <a:prstGeom prst="rect">
                <a:avLst/>
              </a:prstGeom>
            </p:spPr>
          </p:pic>
        </p:grpSp>
        <p:pic>
          <p:nvPicPr>
            <p:cNvPr id="62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390658" y="590632"/>
              <a:ext cx="805229" cy="1008350"/>
            </a:xfrm>
            <a:prstGeom prst="rect">
              <a:avLst/>
            </a:prstGeom>
          </p:spPr>
        </p:pic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915555" y="4263450"/>
              <a:ext cx="778617" cy="973272"/>
            </a:xfrm>
            <a:prstGeom prst="rect">
              <a:avLst/>
            </a:prstGeom>
          </p:spPr>
        </p:pic>
        <p:cxnSp>
          <p:nvCxnSpPr>
            <p:cNvPr id="64" name=""/>
            <p:cNvCxnSpPr/>
            <p:nvPr/>
          </p:nvCxnSpPr>
          <p:spPr>
            <a:xfrm flipV="1">
              <a:off x="5503221" y="1159213"/>
              <a:ext cx="1783404" cy="88156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"/>
            <p:cNvCxnSpPr/>
            <p:nvPr/>
          </p:nvCxnSpPr>
          <p:spPr>
            <a:xfrm rot="5400000">
              <a:off x="6374659" y="2780489"/>
              <a:ext cx="2269786" cy="40532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"/>
            <p:cNvCxnSpPr/>
            <p:nvPr/>
          </p:nvCxnSpPr>
          <p:spPr>
            <a:xfrm rot="5400000">
              <a:off x="5447490" y="2218108"/>
              <a:ext cx="2371117" cy="13679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3600" b="1">
                <a:latin typeface="한컴 고딕"/>
                <a:ea typeface="한컴 고딕"/>
              </a:rPr>
              <a:t>목적</a:t>
            </a:r>
            <a:endParaRPr lang="ko-KR" altLang="en-US" sz="3600" b="1">
              <a:latin typeface="한컴 고딕"/>
              <a:ea typeface="한컴 고딕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6315177" y="1270674"/>
            <a:ext cx="5437387" cy="4293910"/>
            <a:chOff x="1876931" y="590632"/>
            <a:chExt cx="6318956" cy="4646091"/>
          </a:xfrm>
        </p:grpSpPr>
        <p:grpSp>
          <p:nvGrpSpPr>
            <p:cNvPr id="52" name=""/>
            <p:cNvGrpSpPr/>
            <p:nvPr/>
          </p:nvGrpSpPr>
          <p:grpSpPr>
            <a:xfrm rot="0">
              <a:off x="1876931" y="1732393"/>
              <a:ext cx="4011129" cy="3497169"/>
              <a:chOff x="3342667" y="615824"/>
              <a:chExt cx="5210135" cy="4402900"/>
            </a:xfrm>
          </p:grpSpPr>
          <p:grpSp>
            <p:nvGrpSpPr>
              <p:cNvPr id="53" name="그룹 33"/>
              <p:cNvGrpSpPr/>
              <p:nvPr/>
            </p:nvGrpSpPr>
            <p:grpSpPr>
              <a:xfrm rot="0">
                <a:off x="4235597" y="1345583"/>
                <a:ext cx="3445604" cy="3195227"/>
                <a:chOff x="3840520" y="1529764"/>
                <a:chExt cx="4064296" cy="3542164"/>
              </a:xfrm>
            </p:grpSpPr>
            <p:cxnSp>
              <p:nvCxnSpPr>
                <p:cNvPr id="54" name="직선 연결선 10"/>
                <p:cNvCxnSpPr/>
                <p:nvPr/>
              </p:nvCxnSpPr>
              <p:spPr>
                <a:xfrm flipV="1">
                  <a:off x="4071577" y="1529764"/>
                  <a:ext cx="2606313" cy="20898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14"/>
                <p:cNvCxnSpPr/>
                <p:nvPr/>
              </p:nvCxnSpPr>
              <p:spPr>
                <a:xfrm flipH="1" flipV="1">
                  <a:off x="3840520" y="2243273"/>
                  <a:ext cx="4064296" cy="2324128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16"/>
                <p:cNvCxnSpPr/>
                <p:nvPr/>
              </p:nvCxnSpPr>
              <p:spPr>
                <a:xfrm flipH="1" flipV="1">
                  <a:off x="4320958" y="4862946"/>
                  <a:ext cx="3352801" cy="20898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18"/>
                <p:cNvCxnSpPr/>
                <p:nvPr/>
              </p:nvCxnSpPr>
              <p:spPr>
                <a:xfrm flipH="1">
                  <a:off x="4089901" y="2034291"/>
                  <a:ext cx="2819046" cy="2324128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8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342667" y="1066499"/>
                <a:ext cx="1027392" cy="1284240"/>
              </a:xfrm>
              <a:prstGeom prst="rect">
                <a:avLst/>
              </a:prstGeom>
            </p:spPr>
          </p:pic>
          <p:pic>
            <p:nvPicPr>
              <p:cNvPr id="5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925687" y="615824"/>
                <a:ext cx="997293" cy="1246616"/>
              </a:xfrm>
              <a:prstGeom prst="rect">
                <a:avLst/>
              </a:prstGeom>
            </p:spPr>
          </p:pic>
          <p:pic>
            <p:nvPicPr>
              <p:cNvPr id="60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384277" y="3624787"/>
                <a:ext cx="995924" cy="1247148"/>
              </a:xfrm>
              <a:prstGeom prst="rect">
                <a:avLst/>
              </a:prstGeom>
            </p:spPr>
          </p:pic>
          <p:pic>
            <p:nvPicPr>
              <p:cNvPr id="61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7568149" y="3785691"/>
                <a:ext cx="984652" cy="1233033"/>
              </a:xfrm>
              <a:prstGeom prst="rect">
                <a:avLst/>
              </a:prstGeom>
            </p:spPr>
          </p:pic>
        </p:grpSp>
        <p:pic>
          <p:nvPicPr>
            <p:cNvPr id="62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390658" y="590632"/>
              <a:ext cx="805229" cy="1008350"/>
            </a:xfrm>
            <a:prstGeom prst="rect">
              <a:avLst/>
            </a:prstGeom>
          </p:spPr>
        </p:pic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915555" y="4263450"/>
              <a:ext cx="778617" cy="973272"/>
            </a:xfrm>
            <a:prstGeom prst="rect">
              <a:avLst/>
            </a:prstGeom>
          </p:spPr>
        </p:pic>
        <p:cxnSp>
          <p:nvCxnSpPr>
            <p:cNvPr id="64" name=""/>
            <p:cNvCxnSpPr/>
            <p:nvPr/>
          </p:nvCxnSpPr>
          <p:spPr>
            <a:xfrm flipV="1">
              <a:off x="5503221" y="1159213"/>
              <a:ext cx="1783404" cy="88156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"/>
            <p:cNvCxnSpPr/>
            <p:nvPr/>
          </p:nvCxnSpPr>
          <p:spPr>
            <a:xfrm rot="5400000">
              <a:off x="6374659" y="2780489"/>
              <a:ext cx="2269786" cy="40532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"/>
            <p:cNvCxnSpPr/>
            <p:nvPr/>
          </p:nvCxnSpPr>
          <p:spPr>
            <a:xfrm rot="5400000">
              <a:off x="5447490" y="2218108"/>
              <a:ext cx="2371117" cy="13679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"/>
          <p:cNvSpPr txBox="1"/>
          <p:nvPr/>
        </p:nvSpPr>
        <p:spPr>
          <a:xfrm>
            <a:off x="821785" y="2618361"/>
            <a:ext cx="4255851" cy="810638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Arial"/>
              </a:rPr>
              <a:t>연예계라는 특정 집단의 인물들의 </a:t>
            </a:r>
            <a:endParaRPr lang="ko-KR" altLang="en-US" b="1">
              <a:latin typeface="맑은 고딕"/>
              <a:ea typeface="맑은 고딕"/>
              <a:cs typeface="Arial"/>
            </a:endParaRPr>
          </a:p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Arial"/>
              </a:rPr>
              <a:t>관계를 그래프로 표현 </a:t>
            </a:r>
            <a:endParaRPr lang="ko-KR" altLang="en-US" b="1">
              <a:latin typeface="맑은 고딕"/>
              <a:ea typeface="맑은 고딕"/>
              <a:cs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60733" y="4148441"/>
            <a:ext cx="5735266" cy="1226090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Arial"/>
              </a:rPr>
              <a:t>인물들의 관계를 통해 서브 그래프를 찾을 수 있다면 그러한 서브그래프 내의 연예인들을 통해 영화 혹은 방송 프로그램을 기획하는 데에 사용할 수 있을 것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3600" b="1">
                <a:latin typeface="한컴 고딕"/>
                <a:ea typeface="한컴 고딕"/>
              </a:rPr>
              <a:t>모델링</a:t>
            </a:r>
            <a:endParaRPr lang="ko-KR" altLang="en-US" sz="3600" b="1">
              <a:latin typeface="한컴 고딕"/>
              <a:ea typeface="한컴 고딕"/>
            </a:endParaRPr>
          </a:p>
        </p:txBody>
      </p:sp>
      <p:graphicFrame>
        <p:nvGraphicFramePr>
          <p:cNvPr id="119" name=""/>
          <p:cNvGraphicFramePr>
            <a:graphicFrameLocks noGrp="1"/>
          </p:cNvGraphicFramePr>
          <p:nvPr/>
        </p:nvGraphicFramePr>
        <p:xfrm>
          <a:off x="2171782" y="1230929"/>
          <a:ext cx="8496949" cy="5478149"/>
        </p:xfrm>
        <a:graphic>
          <a:graphicData uri="http://schemas.openxmlformats.org/drawingml/2006/table">
            <a:tbl>
              <a:tblPr firstRow="1" bandRow="1"/>
              <a:tblGrid>
                <a:gridCol w="2300578"/>
                <a:gridCol w="6196370"/>
              </a:tblGrid>
              <a:tr h="8961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2500" b="0" i="0" u="none" strike="noStrike" mc:Ignorable="hp" hp:hslEmbossed="0">
                          <a:solidFill>
                            <a:schemeClr val="lt1"/>
                          </a:solidFill>
                          <a:latin typeface="Candara"/>
                          <a:ea typeface="바탕"/>
                        </a:rPr>
                        <a:t>사용언어</a:t>
                      </a:r>
                      <a:endParaRPr xmlns:mc="http://schemas.openxmlformats.org/markup-compatibility/2006" xmlns:hp="http://schemas.haansoft.com/office/presentation/8.0" lang="ko-KR" altLang="en-US" sz="2500" b="0" i="0" u="none" strike="noStrike" mc:Ignorable="hp" hp:hslEmbossed="0">
                        <a:solidFill>
                          <a:schemeClr val="lt1"/>
                        </a:solidFill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dk1">
                        <a:alpha val="10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500" b="0" i="0" u="none" strike="noStrike" mc:Ignorable="hp" hp:hslEmbossed="0">
                          <a:solidFill>
                            <a:schemeClr val="lt1"/>
                          </a:solidFill>
                          <a:latin typeface="Candara"/>
                          <a:ea typeface="바탕"/>
                        </a:rPr>
                        <a:t>C++</a:t>
                      </a:r>
                      <a:endParaRPr xmlns:mc="http://schemas.openxmlformats.org/markup-compatibility/2006" xmlns:hp="http://schemas.haansoft.com/office/presentation/8.0" lang="EN-US" altLang="en-US" sz="2500" b="0" i="0" u="none" strike="noStrike" mc:Ignorable="hp" hp:hslEmbossed="0">
                        <a:solidFill>
                          <a:schemeClr val="lt1"/>
                        </a:solidFill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dk1">
                        <a:alpha val="100000"/>
                      </a:schemeClr>
                    </a:solidFill>
                  </a:tcPr>
                </a:tc>
              </a:tr>
              <a:tr h="20491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          <a:latin typeface="Candara"/>
                          <a:ea typeface="바탕"/>
                        </a:rPr>
                        <a:t>정점타입</a:t>
                      </a:r>
                      <a:endParaRPr xmlns:mc="http://schemas.openxmlformats.org/markup-compatibility/2006" xmlns:hp="http://schemas.haansoft.com/office/presentation/8.0" lang="ko-KR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Struct PERSON{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이름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나이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……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}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2664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          <a:latin typeface="Candara"/>
                          <a:ea typeface="바탕"/>
                        </a:rPr>
                        <a:t>정점들</a:t>
                      </a:r>
                      <a:r>
                        <a:rPr xmlns:mc="http://schemas.openxmlformats.org/markup-compatibility/2006" xmlns:hp="http://schemas.haansoft.com/office/presentation/8.0" lang="en-US" altLang="ko-KR" sz="2000" b="0" i="0" u="none" strike="noStrike" mc:Ignorable="hp" hp:hslEmbossed="0">
                          <a:latin typeface="Candara"/>
                          <a:ea typeface="바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          <a:latin typeface="Candara"/>
                          <a:ea typeface="바탕"/>
                        </a:rPr>
                        <a:t>리스트</a:t>
                      </a:r>
                      <a:endParaRPr xmlns:mc="http://schemas.openxmlformats.org/markup-compatibility/2006" xmlns:hp="http://schemas.haansoft.com/office/presentation/8.0" lang="ko-KR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Vector&lt;PERSON&gt; p;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266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          <a:latin typeface="Candara"/>
                          <a:ea typeface="바탕"/>
                        </a:rPr>
                        <a:t>간선의</a:t>
                      </a:r>
                      <a:r>
                        <a:rPr xmlns:mc="http://schemas.openxmlformats.org/markup-compatibility/2006" xmlns:hp="http://schemas.haansoft.com/office/presentation/8.0" lang="en-US" altLang="ko-KR" sz="2000" b="0" i="0" u="none" strike="noStrike" mc:Ignorable="hp" hp:hslEmbossed="0">
                          <a:latin typeface="Candara"/>
                          <a:ea typeface="바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          <a:latin typeface="Candara"/>
                          <a:ea typeface="바탕"/>
                        </a:rPr>
                        <a:t>리스트</a:t>
                      </a:r>
                      <a:endParaRPr xmlns:mc="http://schemas.openxmlformats.org/markup-compatibility/2006" xmlns:hp="http://schemas.haansoft.com/office/presentation/8.0" lang="ko-KR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Pair&lt;int , int&gt; adj[]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2000" b="0" i="0" u="none" strike="noStrike" mc:Ignorable="hp" hp:hslEmbossed="0">
                          <a:latin typeface="Candara"/>
                          <a:ea typeface="바탕"/>
                        </a:rPr>
                        <a:t>(first: Vertex의index, second: weight)</a:t>
                      </a:r>
                      <a:endParaRPr xmlns:mc="http://schemas.openxmlformats.org/markup-compatibility/2006" xmlns:hp="http://schemas.haansoft.com/office/presentation/8.0" lang="EN-US" altLang="en-US" sz="2000" b="0" i="0" u="none" strike="noStrike" mc:Ignorable="hp" hp:hslEmbossed="0">
                        <a:latin typeface="Candara"/>
                        <a:ea typeface="바탕"/>
                      </a:endParaRPr>
                    </a:p>
                  </a:txBody>
                  <a:tcPr marL="91440" marR="91440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3600" b="1">
                <a:latin typeface="한컴 고딕"/>
                <a:ea typeface="한컴 고딕"/>
              </a:rPr>
              <a:t>모델링</a:t>
            </a:r>
            <a:endParaRPr lang="ko-KR" altLang="en-US" sz="3600" b="1">
              <a:latin typeface="한컴 고딕"/>
              <a:ea typeface="한컴 고딕"/>
            </a:endParaRPr>
          </a:p>
        </p:txBody>
      </p:sp>
      <p:grpSp>
        <p:nvGrpSpPr>
          <p:cNvPr id="73" name="그룹 73"/>
          <p:cNvGrpSpPr/>
          <p:nvPr/>
        </p:nvGrpSpPr>
        <p:grpSpPr>
          <a:xfrm rot="0">
            <a:off x="7637062" y="1711218"/>
            <a:ext cx="3304860" cy="4097777"/>
            <a:chOff x="5721929" y="221669"/>
            <a:chExt cx="4551217" cy="5334003"/>
          </a:xfrm>
        </p:grpSpPr>
        <p:grpSp>
          <p:nvGrpSpPr>
            <p:cNvPr id="74" name="그룹 23"/>
            <p:cNvGrpSpPr/>
            <p:nvPr/>
          </p:nvGrpSpPr>
          <p:grpSpPr>
            <a:xfrm rot="0">
              <a:off x="5721933" y="845128"/>
              <a:ext cx="1385453" cy="4710544"/>
              <a:chOff x="7592292" y="734292"/>
              <a:chExt cx="1717964" cy="4710544"/>
            </a:xfrm>
          </p:grpSpPr>
          <p:sp>
            <p:nvSpPr>
              <p:cNvPr id="75" name="직사각형 19"/>
              <p:cNvSpPr/>
              <p:nvPr/>
            </p:nvSpPr>
            <p:spPr>
              <a:xfrm>
                <a:off x="7592292" y="734292"/>
                <a:ext cx="1717964" cy="1177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adj[1]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6" name="직사각형 20"/>
              <p:cNvSpPr/>
              <p:nvPr/>
            </p:nvSpPr>
            <p:spPr>
              <a:xfrm>
                <a:off x="7592292" y="1911928"/>
                <a:ext cx="1717964" cy="1177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adj[2]</a:t>
                </a:r>
                <a:endParaRPr lang="ko-KR" altLang="en-US">
                  <a:latin typeface="Arial"/>
                  <a:cs typeface="Arial"/>
                </a:endParaRPr>
              </a:p>
            </p:txBody>
          </p:sp>
          <p:sp>
            <p:nvSpPr>
              <p:cNvPr id="77" name="직사각형 21"/>
              <p:cNvSpPr/>
              <p:nvPr/>
            </p:nvSpPr>
            <p:spPr>
              <a:xfrm>
                <a:off x="7592292" y="3089564"/>
                <a:ext cx="1717964" cy="1177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adj[3]</a:t>
                </a:r>
                <a:endParaRPr lang="ko-KR" altLang="en-US">
                  <a:latin typeface="Arial"/>
                  <a:cs typeface="Arial"/>
                </a:endParaRPr>
              </a:p>
            </p:txBody>
          </p:sp>
          <p:sp>
            <p:nvSpPr>
              <p:cNvPr id="78" name="직사각형 22"/>
              <p:cNvSpPr/>
              <p:nvPr/>
            </p:nvSpPr>
            <p:spPr>
              <a:xfrm>
                <a:off x="7592292" y="4267200"/>
                <a:ext cx="1717964" cy="11776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adj[4]</a:t>
                </a:r>
                <a:endParaRPr lang="ko-KR" alt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79" name="그룹 28"/>
            <p:cNvGrpSpPr/>
            <p:nvPr/>
          </p:nvGrpSpPr>
          <p:grpSpPr>
            <a:xfrm rot="0">
              <a:off x="7529946" y="1156855"/>
              <a:ext cx="1136072" cy="554182"/>
              <a:chOff x="7952509" y="1136073"/>
              <a:chExt cx="1136072" cy="554182"/>
            </a:xfrm>
          </p:grpSpPr>
          <p:sp>
            <p:nvSpPr>
              <p:cNvPr id="80" name="직사각형 25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1" name="직사각형 26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82" name="그룹 29"/>
            <p:cNvGrpSpPr/>
            <p:nvPr/>
          </p:nvGrpSpPr>
          <p:grpSpPr>
            <a:xfrm rot="0">
              <a:off x="9137074" y="1156855"/>
              <a:ext cx="1136072" cy="554182"/>
              <a:chOff x="7952509" y="1136073"/>
              <a:chExt cx="1136072" cy="554182"/>
            </a:xfrm>
          </p:grpSpPr>
          <p:sp>
            <p:nvSpPr>
              <p:cNvPr id="83" name="직사각형 30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4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직사각형 31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85" name="직선 화살표 연결선 33"/>
            <p:cNvCxnSpPr/>
            <p:nvPr/>
          </p:nvCxnSpPr>
          <p:spPr>
            <a:xfrm>
              <a:off x="6844145" y="143394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35"/>
            <p:cNvCxnSpPr/>
            <p:nvPr/>
          </p:nvCxnSpPr>
          <p:spPr>
            <a:xfrm>
              <a:off x="8666017" y="1433946"/>
              <a:ext cx="471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36"/>
            <p:cNvGrpSpPr/>
            <p:nvPr/>
          </p:nvGrpSpPr>
          <p:grpSpPr>
            <a:xfrm rot="0">
              <a:off x="7529946" y="2334491"/>
              <a:ext cx="1136072" cy="554182"/>
              <a:chOff x="7952509" y="1136073"/>
              <a:chExt cx="1136072" cy="554182"/>
            </a:xfrm>
          </p:grpSpPr>
          <p:sp>
            <p:nvSpPr>
              <p:cNvPr id="88" name="직사각형 37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9" name="직사각형 38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90" name="그룹 39"/>
            <p:cNvGrpSpPr/>
            <p:nvPr/>
          </p:nvGrpSpPr>
          <p:grpSpPr>
            <a:xfrm rot="0">
              <a:off x="7529946" y="3512128"/>
              <a:ext cx="1136072" cy="554182"/>
              <a:chOff x="7952509" y="1136073"/>
              <a:chExt cx="1136072" cy="554182"/>
            </a:xfrm>
          </p:grpSpPr>
          <p:sp>
            <p:nvSpPr>
              <p:cNvPr id="91" name="직사각형 40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2" name="직사각형 41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93" name="그룹 42"/>
            <p:cNvGrpSpPr/>
            <p:nvPr/>
          </p:nvGrpSpPr>
          <p:grpSpPr>
            <a:xfrm rot="0">
              <a:off x="9137074" y="2334491"/>
              <a:ext cx="1136072" cy="554182"/>
              <a:chOff x="7952509" y="1136073"/>
              <a:chExt cx="1136072" cy="554182"/>
            </a:xfrm>
          </p:grpSpPr>
          <p:sp>
            <p:nvSpPr>
              <p:cNvPr id="94" name="직사각형 43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4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5" name="직사각형 44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96" name="직선 화살표 연결선 45"/>
            <p:cNvCxnSpPr/>
            <p:nvPr/>
          </p:nvCxnSpPr>
          <p:spPr>
            <a:xfrm>
              <a:off x="6844145" y="2611582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46"/>
            <p:cNvCxnSpPr/>
            <p:nvPr/>
          </p:nvCxnSpPr>
          <p:spPr>
            <a:xfrm>
              <a:off x="8666017" y="2611582"/>
              <a:ext cx="471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47"/>
            <p:cNvGrpSpPr/>
            <p:nvPr/>
          </p:nvGrpSpPr>
          <p:grpSpPr>
            <a:xfrm rot="0">
              <a:off x="9137074" y="3512128"/>
              <a:ext cx="1136072" cy="554182"/>
              <a:chOff x="7952509" y="1136073"/>
              <a:chExt cx="1136072" cy="554182"/>
            </a:xfrm>
          </p:grpSpPr>
          <p:sp>
            <p:nvSpPr>
              <p:cNvPr id="99" name="직사각형 48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0" name="직사각형 49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01" name="직선 화살표 연결선 50"/>
            <p:cNvCxnSpPr/>
            <p:nvPr/>
          </p:nvCxnSpPr>
          <p:spPr>
            <a:xfrm>
              <a:off x="6844145" y="3789218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51"/>
            <p:cNvCxnSpPr/>
            <p:nvPr/>
          </p:nvCxnSpPr>
          <p:spPr>
            <a:xfrm>
              <a:off x="8666017" y="3789218"/>
              <a:ext cx="471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52"/>
            <p:cNvGrpSpPr/>
            <p:nvPr/>
          </p:nvGrpSpPr>
          <p:grpSpPr>
            <a:xfrm rot="0">
              <a:off x="7529946" y="4689765"/>
              <a:ext cx="1136072" cy="554182"/>
              <a:chOff x="7952509" y="1136073"/>
              <a:chExt cx="1136072" cy="554182"/>
            </a:xfrm>
          </p:grpSpPr>
          <p:sp>
            <p:nvSpPr>
              <p:cNvPr id="104" name="직사각형 53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5" name="직사각형 54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06" name="그룹 55"/>
            <p:cNvGrpSpPr/>
            <p:nvPr/>
          </p:nvGrpSpPr>
          <p:grpSpPr>
            <a:xfrm rot="0">
              <a:off x="9137074" y="4689763"/>
              <a:ext cx="1136072" cy="554182"/>
              <a:chOff x="7952509" y="1136073"/>
              <a:chExt cx="1136072" cy="554182"/>
            </a:xfrm>
          </p:grpSpPr>
          <p:sp>
            <p:nvSpPr>
              <p:cNvPr id="107" name="직사각형 56"/>
              <p:cNvSpPr/>
              <p:nvPr/>
            </p:nvSpPr>
            <p:spPr>
              <a:xfrm>
                <a:off x="7952509" y="1136073"/>
                <a:ext cx="568036" cy="554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8" name="직사각형 57"/>
              <p:cNvSpPr/>
              <p:nvPr/>
            </p:nvSpPr>
            <p:spPr>
              <a:xfrm>
                <a:off x="8520545" y="1136073"/>
                <a:ext cx="568036" cy="5541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109" name="직선 화살표 연결선 58"/>
            <p:cNvCxnSpPr/>
            <p:nvPr/>
          </p:nvCxnSpPr>
          <p:spPr>
            <a:xfrm>
              <a:off x="6844145" y="4966853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59"/>
            <p:cNvCxnSpPr/>
            <p:nvPr/>
          </p:nvCxnSpPr>
          <p:spPr>
            <a:xfrm>
              <a:off x="8666017" y="4959926"/>
              <a:ext cx="471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60"/>
            <p:cNvSpPr txBox="1"/>
            <p:nvPr/>
          </p:nvSpPr>
          <p:spPr>
            <a:xfrm>
              <a:off x="5721929" y="221669"/>
              <a:ext cx="2755521" cy="4776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xmlns:mc="http://schemas.openxmlformats.org/markup-compatibility/2006" xmlns:hp="http://schemas.haansoft.com/office/presentation/8.0" lang="EN-US" altLang="en-US" b="1" i="0" u="none" strike="noStrike" mc:Ignorable="hp" hp:hslEmbossed="0">
                  <a:latin typeface="Candara"/>
                  <a:ea typeface="바탕"/>
                </a:rPr>
                <a:t>Pair&lt;int , int&gt; adj[]</a:t>
              </a:r>
              <a:endParaRPr xmlns:mc="http://schemas.openxmlformats.org/markup-compatibility/2006" xmlns:hp="http://schemas.haansoft.com/office/presentation/8.0" lang="EN-US" altLang="en-US" b="1" i="0" u="none" strike="noStrike" mc:Ignorable="hp" hp:hslEmbossed="0">
                <a:latin typeface="Candara"/>
                <a:ea typeface="바탕"/>
              </a:endParaRPr>
            </a:p>
          </p:txBody>
        </p:sp>
      </p:grpSp>
      <p:grpSp>
        <p:nvGrpSpPr>
          <p:cNvPr id="112" name="그룹 72"/>
          <p:cNvGrpSpPr/>
          <p:nvPr/>
        </p:nvGrpSpPr>
        <p:grpSpPr>
          <a:xfrm rot="0">
            <a:off x="1062507" y="4528889"/>
            <a:ext cx="5236152" cy="1731818"/>
            <a:chOff x="339438" y="1156855"/>
            <a:chExt cx="5236152" cy="1731818"/>
          </a:xfrm>
        </p:grpSpPr>
        <p:sp>
          <p:nvSpPr>
            <p:cNvPr id="113" name="사각형: 둥근 모서리 62"/>
            <p:cNvSpPr/>
            <p:nvPr/>
          </p:nvSpPr>
          <p:spPr>
            <a:xfrm>
              <a:off x="339438" y="1156855"/>
              <a:ext cx="1579419" cy="1731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 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4" name="사각형: 둥근 모서리 63"/>
            <p:cNvSpPr/>
            <p:nvPr/>
          </p:nvSpPr>
          <p:spPr>
            <a:xfrm>
              <a:off x="2181225" y="1156855"/>
              <a:ext cx="1579419" cy="1731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 + 1 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64"/>
            <p:cNvSpPr/>
            <p:nvPr/>
          </p:nvSpPr>
          <p:spPr>
            <a:xfrm>
              <a:off x="3996171" y="1156855"/>
              <a:ext cx="1579419" cy="17318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 +2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66"/>
            <p:cNvCxnSpPr/>
            <p:nvPr/>
          </p:nvCxnSpPr>
          <p:spPr>
            <a:xfrm>
              <a:off x="1918857" y="2022764"/>
              <a:ext cx="262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68"/>
            <p:cNvCxnSpPr/>
            <p:nvPr/>
          </p:nvCxnSpPr>
          <p:spPr>
            <a:xfrm>
              <a:off x="3760644" y="2022764"/>
              <a:ext cx="235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"/>
          <p:cNvSpPr/>
          <p:nvPr/>
        </p:nvSpPr>
        <p:spPr>
          <a:xfrm>
            <a:off x="2807639" y="1900233"/>
            <a:ext cx="1502520" cy="18669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rnd" cmpd="sng" algn="ctr">
            <a:solidFill>
              <a:srgbClr val="0d5571"/>
            </a:solidFill>
            <a:prstDash val="solid"/>
            <a:round/>
            <a:headEnd w="sm" len="sm"/>
            <a:tailEnd w="sm" len="sm"/>
          </a:ln>
        </p:spPr>
        <p:txBody>
          <a:bodyPr vert="horz" wrap="square" anchor="ctr">
            <a:spAutoFit/>
          </a:bodyPr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PERSON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나이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출연작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…</a:t>
            </a:r>
            <a:endParaRPr xmlns:mc="http://schemas.openxmlformats.org/markup-compatibility/2006" xmlns:hp="http://schemas.haansoft.com/office/presentation/8.0" lang="EN-US" alt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9" name="TextBox 60"/>
          <p:cNvSpPr txBox="1"/>
          <p:nvPr/>
        </p:nvSpPr>
        <p:spPr>
          <a:xfrm>
            <a:off x="2884694" y="1478158"/>
            <a:ext cx="1565201" cy="366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Candara"/>
                <a:ea typeface="한컴 소망 B"/>
                <a:cs typeface="Arial"/>
              </a:rPr>
              <a:t>struct Person</a:t>
            </a:r>
            <a:endParaRPr lang="en-US" altLang="ko-KR" b="1">
              <a:latin typeface="Candara"/>
              <a:ea typeface="한컴 소망 B"/>
              <a:cs typeface="Arial"/>
            </a:endParaRPr>
          </a:p>
        </p:txBody>
      </p:sp>
      <p:sp>
        <p:nvSpPr>
          <p:cNvPr id="121" name="TextBox 60"/>
          <p:cNvSpPr txBox="1"/>
          <p:nvPr/>
        </p:nvSpPr>
        <p:spPr>
          <a:xfrm>
            <a:off x="2581110" y="4103001"/>
            <a:ext cx="2487301" cy="36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Candara"/>
                <a:ea typeface="바탕"/>
                <a:cs typeface="Arial"/>
              </a:rPr>
              <a:t>Vector&lt;PERSON&gt; </a:t>
            </a:r>
            <a:endParaRPr lang="en-US" altLang="ko-KR" b="1">
              <a:latin typeface="Candara"/>
              <a:ea typeface="바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146</ep:Words>
  <ep:PresentationFormat>와이드스크린</ep:PresentationFormat>
  <ep:Paragraphs>38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ep:HeadingPairs>
  <ep:TitlesOfParts>
    <vt:vector size="12" baseType="lpstr">
      <vt:lpstr>5_Office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2018-09-10T14:54:06.000</dcterms:created>
  <dc:creator>준영 최</dc:creator>
  <cp:lastModifiedBy>Joonyoung</cp:lastModifiedBy>
  <dcterms:modified xsi:type="dcterms:W3CDTF">2018-09-11T12:11:47.773</dcterms:modified>
  <cp:revision>28</cp:revision>
  <dc:title>PowerPoint 프레젠테이션</dc:title>
  <cp:version>1000.0000.01</cp:version>
</cp:coreProperties>
</file>