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6" r:id="rId1"/>
    <p:sldMasterId id="2147483817" r:id="rId2"/>
  </p:sldMasterIdLst>
  <p:sldIdLst>
    <p:sldId id="256" r:id="rId3"/>
    <p:sldId id="257" r:id="rId4"/>
    <p:sldId id="258" r:id="rId5"/>
    <p:sldId id="268" r:id="rId6"/>
    <p:sldId id="273" r:id="rId7"/>
    <p:sldId id="275" r:id="rId8"/>
    <p:sldId id="269" r:id="rId9"/>
    <p:sldId id="274" r:id="rId10"/>
    <p:sldId id="260" r:id="rId11"/>
    <p:sldId id="276" r:id="rId12"/>
    <p:sldId id="272" r:id="rId13"/>
    <p:sldId id="265" r:id="rId14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1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/>
          <p:nvPr/>
        </p:nvSpPr>
        <p:spPr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3" name="Freeform 25"/>
          <p:cNvSpPr/>
          <p:nvPr/>
        </p:nvSpPr>
        <p:spPr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4" name="Freeform 5"/>
          <p:cNvSpPr/>
          <p:nvPr/>
        </p:nvSpPr>
        <p:spPr>
          <a:xfrm>
            <a:off x="4303185" y="2085975"/>
            <a:ext cx="3585633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5" name="Freeform 6"/>
          <p:cNvSpPr/>
          <p:nvPr/>
        </p:nvSpPr>
        <p:spPr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6" name="Freeform 7"/>
          <p:cNvSpPr/>
          <p:nvPr/>
        </p:nvSpPr>
        <p:spPr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7" name="Freeform 12"/>
          <p:cNvSpPr/>
          <p:nvPr/>
        </p:nvSpPr>
        <p:spPr>
          <a:xfrm>
            <a:off x="3972985" y="1836739"/>
            <a:ext cx="4246033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8" name="Freeform 13"/>
          <p:cNvSpPr/>
          <p:nvPr/>
        </p:nvSpPr>
        <p:spPr>
          <a:xfrm>
            <a:off x="3644900" y="1590675"/>
            <a:ext cx="490220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9" name="Freeform 20"/>
          <p:cNvSpPr/>
          <p:nvPr/>
        </p:nvSpPr>
        <p:spPr>
          <a:xfrm>
            <a:off x="4794251" y="2451100"/>
            <a:ext cx="2603500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0" name="Freeform 22"/>
          <p:cNvSpPr/>
          <p:nvPr/>
        </p:nvSpPr>
        <p:spPr>
          <a:xfrm>
            <a:off x="3972985" y="1836739"/>
            <a:ext cx="4246033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1" name="Freeform 21"/>
          <p:cNvSpPr/>
          <p:nvPr/>
        </p:nvSpPr>
        <p:spPr>
          <a:xfrm>
            <a:off x="4967818" y="2582864"/>
            <a:ext cx="2256367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2" name="Line 26"/>
          <p:cNvSpPr>
            <a:spLocks noChangeShapeType="1"/>
          </p:cNvSpPr>
          <p:nvPr/>
        </p:nvSpPr>
        <p:spPr>
          <a:xfrm>
            <a:off x="6096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3" name="Line 27"/>
          <p:cNvSpPr>
            <a:spLocks noChangeShapeType="1"/>
          </p:cNvSpPr>
          <p:nvPr/>
        </p:nvSpPr>
        <p:spPr>
          <a:xfrm flipH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4" name="Line 28"/>
          <p:cNvSpPr>
            <a:spLocks noChangeShapeType="1"/>
          </p:cNvSpPr>
          <p:nvPr/>
        </p:nvSpPr>
        <p:spPr>
          <a:xfrm flipH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5" name="Line 29"/>
          <p:cNvSpPr>
            <a:spLocks noChangeShapeType="1"/>
          </p:cNvSpPr>
          <p:nvPr/>
        </p:nvSpPr>
        <p:spPr>
          <a:xfrm flipH="1">
            <a:off x="3642785" y="3429000"/>
            <a:ext cx="4906433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6" name="Line 31"/>
          <p:cNvSpPr>
            <a:spLocks noChangeShapeType="1"/>
          </p:cNvSpPr>
          <p:nvPr/>
        </p:nvSpPr>
        <p:spPr>
          <a:xfrm flipH="1" flipV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7" name="Line 30"/>
          <p:cNvSpPr>
            <a:spLocks noChangeShapeType="1"/>
          </p:cNvSpPr>
          <p:nvPr/>
        </p:nvSpPr>
        <p:spPr>
          <a:xfrm flipH="1" flipV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8" name="Freeform 18"/>
          <p:cNvSpPr/>
          <p:nvPr/>
        </p:nvSpPr>
        <p:spPr>
          <a:xfrm>
            <a:off x="4301067" y="2941639"/>
            <a:ext cx="3589867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grpSp>
        <p:nvGrpSpPr>
          <p:cNvPr id="19" name="그룹 18"/>
          <p:cNvGrpSpPr/>
          <p:nvPr/>
        </p:nvGrpSpPr>
        <p:grpSpPr>
          <a:xfrm>
            <a:off x="4493097" y="3065182"/>
            <a:ext cx="3231363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D103-A718-4E60-9DFF-00322929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9E8D1-9568-4863-9261-F1AB0537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113F4-714A-4464-98AD-EE53FDAB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92C1-5B44-4EF6-964F-B1727ADB36B8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10030-736F-49CA-BFD9-ED40C993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B9D06-0BC5-443A-B0BF-E01B604C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9318-186D-4A89-B9F9-8CA1D10B3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E650C-E9C9-41DF-9D3A-1F990C85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57C15-175C-45B5-B068-078BAB46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D614-4000-4407-A73C-32E072B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92C1-5B44-4EF6-964F-B1727ADB36B8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D1668-B663-4F12-B94C-61A6EA69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3DF4B-9CFD-4D74-8DEB-83A43CF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9318-186D-4A89-B9F9-8CA1D10B3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9909F1-72E3-4022-B44D-6111FA320260}"/>
              </a:ext>
            </a:extLst>
          </p:cNvPr>
          <p:cNvCxnSpPr/>
          <p:nvPr userDrawn="1"/>
        </p:nvCxnSpPr>
        <p:spPr>
          <a:xfrm flipH="1">
            <a:off x="7732184" y="0"/>
            <a:ext cx="2624667" cy="1968500"/>
          </a:xfrm>
          <a:prstGeom prst="line">
            <a:avLst/>
          </a:prstGeom>
          <a:ln>
            <a:solidFill>
              <a:srgbClr val="A4C627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13">
            <a:extLst>
              <a:ext uri="{FF2B5EF4-FFF2-40B4-BE49-F238E27FC236}">
                <a16:creationId xmlns:a16="http://schemas.microsoft.com/office/drawing/2014/main" id="{AC295EA5-3279-4709-ADDB-68F8D20E453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1B5E19-BB27-478F-9538-33DBC2DC55A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3634" y="4635500"/>
            <a:ext cx="4512733" cy="2222500"/>
            <a:chOff x="482716" y="4851400"/>
            <a:chExt cx="3053986" cy="2006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60DE0A5-848B-4BF9-BCA8-E40A3D341D6B}"/>
                </a:ext>
              </a:extLst>
            </p:cNvPr>
            <p:cNvCxnSpPr/>
            <p:nvPr/>
          </p:nvCxnSpPr>
          <p:spPr>
            <a:xfrm>
              <a:off x="1529838" y="4851400"/>
              <a:ext cx="2006864" cy="2006600"/>
            </a:xfrm>
            <a:prstGeom prst="line">
              <a:avLst/>
            </a:prstGeom>
            <a:ln>
              <a:solidFill>
                <a:srgbClr val="A4C627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DDCFB53A-71E9-4F9C-8DB7-64B7E6058EE6}"/>
                </a:ext>
              </a:extLst>
            </p:cNvPr>
            <p:cNvSpPr/>
            <p:nvPr/>
          </p:nvSpPr>
          <p:spPr>
            <a:xfrm>
              <a:off x="482716" y="5423281"/>
              <a:ext cx="2869200" cy="1434719"/>
            </a:xfrm>
            <a:custGeom>
              <a:avLst/>
              <a:gdLst>
                <a:gd name="connsiteX0" fmla="*/ 1434929 w 2869699"/>
                <a:gd name="connsiteY0" fmla="*/ 0 h 1434931"/>
                <a:gd name="connsiteX1" fmla="*/ 2869699 w 2869699"/>
                <a:gd name="connsiteY1" fmla="*/ 1434771 h 1434931"/>
                <a:gd name="connsiteX2" fmla="*/ 0 w 2869699"/>
                <a:gd name="connsiteY2" fmla="*/ 1434931 h 143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9699" h="1434931">
                  <a:moveTo>
                    <a:pt x="1434929" y="0"/>
                  </a:moveTo>
                  <a:lnTo>
                    <a:pt x="2869699" y="1434771"/>
                  </a:lnTo>
                  <a:lnTo>
                    <a:pt x="0" y="1434931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자유형 6">
            <a:extLst>
              <a:ext uri="{FF2B5EF4-FFF2-40B4-BE49-F238E27FC236}">
                <a16:creationId xmlns:a16="http://schemas.microsoft.com/office/drawing/2014/main" id="{20556F65-12C0-4075-A1A6-9A5FA97565AF}"/>
              </a:ext>
            </a:extLst>
          </p:cNvPr>
          <p:cNvSpPr/>
          <p:nvPr userDrawn="1"/>
        </p:nvSpPr>
        <p:spPr>
          <a:xfrm>
            <a:off x="8001000" y="1"/>
            <a:ext cx="2125133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BD830912-A116-4775-898F-4437953A470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51567" y="5826125"/>
            <a:ext cx="1051984" cy="788988"/>
          </a:xfrm>
          <a:custGeom>
            <a:avLst/>
            <a:gdLst>
              <a:gd name="T0" fmla="*/ 0 w 368"/>
              <a:gd name="T1" fmla="*/ 923139544 h 368"/>
              <a:gd name="T2" fmla="*/ 766988528 w 368"/>
              <a:gd name="T3" fmla="*/ 1690128071 h 368"/>
              <a:gd name="T4" fmla="*/ 1538567336 w 368"/>
              <a:gd name="T5" fmla="*/ 923139544 h 368"/>
              <a:gd name="T6" fmla="*/ 766988528 w 368"/>
              <a:gd name="T7" fmla="*/ 923139544 h 368"/>
              <a:gd name="T8" fmla="*/ 766988528 w 368"/>
              <a:gd name="T9" fmla="*/ 156153160 h 368"/>
              <a:gd name="T10" fmla="*/ 0 w 368"/>
              <a:gd name="T11" fmla="*/ 923139544 h 368"/>
              <a:gd name="T12" fmla="*/ 1690128071 w 368"/>
              <a:gd name="T13" fmla="*/ 771580952 h 368"/>
              <a:gd name="T14" fmla="*/ 923139544 w 368"/>
              <a:gd name="T15" fmla="*/ 0 h 368"/>
              <a:gd name="T16" fmla="*/ 923139544 w 368"/>
              <a:gd name="T17" fmla="*/ 771580952 h 368"/>
              <a:gd name="T18" fmla="*/ 1690128071 w 368"/>
              <a:gd name="T19" fmla="*/ 771580952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cubicBezTo>
                  <a:pt x="167" y="201"/>
                  <a:pt x="167" y="201"/>
                  <a:pt x="167" y="201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cubicBezTo>
                  <a:pt x="201" y="168"/>
                  <a:pt x="201" y="168"/>
                  <a:pt x="201" y="168"/>
                </a:cubicBezTo>
                <a:lnTo>
                  <a:pt x="368" y="168"/>
                </a:lnTo>
                <a:close/>
              </a:path>
            </a:pathLst>
          </a:custGeom>
          <a:solidFill>
            <a:srgbClr val="1C1F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2B57EFD4-5BA9-4D0B-AB3A-E6DEA90FF5E8}"/>
              </a:ext>
            </a:extLst>
          </p:cNvPr>
          <p:cNvSpPr>
            <a:spLocks/>
          </p:cNvSpPr>
          <p:nvPr userDrawn="1"/>
        </p:nvSpPr>
        <p:spPr bwMode="auto">
          <a:xfrm>
            <a:off x="8813800" y="104775"/>
            <a:ext cx="584200" cy="444500"/>
          </a:xfrm>
          <a:custGeom>
            <a:avLst/>
            <a:gdLst>
              <a:gd name="T0" fmla="*/ 0 w 242"/>
              <a:gd name="T1" fmla="*/ 484149039 h 246"/>
              <a:gd name="T2" fmla="*/ 137669627 w 242"/>
              <a:gd name="T3" fmla="*/ 484149039 h 246"/>
              <a:gd name="T4" fmla="*/ 265506226 w 242"/>
              <a:gd name="T5" fmla="*/ 0 h 246"/>
              <a:gd name="T6" fmla="*/ 409731808 w 242"/>
              <a:gd name="T7" fmla="*/ 582285965 h 246"/>
              <a:gd name="T8" fmla="*/ 567067490 w 242"/>
              <a:gd name="T9" fmla="*/ 232260285 h 246"/>
              <a:gd name="T10" fmla="*/ 665403196 w 242"/>
              <a:gd name="T11" fmla="*/ 477606215 h 246"/>
              <a:gd name="T12" fmla="*/ 793239796 w 242"/>
              <a:gd name="T13" fmla="*/ 477606215 h 246"/>
              <a:gd name="T14" fmla="*/ 793239796 w 242"/>
              <a:gd name="T15" fmla="*/ 556116480 h 246"/>
              <a:gd name="T16" fmla="*/ 616236249 w 242"/>
              <a:gd name="T17" fmla="*/ 556116480 h 246"/>
              <a:gd name="T18" fmla="*/ 560511535 w 242"/>
              <a:gd name="T19" fmla="*/ 428535945 h 246"/>
              <a:gd name="T20" fmla="*/ 393342826 w 242"/>
              <a:gd name="T21" fmla="*/ 804732919 h 246"/>
              <a:gd name="T22" fmla="*/ 265506226 w 242"/>
              <a:gd name="T23" fmla="*/ 287871571 h 246"/>
              <a:gd name="T24" fmla="*/ 199948485 w 242"/>
              <a:gd name="T25" fmla="*/ 572472634 h 246"/>
              <a:gd name="T26" fmla="*/ 0 w 242"/>
              <a:gd name="T27" fmla="*/ 572472634 h 246"/>
              <a:gd name="T28" fmla="*/ 0 w 242"/>
              <a:gd name="T29" fmla="*/ 484149039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7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01A82CED-180A-4C3D-876F-1BDCBF935F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D63180E0-80DC-48D2-AF24-91101318FE47}"/>
              </a:ext>
            </a:extLst>
          </p:cNvPr>
          <p:cNvSpPr/>
          <p:nvPr userDrawn="1"/>
        </p:nvSpPr>
        <p:spPr>
          <a:xfrm rot="10800000">
            <a:off x="3403600" y="2719388"/>
            <a:ext cx="8788400" cy="4138612"/>
          </a:xfrm>
          <a:custGeom>
            <a:avLst/>
            <a:gdLst>
              <a:gd name="connsiteX0" fmla="*/ 2452460 w 6591301"/>
              <a:gd name="connsiteY0" fmla="*/ 4138847 h 4138847"/>
              <a:gd name="connsiteX1" fmla="*/ 0 w 6591301"/>
              <a:gd name="connsiteY1" fmla="*/ 1686390 h 4138847"/>
              <a:gd name="connsiteX2" fmla="*/ 0 w 6591301"/>
              <a:gd name="connsiteY2" fmla="*/ 373 h 4138847"/>
              <a:gd name="connsiteX3" fmla="*/ 6591301 w 6591301"/>
              <a:gd name="connsiteY3" fmla="*/ 0 h 413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1" h="4138847">
                <a:moveTo>
                  <a:pt x="2452460" y="4138847"/>
                </a:moveTo>
                <a:lnTo>
                  <a:pt x="0" y="1686390"/>
                </a:lnTo>
                <a:lnTo>
                  <a:pt x="0" y="373"/>
                </a:lnTo>
                <a:lnTo>
                  <a:pt x="6591301" y="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000DC-A539-424C-B5FD-A7501D15D354}"/>
              </a:ext>
            </a:extLst>
          </p:cNvPr>
          <p:cNvCxnSpPr/>
          <p:nvPr userDrawn="1"/>
        </p:nvCxnSpPr>
        <p:spPr>
          <a:xfrm flipH="1" flipV="1">
            <a:off x="5619751" y="1"/>
            <a:ext cx="1181100" cy="885825"/>
          </a:xfrm>
          <a:prstGeom prst="line">
            <a:avLst/>
          </a:prstGeom>
          <a:ln>
            <a:solidFill>
              <a:srgbClr val="A4C627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 4">
            <a:extLst>
              <a:ext uri="{FF2B5EF4-FFF2-40B4-BE49-F238E27FC236}">
                <a16:creationId xmlns:a16="http://schemas.microsoft.com/office/drawing/2014/main" id="{58D3AE9B-8C47-4029-831D-627AED028D51}"/>
              </a:ext>
            </a:extLst>
          </p:cNvPr>
          <p:cNvSpPr/>
          <p:nvPr userDrawn="1"/>
        </p:nvSpPr>
        <p:spPr>
          <a:xfrm>
            <a:off x="5867400" y="0"/>
            <a:ext cx="1625600" cy="609600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F368B3-CBBC-4E3F-9DDA-64534EC4FC1B}"/>
              </a:ext>
            </a:extLst>
          </p:cNvPr>
          <p:cNvCxnSpPr/>
          <p:nvPr userDrawn="1"/>
        </p:nvCxnSpPr>
        <p:spPr>
          <a:xfrm flipH="1" flipV="1">
            <a:off x="10318752" y="3524250"/>
            <a:ext cx="1873249" cy="1404938"/>
          </a:xfrm>
          <a:prstGeom prst="line">
            <a:avLst/>
          </a:prstGeom>
          <a:ln>
            <a:solidFill>
              <a:srgbClr val="A4C627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51DF6B-C67B-4244-9CE6-00327B0950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078134" y="3919539"/>
            <a:ext cx="3088217" cy="2555875"/>
            <a:chOff x="5210881" y="3919347"/>
            <a:chExt cx="2316313" cy="255534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9A7FA3-F9C6-46A3-8499-9383223C065F}"/>
                </a:ext>
              </a:extLst>
            </p:cNvPr>
            <p:cNvGrpSpPr/>
            <p:nvPr/>
          </p:nvGrpSpPr>
          <p:grpSpPr>
            <a:xfrm>
              <a:off x="5323046" y="4727144"/>
              <a:ext cx="2114932" cy="1747547"/>
              <a:chOff x="5216041" y="4659050"/>
              <a:chExt cx="2114932" cy="1747547"/>
            </a:xfrm>
            <a:solidFill>
              <a:schemeClr val="bg1"/>
            </a:solidFill>
          </p:grpSpPr>
          <p:sp>
            <p:nvSpPr>
              <p:cNvPr id="12" name="모서리가 둥근 직사각형 11">
                <a:extLst>
                  <a:ext uri="{FF2B5EF4-FFF2-40B4-BE49-F238E27FC236}">
                    <a16:creationId xmlns:a16="http://schemas.microsoft.com/office/drawing/2014/main" id="{DCCE855A-5B97-4EDB-A523-43EB3505581E}"/>
                  </a:ext>
                </a:extLst>
              </p:cNvPr>
              <p:cNvSpPr/>
              <p:nvPr/>
            </p:nvSpPr>
            <p:spPr>
              <a:xfrm>
                <a:off x="5777002" y="5110453"/>
                <a:ext cx="432048" cy="12961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4E9021D8-8EAC-4BBB-A471-BAF8C5A55B0A}"/>
                  </a:ext>
                </a:extLst>
              </p:cNvPr>
              <p:cNvSpPr/>
              <p:nvPr/>
            </p:nvSpPr>
            <p:spPr>
              <a:xfrm>
                <a:off x="6337963" y="5262165"/>
                <a:ext cx="432048" cy="1144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모서리가 둥근 직사각형 13">
                <a:extLst>
                  <a:ext uri="{FF2B5EF4-FFF2-40B4-BE49-F238E27FC236}">
                    <a16:creationId xmlns:a16="http://schemas.microsoft.com/office/drawing/2014/main" id="{4797B1D3-A362-4A5E-A949-87BAD2D59329}"/>
                  </a:ext>
                </a:extLst>
              </p:cNvPr>
              <p:cNvSpPr/>
              <p:nvPr/>
            </p:nvSpPr>
            <p:spPr>
              <a:xfrm>
                <a:off x="6898925" y="4659050"/>
                <a:ext cx="432048" cy="17475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ACC01EF9-E4CA-43FF-A86C-987951A2B317}"/>
                  </a:ext>
                </a:extLst>
              </p:cNvPr>
              <p:cNvSpPr/>
              <p:nvPr/>
            </p:nvSpPr>
            <p:spPr>
              <a:xfrm>
                <a:off x="5216041" y="5592906"/>
                <a:ext cx="432048" cy="8136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6376FEF-5B02-4AA8-837D-A0113C233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0881" y="3919347"/>
              <a:ext cx="2316313" cy="1489238"/>
              <a:chOff x="5568786" y="4381648"/>
              <a:chExt cx="1318163" cy="847492"/>
            </a:xfrm>
          </p:grpSpPr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215139BB-8AF4-4E3E-8882-15283B787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786" y="4563836"/>
                <a:ext cx="1154244" cy="665304"/>
              </a:xfrm>
              <a:custGeom>
                <a:avLst/>
                <a:gdLst>
                  <a:gd name="T0" fmla="*/ 0 w 1322"/>
                  <a:gd name="T1" fmla="*/ 580878494 h 762"/>
                  <a:gd name="T2" fmla="*/ 432230327 w 1322"/>
                  <a:gd name="T3" fmla="*/ 147125606 h 762"/>
                  <a:gd name="T4" fmla="*/ 647964817 w 1322"/>
                  <a:gd name="T5" fmla="*/ 361334286 h 762"/>
                  <a:gd name="T6" fmla="*/ 1007775500 w 1322"/>
                  <a:gd name="T7" fmla="*/ 0 h 7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22" h="762">
                    <a:moveTo>
                      <a:pt x="0" y="762"/>
                    </a:moveTo>
                    <a:lnTo>
                      <a:pt x="567" y="193"/>
                    </a:lnTo>
                    <a:lnTo>
                      <a:pt x="850" y="474"/>
                    </a:lnTo>
                    <a:lnTo>
                      <a:pt x="1322" y="0"/>
                    </a:lnTo>
                  </a:path>
                </a:pathLst>
              </a:custGeom>
              <a:noFill/>
              <a:ln w="193675" cap="rnd">
                <a:solidFill>
                  <a:schemeClr val="bg1"/>
                </a:solidFill>
                <a:prstDash val="solid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Freeform 27">
                <a:extLst>
                  <a:ext uri="{FF2B5EF4-FFF2-40B4-BE49-F238E27FC236}">
                    <a16:creationId xmlns:a16="http://schemas.microsoft.com/office/drawing/2014/main" id="{06E75A2C-76C3-4312-9B74-3C76025E04E0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3797">
                <a:off x="6617242" y="4400707"/>
                <a:ext cx="288766" cy="250648"/>
              </a:xfrm>
              <a:custGeom>
                <a:avLst/>
                <a:gdLst>
                  <a:gd name="T0" fmla="*/ 43699005 w 315"/>
                  <a:gd name="T1" fmla="*/ 230126080 h 273"/>
                  <a:gd name="T2" fmla="*/ 15126755 w 315"/>
                  <a:gd name="T3" fmla="*/ 180392192 h 273"/>
                  <a:gd name="T4" fmla="*/ 103365394 w 315"/>
                  <a:gd name="T5" fmla="*/ 26974499 h 273"/>
                  <a:gd name="T6" fmla="*/ 161351440 w 315"/>
                  <a:gd name="T7" fmla="*/ 26974499 h 273"/>
                  <a:gd name="T8" fmla="*/ 249590079 w 315"/>
                  <a:gd name="T9" fmla="*/ 180392192 h 273"/>
                  <a:gd name="T10" fmla="*/ 221017830 w 315"/>
                  <a:gd name="T11" fmla="*/ 230126080 h 273"/>
                  <a:gd name="T12" fmla="*/ 43699005 w 315"/>
                  <a:gd name="T13" fmla="*/ 230126080 h 2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5" h="273">
                    <a:moveTo>
                      <a:pt x="52" y="273"/>
                    </a:moveTo>
                    <a:cubicBezTo>
                      <a:pt x="15" y="273"/>
                      <a:pt x="0" y="247"/>
                      <a:pt x="18" y="214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42" y="0"/>
                      <a:pt x="173" y="0"/>
                      <a:pt x="192" y="32"/>
                    </a:cubicBezTo>
                    <a:cubicBezTo>
                      <a:pt x="297" y="214"/>
                      <a:pt x="297" y="214"/>
                      <a:pt x="297" y="214"/>
                    </a:cubicBezTo>
                    <a:cubicBezTo>
                      <a:pt x="315" y="247"/>
                      <a:pt x="300" y="273"/>
                      <a:pt x="263" y="273"/>
                    </a:cubicBezTo>
                    <a:lnTo>
                      <a:pt x="52" y="2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46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2040467" y="4851400"/>
            <a:ext cx="2675467" cy="2006600"/>
          </a:xfrm>
          <a:prstGeom prst="line">
            <a:avLst/>
          </a:prstGeom>
          <a:ln>
            <a:solidFill>
              <a:schemeClr val="bg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 flipH="1">
            <a:off x="7732184" y="0"/>
            <a:ext cx="2624667" cy="1968500"/>
          </a:xfrm>
          <a:prstGeom prst="line">
            <a:avLst/>
          </a:prstGeom>
          <a:ln>
            <a:solidFill>
              <a:schemeClr val="bg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 userDrawn="1"/>
        </p:nvSpPr>
        <p:spPr>
          <a:xfrm>
            <a:off x="643467" y="5422900"/>
            <a:ext cx="3826933" cy="1435100"/>
          </a:xfrm>
          <a:custGeom>
            <a:avLst/>
            <a:gdLst>
              <a:gd name="connsiteX0" fmla="*/ 1434929 w 2869699"/>
              <a:gd name="connsiteY0" fmla="*/ 0 h 1434931"/>
              <a:gd name="connsiteX1" fmla="*/ 2869699 w 2869699"/>
              <a:gd name="connsiteY1" fmla="*/ 1434771 h 1434931"/>
              <a:gd name="connsiteX2" fmla="*/ 0 w 2869699"/>
              <a:gd name="connsiteY2" fmla="*/ 1434931 h 14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699" h="1434931">
                <a:moveTo>
                  <a:pt x="1434929" y="0"/>
                </a:moveTo>
                <a:lnTo>
                  <a:pt x="2869699" y="1434771"/>
                </a:lnTo>
                <a:lnTo>
                  <a:pt x="0" y="143493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8001000" y="1"/>
            <a:ext cx="2125133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Freeform 13"/>
          <p:cNvSpPr>
            <a:spLocks noEditPoints="1"/>
          </p:cNvSpPr>
          <p:nvPr userDrawn="1"/>
        </p:nvSpPr>
        <p:spPr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Freeform 11"/>
          <p:cNvSpPr>
            <a:spLocks noEditPoints="1"/>
          </p:cNvSpPr>
          <p:nvPr userDrawn="1"/>
        </p:nvSpPr>
        <p:spPr>
          <a:xfrm>
            <a:off x="1951567" y="5826125"/>
            <a:ext cx="1051984" cy="788988"/>
          </a:xfrm>
          <a:custGeom>
            <a:avLst/>
            <a:gdLst>
              <a:gd name="T0" fmla="*/ 0 w 368"/>
              <a:gd name="T1" fmla="*/ 923139544 h 368"/>
              <a:gd name="T2" fmla="*/ 766988528 w 368"/>
              <a:gd name="T3" fmla="*/ 1690128071 h 368"/>
              <a:gd name="T4" fmla="*/ 1538567336 w 368"/>
              <a:gd name="T5" fmla="*/ 923139544 h 368"/>
              <a:gd name="T6" fmla="*/ 766988528 w 368"/>
              <a:gd name="T7" fmla="*/ 923139544 h 368"/>
              <a:gd name="T8" fmla="*/ 766988528 w 368"/>
              <a:gd name="T9" fmla="*/ 156153160 h 368"/>
              <a:gd name="T10" fmla="*/ 0 w 368"/>
              <a:gd name="T11" fmla="*/ 923139544 h 368"/>
              <a:gd name="T12" fmla="*/ 1690128071 w 368"/>
              <a:gd name="T13" fmla="*/ 771580952 h 368"/>
              <a:gd name="T14" fmla="*/ 923139544 w 368"/>
              <a:gd name="T15" fmla="*/ 0 h 368"/>
              <a:gd name="T16" fmla="*/ 923139544 w 368"/>
              <a:gd name="T17" fmla="*/ 771580952 h 368"/>
              <a:gd name="T18" fmla="*/ 1690128071 w 368"/>
              <a:gd name="T19" fmla="*/ 771580952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quadBezTo>
                  <a:pt x="167" y="201"/>
                  <a:pt x="167" y="201"/>
                </a:quadBezTo>
                <a:quadBezTo>
                  <a:pt x="167" y="34"/>
                  <a:pt x="167" y="34"/>
                </a:quad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quadBezTo>
                  <a:pt x="201" y="168"/>
                  <a:pt x="201" y="168"/>
                </a:quadBezTo>
                <a:lnTo>
                  <a:pt x="368" y="16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Freeform 19"/>
          <p:cNvSpPr/>
          <p:nvPr userDrawn="1"/>
        </p:nvSpPr>
        <p:spPr>
          <a:xfrm>
            <a:off x="8813800" y="104775"/>
            <a:ext cx="584200" cy="444500"/>
          </a:xfrm>
          <a:custGeom>
            <a:avLst/>
            <a:gdLst>
              <a:gd name="T0" fmla="*/ 0 w 242"/>
              <a:gd name="T1" fmla="*/ 484149039 h 246"/>
              <a:gd name="T2" fmla="*/ 137669627 w 242"/>
              <a:gd name="T3" fmla="*/ 484149039 h 246"/>
              <a:gd name="T4" fmla="*/ 265506226 w 242"/>
              <a:gd name="T5" fmla="*/ 0 h 246"/>
              <a:gd name="T6" fmla="*/ 409731808 w 242"/>
              <a:gd name="T7" fmla="*/ 582285965 h 246"/>
              <a:gd name="T8" fmla="*/ 567067490 w 242"/>
              <a:gd name="T9" fmla="*/ 232260285 h 246"/>
              <a:gd name="T10" fmla="*/ 665403196 w 242"/>
              <a:gd name="T11" fmla="*/ 477606215 h 246"/>
              <a:gd name="T12" fmla="*/ 793239796 w 242"/>
              <a:gd name="T13" fmla="*/ 477606215 h 246"/>
              <a:gd name="T14" fmla="*/ 793239796 w 242"/>
              <a:gd name="T15" fmla="*/ 556116480 h 246"/>
              <a:gd name="T16" fmla="*/ 616236249 w 242"/>
              <a:gd name="T17" fmla="*/ 556116480 h 246"/>
              <a:gd name="T18" fmla="*/ 560511535 w 242"/>
              <a:gd name="T19" fmla="*/ 428535945 h 246"/>
              <a:gd name="T20" fmla="*/ 393342826 w 242"/>
              <a:gd name="T21" fmla="*/ 804732919 h 246"/>
              <a:gd name="T22" fmla="*/ 265506226 w 242"/>
              <a:gd name="T23" fmla="*/ 287871571 h 246"/>
              <a:gd name="T24" fmla="*/ 199948485 w 242"/>
              <a:gd name="T25" fmla="*/ 572472634 h 246"/>
              <a:gd name="T26" fmla="*/ 0 w 242"/>
              <a:gd name="T27" fmla="*/ 572472634 h 246"/>
              <a:gd name="T28" fmla="*/ 0 w 242"/>
              <a:gd name="T29" fmla="*/ 484149039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">
            <a:extLst>
              <a:ext uri="{FF2B5EF4-FFF2-40B4-BE49-F238E27FC236}">
                <a16:creationId xmlns:a16="http://schemas.microsoft.com/office/drawing/2014/main" id="{C73AF6E7-AA71-4610-8223-26B6F9139DB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0"/>
            <a:ext cx="1079500" cy="476250"/>
            <a:chOff x="1" y="1"/>
            <a:chExt cx="809624" cy="476249"/>
          </a:xfrm>
        </p:grpSpPr>
        <p:sp>
          <p:nvSpPr>
            <p:cNvPr id="4" name="자유형 2">
              <a:extLst>
                <a:ext uri="{FF2B5EF4-FFF2-40B4-BE49-F238E27FC236}">
                  <a16:creationId xmlns:a16="http://schemas.microsoft.com/office/drawing/2014/main" id="{7460B34E-A7C9-4BFE-8098-3E2CC67C5BE1}"/>
                </a:ext>
              </a:extLst>
            </p:cNvPr>
            <p:cNvSpPr/>
            <p:nvPr/>
          </p:nvSpPr>
          <p:spPr>
            <a:xfrm>
              <a:off x="1" y="1"/>
              <a:ext cx="638174" cy="476249"/>
            </a:xfrm>
            <a:custGeom>
              <a:avLst/>
              <a:gdLst>
                <a:gd name="connsiteX0" fmla="*/ 704851 w 704851"/>
                <a:gd name="connsiteY0" fmla="*/ 0 h 526327"/>
                <a:gd name="connsiteX1" fmla="*/ 178524 w 704851"/>
                <a:gd name="connsiteY1" fmla="*/ 526327 h 526327"/>
                <a:gd name="connsiteX2" fmla="*/ 0 w 704851"/>
                <a:gd name="connsiteY2" fmla="*/ 347803 h 526327"/>
                <a:gd name="connsiteX3" fmla="*/ 0 w 704851"/>
                <a:gd name="connsiteY3" fmla="*/ 40 h 52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1" h="526327">
                  <a:moveTo>
                    <a:pt x="704851" y="0"/>
                  </a:moveTo>
                  <a:lnTo>
                    <a:pt x="178524" y="526327"/>
                  </a:lnTo>
                  <a:lnTo>
                    <a:pt x="0" y="34780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자유형 3">
              <a:extLst>
                <a:ext uri="{FF2B5EF4-FFF2-40B4-BE49-F238E27FC236}">
                  <a16:creationId xmlns:a16="http://schemas.microsoft.com/office/drawing/2014/main" id="{740DB65E-457E-47D6-8C8D-B28C95EE7E79}"/>
                </a:ext>
              </a:extLst>
            </p:cNvPr>
            <p:cNvSpPr/>
            <p:nvPr/>
          </p:nvSpPr>
          <p:spPr>
            <a:xfrm>
              <a:off x="295276" y="1"/>
              <a:ext cx="514349" cy="257174"/>
            </a:xfrm>
            <a:custGeom>
              <a:avLst/>
              <a:gdLst>
                <a:gd name="connsiteX0" fmla="*/ 1593656 w 1593656"/>
                <a:gd name="connsiteY0" fmla="*/ 0 h 796873"/>
                <a:gd name="connsiteX1" fmla="*/ 796784 w 1593656"/>
                <a:gd name="connsiteY1" fmla="*/ 796873 h 796873"/>
                <a:gd name="connsiteX2" fmla="*/ 0 w 1593656"/>
                <a:gd name="connsiteY2" fmla="*/ 90 h 7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56" h="796873">
                  <a:moveTo>
                    <a:pt x="1593656" y="0"/>
                  </a:moveTo>
                  <a:lnTo>
                    <a:pt x="796784" y="796873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Freeform 13">
            <a:extLst>
              <a:ext uri="{FF2B5EF4-FFF2-40B4-BE49-F238E27FC236}">
                <a16:creationId xmlns:a16="http://schemas.microsoft.com/office/drawing/2014/main" id="{36D31655-DB42-41D3-A093-9AF4B9BFE1A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30887" y="216236"/>
            <a:ext cx="10515600" cy="5632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400" b="1">
                <a:solidFill>
                  <a:srgbClr val="A4C62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114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5_Office 테마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</p:sldLayoutIdLst>
  <p:transition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</p:sldLayoutIdLst>
  <p:transition/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9"/>
          <p:cNvSpPr txBox="1">
            <a:spLocks noChangeArrowheads="1"/>
          </p:cNvSpPr>
          <p:nvPr/>
        </p:nvSpPr>
        <p:spPr>
          <a:xfrm>
            <a:off x="2942871" y="3718017"/>
            <a:ext cx="6306258" cy="4770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2500" b="1" dirty="0">
                <a:latin typeface="Candara"/>
                <a:ea typeface="바탕"/>
                <a:cs typeface="Arial"/>
              </a:rPr>
              <a:t>Implementation &amp; Data Collection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8264" y="4786819"/>
            <a:ext cx="4308071" cy="1400917"/>
          </a:xfrm>
          <a:prstGeom prst="rect">
            <a:avLst/>
          </a:prstGeom>
        </p:spPr>
        <p:txBody>
          <a:bodyPr wrap="square"/>
          <a:lstStyle/>
          <a:p>
            <a:pPr algn="r">
              <a:defRPr/>
            </a:pPr>
            <a:r>
              <a:rPr lang="en-US" altLang="ko-KR" sz="3000" b="1" dirty="0"/>
              <a:t>20112096</a:t>
            </a:r>
          </a:p>
          <a:p>
            <a:pPr algn="r">
              <a:defRPr/>
            </a:pPr>
            <a:r>
              <a:rPr lang="ko-KR" altLang="en-US" sz="3000" b="1" dirty="0"/>
              <a:t>최준영</a:t>
            </a:r>
          </a:p>
          <a:p>
            <a:pPr algn="r">
              <a:defRPr/>
            </a:pPr>
            <a:r>
              <a:rPr lang="en-US" altLang="ko-KR" sz="1900" b="1" dirty="0"/>
              <a:t>mydream757@gmail.com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96139" y="1929320"/>
            <a:ext cx="9851060" cy="106260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5953" b="1" dirty="0">
                <a:latin typeface="한컴 고딕"/>
                <a:ea typeface="한컴 고딕"/>
              </a:rPr>
              <a:t>자료구조 설계 개인 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그래프 형성 및 데이터 산출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9496F8-A2DA-4B2A-B121-7D05A6E284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5" r="44905" b="58277"/>
          <a:stretch/>
        </p:blipFill>
        <p:spPr>
          <a:xfrm>
            <a:off x="587267" y="1822049"/>
            <a:ext cx="2950751" cy="5242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87C4B5-EDDC-420F-B47E-79C228039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42" y="1794848"/>
            <a:ext cx="3166303" cy="6890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13A59D-2E69-454B-BE50-7AEF150BB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81" y="2346306"/>
            <a:ext cx="3552702" cy="35219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9C699D-5CDB-4EBB-A338-A1B072B903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8" b="48317"/>
          <a:stretch/>
        </p:blipFill>
        <p:spPr>
          <a:xfrm>
            <a:off x="8437481" y="1791555"/>
            <a:ext cx="3118484" cy="5852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C66890D-05AA-495F-9622-64931C6DB7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9" r="20158" b="59055"/>
          <a:stretch/>
        </p:blipFill>
        <p:spPr>
          <a:xfrm>
            <a:off x="4177607" y="2966482"/>
            <a:ext cx="3620283" cy="14574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0E0E0AA-13D4-4206-8AF9-670BC9462D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70" b="40326"/>
          <a:stretch/>
        </p:blipFill>
        <p:spPr>
          <a:xfrm>
            <a:off x="587266" y="2376798"/>
            <a:ext cx="2950751" cy="2636789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779E265-E9F1-4202-876A-3BA22BDF13D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538018" y="2084178"/>
            <a:ext cx="972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3808C92-B0B1-4FAF-A7B9-BA65BCB1A24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464645" y="2139369"/>
            <a:ext cx="1191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향후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3B24D-0BB0-4178-B761-26AFE92601FC}"/>
              </a:ext>
            </a:extLst>
          </p:cNvPr>
          <p:cNvSpPr txBox="1"/>
          <p:nvPr/>
        </p:nvSpPr>
        <p:spPr>
          <a:xfrm>
            <a:off x="1392381" y="1637053"/>
            <a:ext cx="9407237" cy="42473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/>
              <a:t>일일 </a:t>
            </a:r>
            <a:r>
              <a:rPr lang="en-US" altLang="ko-KR" sz="2800" b="1" dirty="0"/>
              <a:t>Key</a:t>
            </a:r>
            <a:r>
              <a:rPr lang="ko-KR" altLang="en-US" sz="2800" b="1" dirty="0"/>
              <a:t> 사용 횟수제한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일 요청 </a:t>
            </a:r>
            <a:r>
              <a:rPr lang="en-US" altLang="ko-KR" sz="2800" b="1" dirty="0"/>
              <a:t>3000</a:t>
            </a:r>
            <a:r>
              <a:rPr lang="ko-KR" altLang="en-US" sz="2800" b="1" dirty="0"/>
              <a:t>회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에 대한 문제에 대한 해결 방안 모색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XML </a:t>
            </a:r>
            <a:r>
              <a:rPr lang="ko-KR" altLang="en-US" sz="2800" b="1" dirty="0"/>
              <a:t>데이터로부터 유효할 수 있는 정보를 골라 추가할 것</a:t>
            </a:r>
            <a:r>
              <a:rPr lang="en-US" altLang="ko-KR" sz="2800" b="1" dirty="0"/>
              <a:t>(ex- </a:t>
            </a:r>
            <a:r>
              <a:rPr lang="ko-KR" altLang="en-US" sz="2800" b="1" dirty="0"/>
              <a:t>배우 상세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영화 상세 정보</a:t>
            </a:r>
            <a:r>
              <a:rPr lang="en-US" altLang="ko-KR" sz="2800" b="1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/>
              <a:t>평균 중심 지수를</a:t>
            </a:r>
            <a:r>
              <a:rPr lang="en-US" altLang="ko-KR" sz="2800" b="1" dirty="0"/>
              <a:t> ‘</a:t>
            </a:r>
            <a:r>
              <a:rPr lang="ko-KR" altLang="en-US" sz="2800" b="1" dirty="0"/>
              <a:t>출연 작품 수</a:t>
            </a:r>
            <a:r>
              <a:rPr lang="en-US" altLang="ko-KR" sz="2800" b="1" dirty="0"/>
              <a:t>,’ ‘</a:t>
            </a:r>
            <a:r>
              <a:rPr lang="ko-KR" altLang="en-US" sz="2800" b="1" dirty="0"/>
              <a:t>인접 노드 수</a:t>
            </a:r>
            <a:r>
              <a:rPr lang="en-US" altLang="ko-KR" sz="2800" b="1" dirty="0"/>
              <a:t>’, ‘2-</a:t>
            </a:r>
            <a:r>
              <a:rPr lang="ko-KR" altLang="en-US" sz="2800" b="1" dirty="0"/>
              <a:t>인접 노드 수</a:t>
            </a:r>
            <a:r>
              <a:rPr lang="en-US" altLang="ko-KR" sz="2800" b="1" dirty="0"/>
              <a:t>’</a:t>
            </a:r>
            <a:r>
              <a:rPr lang="ko-KR" altLang="en-US" sz="2800" b="1" dirty="0"/>
              <a:t> 등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다양한 요인들과 접목하여 연구할 것</a:t>
            </a:r>
            <a:endParaRPr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71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2706518" y="4290303"/>
            <a:ext cx="6778963" cy="1641542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sz="1417">
                <a:solidFill>
                  <a:srgbClr val="808080"/>
                </a:solidFill>
              </a:rPr>
              <a:t>e-mail: </a:t>
            </a:r>
            <a:r>
              <a:rPr lang="en-US" altLang="ko-KR" sz="1417">
                <a:solidFill>
                  <a:srgbClr val="806B00"/>
                </a:solidFill>
              </a:rPr>
              <a:t>  </a:t>
            </a:r>
            <a:r>
              <a:rPr lang="en-US" altLang="ko-KR" sz="1417">
                <a:solidFill>
                  <a:schemeClr val="dk1"/>
                </a:solidFill>
              </a:rPr>
              <a:t>mydream757@gmail.com</a:t>
            </a:r>
            <a:endParaRPr lang="en-US" altLang="ko-KR">
              <a:solidFill>
                <a:srgbClr val="806B00"/>
              </a:solidFill>
            </a:endParaRP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sz="1417">
                <a:solidFill>
                  <a:srgbClr val="808080"/>
                </a:solidFill>
              </a:rPr>
              <a:t>gitHub:</a:t>
            </a:r>
            <a:r>
              <a:rPr lang="en-US" altLang="ko-KR" sz="1417"/>
              <a:t> </a:t>
            </a:r>
            <a:r>
              <a:rPr lang="en-US" altLang="ko-KR" sz="1417">
                <a:solidFill>
                  <a:srgbClr val="000000"/>
                </a:solidFill>
              </a:rPr>
              <a:t>https://github.com/mydream757/Design-of-DataStructure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463327" y="1311207"/>
            <a:ext cx="7265346" cy="4235586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en-US" altLang="ko-KR" sz="14175" dirty="0">
                <a:latin typeface="한컴 소망 B"/>
                <a:ea typeface="한컴 소망 B"/>
                <a:cs typeface="Arial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9"/>
          <p:cNvSpPr txBox="1">
            <a:spLocks noChangeArrowheads="1"/>
          </p:cNvSpPr>
          <p:nvPr/>
        </p:nvSpPr>
        <p:spPr>
          <a:xfrm>
            <a:off x="884100" y="1159445"/>
            <a:ext cx="586293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5400" b="1" dirty="0">
                <a:latin typeface="Candara"/>
                <a:ea typeface="바탕"/>
                <a:cs typeface="Arial"/>
              </a:rPr>
              <a:t>Implementation &amp; Data collection</a:t>
            </a: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>
          <a:xfrm>
            <a:off x="7443536" y="2336255"/>
            <a:ext cx="4089668" cy="41101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클래스 </a:t>
            </a:r>
            <a:r>
              <a:rPr kumimoji="0" lang="en-US" altLang="ko-KR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 </a:t>
            </a:r>
            <a:r>
              <a:rPr kumimoji="0" lang="ko-KR" altLang="en-US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다이어그램</a:t>
            </a:r>
            <a:endParaRPr kumimoji="0" lang="en-US" altLang="ko-KR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구현</a:t>
            </a:r>
            <a:endParaRPr kumimoji="0" lang="en-US" altLang="ko-KR" sz="2700" b="1" dirty="0"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데이터 수집</a:t>
            </a:r>
            <a:endParaRPr kumimoji="0" lang="en-US" altLang="ko-KR" sz="2700" b="1" dirty="0"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결과</a:t>
            </a:r>
            <a:endParaRPr kumimoji="0" lang="en-US" altLang="ko-KR" sz="2700" b="1" dirty="0"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문제점</a:t>
            </a:r>
            <a:endParaRPr kumimoji="0" lang="en-US" altLang="ko-KR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향후 계획</a:t>
            </a:r>
            <a:endParaRPr kumimoji="0" lang="en-US" altLang="ko-KR" sz="2700" b="1" dirty="0"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700" b="1" dirty="0">
                <a:latin typeface="Candara"/>
                <a:ea typeface="바탕"/>
                <a:cs typeface="Arial"/>
              </a:rPr>
              <a:t>Q &amp; A</a:t>
            </a:r>
            <a:endParaRPr kumimoji="0" lang="en-US" altLang="ko-KR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2743366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3600" b="1" dirty="0">
                <a:latin typeface="한컴 고딕"/>
                <a:ea typeface="한컴 고딕"/>
              </a:rPr>
              <a:t>Base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5F1041-2A8E-4DAA-A7F5-C55EA3D1849A}"/>
              </a:ext>
            </a:extLst>
          </p:cNvPr>
          <p:cNvGrpSpPr/>
          <p:nvPr/>
        </p:nvGrpSpPr>
        <p:grpSpPr>
          <a:xfrm>
            <a:off x="1577903" y="1879273"/>
            <a:ext cx="3828598" cy="3099453"/>
            <a:chOff x="1249429" y="1648637"/>
            <a:chExt cx="3828598" cy="3099453"/>
          </a:xfrm>
        </p:grpSpPr>
        <p:sp>
          <p:nvSpPr>
            <p:cNvPr id="26" name="TextBox 25"/>
            <p:cNvSpPr txBox="1"/>
            <p:nvPr/>
          </p:nvSpPr>
          <p:spPr>
            <a:xfrm>
              <a:off x="1249429" y="1648637"/>
              <a:ext cx="1662447" cy="678909"/>
            </a:xfrm>
            <a:prstGeom prst="rect">
              <a:avLst/>
            </a:prstGeom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200" b="1" spc="0" dirty="0">
                  <a:latin typeface="바탕"/>
                  <a:ea typeface="바탕"/>
                </a:rPr>
                <a:t>변경 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C3551A-D59B-4345-B222-6E37678327D0}"/>
                </a:ext>
              </a:extLst>
            </p:cNvPr>
            <p:cNvSpPr txBox="1"/>
            <p:nvPr/>
          </p:nvSpPr>
          <p:spPr>
            <a:xfrm>
              <a:off x="1249429" y="2327546"/>
              <a:ext cx="3828598" cy="770761"/>
            </a:xfrm>
            <a:prstGeom prst="rect">
              <a:avLst/>
            </a:prstGeom>
          </p:spPr>
          <p:txBody>
            <a:bodyPr wrap="square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언어</a:t>
              </a:r>
              <a:r>
                <a:rPr lang="en-US" altLang="ko-KR" b="1" dirty="0">
                  <a:latin typeface="맑은 고딕"/>
                  <a:ea typeface="맑은 고딕"/>
                  <a:cs typeface="Arial"/>
                </a:rPr>
                <a:t>: C++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데이터 수집</a:t>
              </a:r>
              <a:r>
                <a:rPr lang="en-US" altLang="ko-KR" b="1" dirty="0">
                  <a:latin typeface="맑은 고딕"/>
                  <a:ea typeface="맑은 고딕"/>
                  <a:cs typeface="Arial"/>
                </a:rPr>
                <a:t>: </a:t>
              </a: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웹페이지 </a:t>
              </a:r>
              <a:r>
                <a:rPr lang="ko-KR" altLang="en-US" b="1" dirty="0" err="1">
                  <a:latin typeface="맑은 고딕"/>
                  <a:ea typeface="맑은 고딕"/>
                  <a:cs typeface="Arial"/>
                </a:rPr>
                <a:t>크롤링</a:t>
              </a:r>
              <a:endParaRPr lang="en-US" altLang="ko-KR" b="1" dirty="0">
                <a:latin typeface="맑은 고딕"/>
                <a:ea typeface="맑은 고딕"/>
                <a:cs typeface="Arial"/>
              </a:endParaRPr>
            </a:p>
            <a:p>
              <a:pPr>
                <a:defRPr/>
              </a:pPr>
              <a:endParaRPr lang="ko-KR" altLang="en-US" b="1" dirty="0">
                <a:latin typeface="맑은 고딕"/>
                <a:ea typeface="맑은 고딕"/>
                <a:cs typeface="Arial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23C7FA-8ACA-4785-A16A-8CEB7F804983}"/>
                </a:ext>
              </a:extLst>
            </p:cNvPr>
            <p:cNvSpPr txBox="1"/>
            <p:nvPr/>
          </p:nvSpPr>
          <p:spPr>
            <a:xfrm>
              <a:off x="1249429" y="3546764"/>
              <a:ext cx="3616463" cy="1201326"/>
            </a:xfrm>
            <a:prstGeom prst="rect">
              <a:avLst/>
            </a:prstGeom>
          </p:spPr>
          <p:txBody>
            <a:bodyPr wrap="square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dirty="0"/>
                <a:t>C++</a:t>
              </a:r>
              <a:r>
                <a:rPr lang="ko-KR" altLang="en-US" dirty="0"/>
                <a:t>과 웹을 연결하여 </a:t>
              </a:r>
              <a:r>
                <a:rPr lang="en-US" altLang="ko-KR" dirty="0"/>
                <a:t>XML</a:t>
              </a:r>
              <a:r>
                <a:rPr lang="ko-KR" altLang="en-US" dirty="0"/>
                <a:t>을</a:t>
              </a:r>
              <a:r>
                <a:rPr lang="en-US" altLang="ko-KR" dirty="0"/>
                <a:t> </a:t>
              </a:r>
              <a:r>
                <a:rPr lang="ko-KR" altLang="en-US" dirty="0" err="1"/>
                <a:t>파싱하기에는</a:t>
              </a:r>
              <a:r>
                <a:rPr lang="ko-KR" altLang="en-US" dirty="0"/>
                <a:t> 언어적 한계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dirty="0" err="1"/>
                <a:t>크롤링에</a:t>
              </a:r>
              <a:r>
                <a:rPr lang="ko-KR" altLang="en-US" dirty="0"/>
                <a:t> 대한 지식 부족</a:t>
              </a:r>
              <a:r>
                <a:rPr lang="en-US" altLang="ko-KR" dirty="0"/>
                <a:t>, </a:t>
              </a:r>
              <a:r>
                <a:rPr lang="ko-KR" altLang="en-US" dirty="0" err="1"/>
                <a:t>크롤링</a:t>
              </a:r>
              <a:r>
                <a:rPr lang="ko-KR" altLang="en-US" dirty="0"/>
                <a:t> 제한</a:t>
              </a:r>
              <a:r>
                <a:rPr lang="en-US" altLang="ko-KR" dirty="0"/>
                <a:t>, </a:t>
              </a:r>
              <a:r>
                <a:rPr lang="ko-KR" altLang="en-US" dirty="0"/>
                <a:t>차단</a:t>
              </a:r>
            </a:p>
            <a:p>
              <a:pPr>
                <a:defRPr/>
              </a:pPr>
              <a:r>
                <a:rPr lang="ko-KR" altLang="en-US" dirty="0"/>
                <a:t> 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99D953-DA1D-48DE-A4E9-B3383287FE80}"/>
              </a:ext>
            </a:extLst>
          </p:cNvPr>
          <p:cNvGrpSpPr/>
          <p:nvPr/>
        </p:nvGrpSpPr>
        <p:grpSpPr>
          <a:xfrm>
            <a:off x="6912423" y="1879274"/>
            <a:ext cx="3828598" cy="3099452"/>
            <a:chOff x="6583949" y="1648638"/>
            <a:chExt cx="3828598" cy="30994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099A45-8FFC-46B0-85C2-1B6DCAC4D230}"/>
                </a:ext>
              </a:extLst>
            </p:cNvPr>
            <p:cNvSpPr txBox="1"/>
            <p:nvPr/>
          </p:nvSpPr>
          <p:spPr>
            <a:xfrm>
              <a:off x="6583949" y="1648638"/>
              <a:ext cx="1396269" cy="451282"/>
            </a:xfrm>
            <a:prstGeom prst="rect">
              <a:avLst/>
            </a:prstGeom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200" b="1" spc="0" dirty="0">
                  <a:latin typeface="바탕"/>
                  <a:ea typeface="바탕"/>
                </a:rPr>
                <a:t>변경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A1B3C6-3E1F-4ACC-9A69-6AB8DBB5962A}"/>
                </a:ext>
              </a:extLst>
            </p:cNvPr>
            <p:cNvSpPr txBox="1"/>
            <p:nvPr/>
          </p:nvSpPr>
          <p:spPr>
            <a:xfrm>
              <a:off x="6583949" y="2330553"/>
              <a:ext cx="3828598" cy="770761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언어</a:t>
              </a:r>
              <a:r>
                <a:rPr lang="en-US" altLang="ko-KR" b="1" dirty="0">
                  <a:latin typeface="맑은 고딕"/>
                  <a:ea typeface="맑은 고딕"/>
                  <a:cs typeface="Arial"/>
                </a:rPr>
                <a:t>: Java</a:t>
              </a:r>
            </a:p>
            <a:p>
              <a:pPr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데이터 수집</a:t>
              </a:r>
              <a:r>
                <a:rPr lang="en-US" altLang="ko-KR" b="1" dirty="0">
                  <a:latin typeface="맑은 고딕"/>
                  <a:ea typeface="맑은 고딕"/>
                  <a:cs typeface="Arial"/>
                </a:rPr>
                <a:t>: KOFIC </a:t>
              </a:r>
              <a:r>
                <a:rPr lang="en-US" altLang="ko-KR" b="1" dirty="0" err="1">
                  <a:latin typeface="맑은 고딕"/>
                  <a:ea typeface="맑은 고딕"/>
                  <a:cs typeface="Arial"/>
                </a:rPr>
                <a:t>OpenAPI</a:t>
              </a:r>
              <a:endParaRPr lang="ko-KR" altLang="en-US" b="1" dirty="0">
                <a:latin typeface="맑은 고딕"/>
                <a:ea typeface="맑은 고딕"/>
                <a:cs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3B74E5-23A9-4060-B5D7-31D80E0F7DA0}"/>
                </a:ext>
              </a:extLst>
            </p:cNvPr>
            <p:cNvSpPr txBox="1"/>
            <p:nvPr/>
          </p:nvSpPr>
          <p:spPr>
            <a:xfrm>
              <a:off x="6583949" y="3546764"/>
              <a:ext cx="3616463" cy="1201326"/>
            </a:xfrm>
            <a:prstGeom prst="rect">
              <a:avLst/>
            </a:prstGeom>
          </p:spPr>
          <p:txBody>
            <a:bodyPr wrap="square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dirty="0"/>
                <a:t>C++</a:t>
              </a:r>
              <a:r>
                <a:rPr lang="ko-KR" altLang="en-US" dirty="0"/>
                <a:t>에 비해 </a:t>
              </a:r>
              <a:r>
                <a:rPr lang="en-US" altLang="ko-KR" dirty="0"/>
                <a:t>XML</a:t>
              </a:r>
              <a:r>
                <a:rPr lang="ko-KR" altLang="en-US" dirty="0"/>
                <a:t>데이터 요청</a:t>
              </a:r>
              <a:r>
                <a:rPr lang="en-US" altLang="ko-KR" dirty="0"/>
                <a:t>, </a:t>
              </a:r>
              <a:r>
                <a:rPr lang="ko-KR" altLang="en-US" dirty="0"/>
                <a:t>수집</a:t>
              </a:r>
              <a:r>
                <a:rPr lang="en-US" altLang="ko-KR" dirty="0"/>
                <a:t>, </a:t>
              </a:r>
              <a:r>
                <a:rPr lang="ko-KR" altLang="en-US" dirty="0"/>
                <a:t>파싱이 간단함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dirty="0" err="1"/>
                <a:t>OpenAPI</a:t>
              </a:r>
              <a:r>
                <a:rPr lang="ko-KR" altLang="en-US" dirty="0"/>
                <a:t>를 이용하게 되면서 데이터 수집이 용이</a:t>
              </a:r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66F0261-AB2D-4A1A-B34B-564479C82AF4}"/>
              </a:ext>
            </a:extLst>
          </p:cNvPr>
          <p:cNvSpPr/>
          <p:nvPr/>
        </p:nvSpPr>
        <p:spPr>
          <a:xfrm>
            <a:off x="5495581" y="3125814"/>
            <a:ext cx="1115627" cy="873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C3153D-F9B9-4DED-9498-8AA0180D7590}"/>
              </a:ext>
            </a:extLst>
          </p:cNvPr>
          <p:cNvSpPr txBox="1"/>
          <p:nvPr/>
        </p:nvSpPr>
        <p:spPr>
          <a:xfrm>
            <a:off x="1577902" y="3237091"/>
            <a:ext cx="1115627" cy="54030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0" dirty="0">
                <a:latin typeface="바탕"/>
                <a:ea typeface="바탕"/>
              </a:rPr>
              <a:t>한계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B8534-4B0E-4997-BC82-11ECAFB92F46}"/>
              </a:ext>
            </a:extLst>
          </p:cNvPr>
          <p:cNvSpPr txBox="1"/>
          <p:nvPr/>
        </p:nvSpPr>
        <p:spPr>
          <a:xfrm>
            <a:off x="6912423" y="3328943"/>
            <a:ext cx="1115627" cy="54030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0" dirty="0">
                <a:latin typeface="바탕"/>
                <a:ea typeface="바탕"/>
              </a:rPr>
              <a:t>이점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클래스 다이어그램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F2C361-947F-492A-B2F6-F72A0416A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" y="1362228"/>
            <a:ext cx="6477611" cy="5288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7EB67F-4B47-4942-87C6-57F0FC3788F8}"/>
              </a:ext>
            </a:extLst>
          </p:cNvPr>
          <p:cNvSpPr txBox="1"/>
          <p:nvPr/>
        </p:nvSpPr>
        <p:spPr>
          <a:xfrm>
            <a:off x="6643844" y="1959799"/>
            <a:ext cx="5646821" cy="36317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FileHandler</a:t>
            </a:r>
            <a:r>
              <a:rPr lang="en-US" altLang="ko-KR" sz="2000" b="1" dirty="0"/>
              <a:t> : txt</a:t>
            </a:r>
            <a:r>
              <a:rPr lang="ko-KR" altLang="en-US" sz="2000" b="1" dirty="0"/>
              <a:t>파일 입출력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Movie : </a:t>
            </a:r>
            <a:r>
              <a:rPr lang="ko-KR" altLang="en-US" sz="2000" b="1" dirty="0"/>
              <a:t>영화 클래스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NodeHandler</a:t>
            </a:r>
            <a:r>
              <a:rPr lang="en-US" altLang="ko-KR" sz="2000" b="1" dirty="0"/>
              <a:t> : </a:t>
            </a:r>
            <a:r>
              <a:rPr lang="ko-KR" altLang="en-US" sz="2000" b="1" dirty="0"/>
              <a:t>노드 역할을 하는 “</a:t>
            </a:r>
            <a:r>
              <a:rPr lang="en-US" altLang="ko-KR" sz="2000" b="1" dirty="0"/>
              <a:t>Person”</a:t>
            </a:r>
            <a:r>
              <a:rPr lang="ko-KR" altLang="en-US" sz="2000" b="1" dirty="0"/>
              <a:t>을 다룸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OpenApi</a:t>
            </a:r>
            <a:r>
              <a:rPr lang="en-US" altLang="ko-KR" sz="2000" b="1" dirty="0"/>
              <a:t> : </a:t>
            </a:r>
            <a:r>
              <a:rPr lang="ko-KR" altLang="en-US" sz="2000" b="1" dirty="0"/>
              <a:t>공공데이터 서버와 대화하여 데이터</a:t>
            </a:r>
            <a:r>
              <a:rPr lang="en-US" altLang="ko-KR" sz="2000" b="1" dirty="0"/>
              <a:t>(XML)</a:t>
            </a:r>
            <a:r>
              <a:rPr lang="ko-KR" altLang="en-US" sz="2000" b="1" dirty="0"/>
              <a:t>를 받고 </a:t>
            </a:r>
            <a:r>
              <a:rPr lang="ko-KR" altLang="en-US" sz="2000" b="1" dirty="0" err="1"/>
              <a:t>파싱하기</a:t>
            </a:r>
            <a:r>
              <a:rPr lang="ko-KR" altLang="en-US" sz="2000" b="1" dirty="0"/>
              <a:t> 위한 클래스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Person : </a:t>
            </a:r>
            <a:r>
              <a:rPr lang="ko-KR" altLang="en-US" sz="2000" b="1" dirty="0"/>
              <a:t>노드 역할을 하는 배우 클래스</a:t>
            </a:r>
            <a:endParaRPr lang="en-US" altLang="ko-KR" sz="2000" b="1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45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주요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EE550-44BE-4928-876B-AE0A4D914C32}"/>
              </a:ext>
            </a:extLst>
          </p:cNvPr>
          <p:cNvSpPr txBox="1"/>
          <p:nvPr/>
        </p:nvSpPr>
        <p:spPr>
          <a:xfrm>
            <a:off x="497150" y="1509204"/>
            <a:ext cx="95234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float </a:t>
            </a:r>
            <a:r>
              <a:rPr lang="en-US" altLang="ko-KR" b="1" dirty="0" err="1">
                <a:solidFill>
                  <a:schemeClr val="accent1"/>
                </a:solidFill>
              </a:rPr>
              <a:t>calAverage</a:t>
            </a:r>
            <a:r>
              <a:rPr lang="en-US" altLang="ko-KR" b="1" dirty="0">
                <a:solidFill>
                  <a:schemeClr val="accent1"/>
                </a:solidFill>
              </a:rPr>
              <a:t>(Person p) </a:t>
            </a:r>
            <a:r>
              <a:rPr lang="en-US" altLang="ko-KR" b="1" dirty="0"/>
              <a:t>: </a:t>
            </a:r>
            <a:r>
              <a:rPr lang="ko-KR" altLang="en-US" b="1" dirty="0"/>
              <a:t>노드 </a:t>
            </a:r>
            <a:r>
              <a:rPr lang="en-US" altLang="ko-KR" b="1" dirty="0"/>
              <a:t>P</a:t>
            </a:r>
            <a:r>
              <a:rPr lang="ko-KR" altLang="en-US" b="1" dirty="0"/>
              <a:t>를 기준으로 </a:t>
            </a:r>
            <a:r>
              <a:rPr lang="en-US" altLang="ko-KR" b="1" dirty="0"/>
              <a:t>BFS </a:t>
            </a:r>
            <a:r>
              <a:rPr lang="ko-KR" altLang="en-US" b="1" dirty="0"/>
              <a:t>탐색을 통해 연결 노드를 탐색하고 각 노드와의 거리를 계산하여 평균치를 반환</a:t>
            </a:r>
            <a:r>
              <a:rPr lang="en-US" altLang="ko-KR" b="1" dirty="0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BB8AB-0122-4B05-B12B-EF84BE2EEB3F}"/>
              </a:ext>
            </a:extLst>
          </p:cNvPr>
          <p:cNvSpPr txBox="1"/>
          <p:nvPr/>
        </p:nvSpPr>
        <p:spPr>
          <a:xfrm>
            <a:off x="497150" y="2561916"/>
            <a:ext cx="101116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1"/>
                </a:solidFill>
              </a:rPr>
              <a:t>ArrayList</a:t>
            </a:r>
            <a:r>
              <a:rPr lang="en-US" altLang="ko-KR" b="1" dirty="0">
                <a:solidFill>
                  <a:schemeClr val="accent1"/>
                </a:solidFill>
              </a:rPr>
              <a:t>&lt;Person&gt; </a:t>
            </a:r>
            <a:r>
              <a:rPr lang="en-US" altLang="ko-KR" b="1" dirty="0" err="1">
                <a:solidFill>
                  <a:schemeClr val="accent1"/>
                </a:solidFill>
              </a:rPr>
              <a:t>getPath</a:t>
            </a:r>
            <a:r>
              <a:rPr lang="en-US" altLang="ko-KR" b="1" dirty="0">
                <a:solidFill>
                  <a:schemeClr val="accent1"/>
                </a:solidFill>
              </a:rPr>
              <a:t>(Person start, Person end) </a:t>
            </a:r>
            <a:r>
              <a:rPr lang="en-US" altLang="ko-KR" b="1" dirty="0"/>
              <a:t>: start</a:t>
            </a:r>
            <a:r>
              <a:rPr lang="ko-KR" altLang="en-US" b="1" dirty="0"/>
              <a:t>부터 </a:t>
            </a:r>
            <a:r>
              <a:rPr lang="en-US" altLang="ko-KR" b="1" dirty="0"/>
              <a:t>end</a:t>
            </a:r>
            <a:r>
              <a:rPr lang="ko-KR" altLang="en-US" b="1" dirty="0"/>
              <a:t>까지 경로 리스트를 반환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C2AE-4FB5-4F93-ABCB-CE2D2479E282}"/>
              </a:ext>
            </a:extLst>
          </p:cNvPr>
          <p:cNvSpPr txBox="1"/>
          <p:nvPr/>
        </p:nvSpPr>
        <p:spPr>
          <a:xfrm>
            <a:off x="497150" y="3338004"/>
            <a:ext cx="1041350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</a:rPr>
              <a:t>getMovieList</a:t>
            </a:r>
            <a:r>
              <a:rPr lang="en-US" altLang="ko-KR" b="1" dirty="0">
                <a:solidFill>
                  <a:schemeClr val="accent1"/>
                </a:solidFill>
              </a:rPr>
              <a:t>(String start, String end) </a:t>
            </a:r>
            <a:r>
              <a:rPr lang="en-US" altLang="ko-KR" b="1" dirty="0"/>
              <a:t>: start </a:t>
            </a:r>
            <a:r>
              <a:rPr lang="ko-KR" altLang="en-US" b="1" dirty="0"/>
              <a:t>년도부터 </a:t>
            </a:r>
            <a:r>
              <a:rPr lang="en-US" altLang="ko-KR" b="1" dirty="0"/>
              <a:t>end </a:t>
            </a:r>
            <a:r>
              <a:rPr lang="ko-KR" altLang="en-US" b="1" dirty="0"/>
              <a:t>년도까지 개봉한 영화들의 데이터를 공공데이터 서버로부터 받아와 </a:t>
            </a:r>
            <a:r>
              <a:rPr lang="ko-KR" altLang="en-US" b="1" dirty="0" err="1"/>
              <a:t>파싱하여</a:t>
            </a:r>
            <a:r>
              <a:rPr lang="ko-KR" altLang="en-US" b="1" dirty="0"/>
              <a:t> 저장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8FB95-E587-4CF0-9D0B-411694F27E98}"/>
              </a:ext>
            </a:extLst>
          </p:cNvPr>
          <p:cNvSpPr txBox="1"/>
          <p:nvPr/>
        </p:nvSpPr>
        <p:spPr>
          <a:xfrm>
            <a:off x="568171" y="4376691"/>
            <a:ext cx="101560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void Connect(Movie movie) </a:t>
            </a:r>
            <a:r>
              <a:rPr lang="en-US" altLang="ko-KR" b="1" dirty="0"/>
              <a:t>: </a:t>
            </a:r>
            <a:r>
              <a:rPr lang="ko-KR" altLang="en-US" b="1" dirty="0"/>
              <a:t>영화 객체를 받아 출연진 목록을 조회하여 출연진 목록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20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503C18-1072-4E12-81AF-A6762DC55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20" y="1613834"/>
            <a:ext cx="5370241" cy="1267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AA8759-0148-45AD-9920-0DF18A422B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5" r="28794" b="10794"/>
          <a:stretch/>
        </p:blipFill>
        <p:spPr>
          <a:xfrm>
            <a:off x="1270020" y="2903217"/>
            <a:ext cx="5370241" cy="1595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67BE5A-1C76-46A3-B4F6-125EF2F70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20" y="4521226"/>
            <a:ext cx="5387434" cy="19039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DA3817-5CA3-43C3-8281-6DBDCBE8D1A3}"/>
              </a:ext>
            </a:extLst>
          </p:cNvPr>
          <p:cNvSpPr txBox="1"/>
          <p:nvPr/>
        </p:nvSpPr>
        <p:spPr>
          <a:xfrm>
            <a:off x="7327392" y="1377696"/>
            <a:ext cx="4242816" cy="42473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 err="1"/>
              <a:t>입력부</a:t>
            </a:r>
            <a:endParaRPr lang="en-US" altLang="ko-KR" sz="2400" b="1" dirty="0"/>
          </a:p>
          <a:p>
            <a:r>
              <a:rPr lang="en-US" altLang="ko-KR" b="1" dirty="0"/>
              <a:t> - </a:t>
            </a:r>
            <a:r>
              <a:rPr lang="ko-KR" altLang="en-US" b="1" dirty="0"/>
              <a:t>발급받은 키 입력</a:t>
            </a:r>
            <a:endParaRPr lang="en-US" altLang="ko-KR" b="1" dirty="0"/>
          </a:p>
          <a:p>
            <a:r>
              <a:rPr lang="en-US" altLang="ko-KR" b="1" dirty="0"/>
              <a:t> - </a:t>
            </a:r>
            <a:r>
              <a:rPr lang="ko-KR" altLang="en-US" b="1" dirty="0"/>
              <a:t>개봉 년도 </a:t>
            </a:r>
            <a:r>
              <a:rPr lang="en-US" altLang="ko-KR" b="1" dirty="0"/>
              <a:t>(start, end) </a:t>
            </a:r>
            <a:r>
              <a:rPr lang="ko-KR" altLang="en-US" b="1" dirty="0"/>
              <a:t>입력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실행과정</a:t>
            </a:r>
            <a:endParaRPr lang="en-US" altLang="ko-KR" sz="2400" b="1" dirty="0"/>
          </a:p>
          <a:p>
            <a:r>
              <a:rPr lang="en-US" altLang="ko-KR" b="1" dirty="0"/>
              <a:t> -</a:t>
            </a:r>
            <a:r>
              <a:rPr lang="ko-KR" altLang="en-US" b="1" dirty="0"/>
              <a:t> 커넥션 성공 시 메시지 출력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400" b="1" dirty="0"/>
              <a:t>3. </a:t>
            </a:r>
            <a:r>
              <a:rPr lang="ko-KR" altLang="en-US" sz="2400" b="1" dirty="0"/>
              <a:t>종료</a:t>
            </a:r>
            <a:endParaRPr lang="en-US" altLang="ko-KR" sz="2400" b="1" dirty="0"/>
          </a:p>
          <a:p>
            <a:r>
              <a:rPr lang="en-US" altLang="ko-KR" b="1" dirty="0"/>
              <a:t> - </a:t>
            </a:r>
            <a:r>
              <a:rPr lang="ko-KR" altLang="en-US" b="1" dirty="0"/>
              <a:t>저장과 함께 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429119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4AF314-9045-44BF-BB25-B757B4E8D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98" y="1196307"/>
            <a:ext cx="8324402" cy="56616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데이터 수집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669D1-0019-4E66-95C5-1EED2806B00D}"/>
              </a:ext>
            </a:extLst>
          </p:cNvPr>
          <p:cNvSpPr txBox="1"/>
          <p:nvPr/>
        </p:nvSpPr>
        <p:spPr>
          <a:xfrm>
            <a:off x="701336" y="2411156"/>
            <a:ext cx="300065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영화관입장권통합전산망</a:t>
            </a:r>
            <a:endParaRPr lang="en-US" altLang="ko-KR" b="1" dirty="0"/>
          </a:p>
          <a:p>
            <a:r>
              <a:rPr lang="en-US" altLang="ko-KR" b="1" dirty="0">
                <a:solidFill>
                  <a:schemeClr val="accent1"/>
                </a:solidFill>
              </a:rPr>
              <a:t>Open API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2E7D2-7670-480C-8267-805C47A91687}"/>
              </a:ext>
            </a:extLst>
          </p:cNvPr>
          <p:cNvSpPr txBox="1"/>
          <p:nvPr/>
        </p:nvSpPr>
        <p:spPr>
          <a:xfrm>
            <a:off x="701336" y="3879542"/>
            <a:ext cx="266330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XML </a:t>
            </a:r>
            <a:r>
              <a:rPr lang="ko-KR" altLang="en-US" b="1" dirty="0">
                <a:solidFill>
                  <a:schemeClr val="accent1"/>
                </a:solidFill>
              </a:rPr>
              <a:t>데이터</a:t>
            </a:r>
            <a:r>
              <a:rPr lang="ko-KR" altLang="en-US" b="1" dirty="0"/>
              <a:t>를 요청하여 </a:t>
            </a:r>
            <a:r>
              <a:rPr lang="ko-KR" altLang="en-US" b="1" dirty="0" err="1"/>
              <a:t>파싱하여</a:t>
            </a:r>
            <a:r>
              <a:rPr lang="ko-KR" altLang="en-US" b="1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1666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3600" b="1" dirty="0">
                <a:latin typeface="한컴 고딕"/>
                <a:ea typeface="한컴 고딕"/>
              </a:rPr>
              <a:t>REST </a:t>
            </a:r>
            <a:r>
              <a:rPr lang="ko-KR" altLang="en-US" sz="3600" b="1" dirty="0">
                <a:latin typeface="한컴 고딕"/>
                <a:ea typeface="한컴 고딕"/>
              </a:rPr>
              <a:t>요청</a:t>
            </a:r>
            <a:r>
              <a:rPr lang="en-US" altLang="ko-KR" sz="3600" b="1" dirty="0">
                <a:latin typeface="한컴 고딕"/>
                <a:ea typeface="한컴 고딕"/>
              </a:rPr>
              <a:t>/</a:t>
            </a:r>
            <a:r>
              <a:rPr lang="ko-KR" altLang="en-US" sz="3600" b="1" dirty="0">
                <a:latin typeface="한컴 고딕"/>
                <a:ea typeface="한컴 고딕"/>
              </a:rPr>
              <a:t>응답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0595A5-7629-4DC0-B023-94B66CC1B4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34501" b="3082"/>
          <a:stretch/>
        </p:blipFill>
        <p:spPr>
          <a:xfrm>
            <a:off x="755903" y="2683749"/>
            <a:ext cx="4632960" cy="15332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682401-CBE6-416A-8D76-D70D80884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66" b="18881"/>
          <a:stretch/>
        </p:blipFill>
        <p:spPr>
          <a:xfrm>
            <a:off x="7509550" y="1087965"/>
            <a:ext cx="3060914" cy="4191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A47B20-C040-4CD2-AA69-FEDCA99AADA8}"/>
              </a:ext>
            </a:extLst>
          </p:cNvPr>
          <p:cNvSpPr txBox="1"/>
          <p:nvPr/>
        </p:nvSpPr>
        <p:spPr>
          <a:xfrm>
            <a:off x="1893031" y="5690834"/>
            <a:ext cx="189540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영화 상세 </a:t>
            </a:r>
            <a:r>
              <a:rPr lang="en-US" altLang="ko-KR" b="1" dirty="0"/>
              <a:t>‘</a:t>
            </a:r>
            <a:r>
              <a:rPr lang="ko-KR" altLang="en-US" b="1" dirty="0"/>
              <a:t>요청</a:t>
            </a:r>
            <a:r>
              <a:rPr lang="en-US" altLang="ko-KR" b="1" dirty="0"/>
              <a:t>’ </a:t>
            </a:r>
            <a:r>
              <a:rPr lang="ko-KR" altLang="en-US" b="1" dirty="0"/>
              <a:t>인터페이스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E372C-A648-42BB-BFEC-4D9734B6C7AC}"/>
              </a:ext>
            </a:extLst>
          </p:cNvPr>
          <p:cNvSpPr txBox="1"/>
          <p:nvPr/>
        </p:nvSpPr>
        <p:spPr>
          <a:xfrm>
            <a:off x="8082166" y="5690833"/>
            <a:ext cx="189540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영화 상세 </a:t>
            </a:r>
            <a:r>
              <a:rPr lang="en-US" altLang="ko-KR" b="1" dirty="0"/>
              <a:t>‘</a:t>
            </a:r>
            <a:r>
              <a:rPr lang="ko-KR" altLang="en-US" b="1" dirty="0"/>
              <a:t>응답</a:t>
            </a:r>
            <a:r>
              <a:rPr lang="en-US" altLang="ko-KR" b="1" dirty="0"/>
              <a:t>’ </a:t>
            </a:r>
            <a:r>
              <a:rPr lang="ko-KR" altLang="en-US" b="1" dirty="0"/>
              <a:t>예시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A95427-6675-4265-BA43-F9B80005055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388863" y="3450356"/>
            <a:ext cx="2120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5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데이터 수집 및 저장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A7D7B0-C57B-4135-918F-7006D8D7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52" b="26185"/>
          <a:stretch/>
        </p:blipFill>
        <p:spPr>
          <a:xfrm>
            <a:off x="7509550" y="1478141"/>
            <a:ext cx="4024082" cy="35115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75EFDE-2D7C-4E5B-950F-E9A0B5F2D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35" y="1996415"/>
            <a:ext cx="5251065" cy="2475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3DE3A-1665-4AD9-8A74-24216A2BABB0}"/>
              </a:ext>
            </a:extLst>
          </p:cNvPr>
          <p:cNvSpPr txBox="1"/>
          <p:nvPr/>
        </p:nvSpPr>
        <p:spPr>
          <a:xfrm>
            <a:off x="1744809" y="4805047"/>
            <a:ext cx="404639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Text </a:t>
            </a:r>
            <a:r>
              <a:rPr lang="ko-KR" altLang="en-US" b="1" dirty="0"/>
              <a:t>파일로 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BE6D3D-3B62-4C02-B799-E757685137DD}"/>
              </a:ext>
            </a:extLst>
          </p:cNvPr>
          <p:cNvSpPr txBox="1"/>
          <p:nvPr/>
        </p:nvSpPr>
        <p:spPr>
          <a:xfrm>
            <a:off x="8877129" y="5257977"/>
            <a:ext cx="116907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예시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나눔바른고딕</vt:lpstr>
      <vt:lpstr>맑은 고딕</vt:lpstr>
      <vt:lpstr>바탕</vt:lpstr>
      <vt:lpstr>한컴 고딕</vt:lpstr>
      <vt:lpstr>한컴 소망 B</vt:lpstr>
      <vt:lpstr>Arial</vt:lpstr>
      <vt:lpstr>Candara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준영 최</dc:creator>
  <cp:lastModifiedBy>준영 최</cp:lastModifiedBy>
  <cp:revision>52</cp:revision>
  <dcterms:created xsi:type="dcterms:W3CDTF">2018-09-10T14:54:06Z</dcterms:created>
  <dcterms:modified xsi:type="dcterms:W3CDTF">2018-10-07T17:34:29Z</dcterms:modified>
  <cp:version>1000.0000.01</cp:version>
</cp:coreProperties>
</file>