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6" r:id="rId1"/>
    <p:sldMasterId id="2147483817" r:id="rId2"/>
  </p:sldMasterIdLst>
  <p:sldIdLst>
    <p:sldId id="256" r:id="rId3"/>
    <p:sldId id="257" r:id="rId4"/>
    <p:sldId id="258" r:id="rId5"/>
    <p:sldId id="268" r:id="rId6"/>
    <p:sldId id="267" r:id="rId7"/>
    <p:sldId id="269" r:id="rId8"/>
    <p:sldId id="260" r:id="rId9"/>
    <p:sldId id="261" r:id="rId10"/>
    <p:sldId id="262" r:id="rId11"/>
    <p:sldId id="271" r:id="rId12"/>
    <p:sldId id="265" r:id="rId13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/>
          <p:nvPr/>
        </p:nvSpPr>
        <p:spPr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3" name="Freeform 25"/>
          <p:cNvSpPr/>
          <p:nvPr/>
        </p:nvSpPr>
        <p:spPr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4" name="Freeform 5"/>
          <p:cNvSpPr/>
          <p:nvPr/>
        </p:nvSpPr>
        <p:spPr>
          <a:xfrm>
            <a:off x="4303185" y="2085975"/>
            <a:ext cx="3585633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5" name="Freeform 6"/>
          <p:cNvSpPr/>
          <p:nvPr/>
        </p:nvSpPr>
        <p:spPr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6" name="Freeform 7"/>
          <p:cNvSpPr/>
          <p:nvPr/>
        </p:nvSpPr>
        <p:spPr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7" name="Freeform 12"/>
          <p:cNvSpPr/>
          <p:nvPr/>
        </p:nvSpPr>
        <p:spPr>
          <a:xfrm>
            <a:off x="3972985" y="1836739"/>
            <a:ext cx="4246033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8" name="Freeform 13"/>
          <p:cNvSpPr/>
          <p:nvPr/>
        </p:nvSpPr>
        <p:spPr>
          <a:xfrm>
            <a:off x="3644900" y="1590675"/>
            <a:ext cx="490220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9" name="Freeform 20"/>
          <p:cNvSpPr/>
          <p:nvPr/>
        </p:nvSpPr>
        <p:spPr>
          <a:xfrm>
            <a:off x="4794251" y="2451100"/>
            <a:ext cx="2603500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0" name="Freeform 22"/>
          <p:cNvSpPr/>
          <p:nvPr/>
        </p:nvSpPr>
        <p:spPr>
          <a:xfrm>
            <a:off x="3972985" y="1836739"/>
            <a:ext cx="4246033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1" name="Freeform 21"/>
          <p:cNvSpPr/>
          <p:nvPr/>
        </p:nvSpPr>
        <p:spPr>
          <a:xfrm>
            <a:off x="4967818" y="2582864"/>
            <a:ext cx="2256367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2" name="Line 26"/>
          <p:cNvSpPr>
            <a:spLocks noChangeShapeType="1"/>
          </p:cNvSpPr>
          <p:nvPr/>
        </p:nvSpPr>
        <p:spPr>
          <a:xfrm>
            <a:off x="6096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3" name="Line 27"/>
          <p:cNvSpPr>
            <a:spLocks noChangeShapeType="1"/>
          </p:cNvSpPr>
          <p:nvPr/>
        </p:nvSpPr>
        <p:spPr>
          <a:xfrm flipH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4" name="Line 28"/>
          <p:cNvSpPr>
            <a:spLocks noChangeShapeType="1"/>
          </p:cNvSpPr>
          <p:nvPr/>
        </p:nvSpPr>
        <p:spPr>
          <a:xfrm flipH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5" name="Line 29"/>
          <p:cNvSpPr>
            <a:spLocks noChangeShapeType="1"/>
          </p:cNvSpPr>
          <p:nvPr/>
        </p:nvSpPr>
        <p:spPr>
          <a:xfrm flipH="1">
            <a:off x="3642785" y="3429000"/>
            <a:ext cx="4906433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6" name="Line 31"/>
          <p:cNvSpPr>
            <a:spLocks noChangeShapeType="1"/>
          </p:cNvSpPr>
          <p:nvPr/>
        </p:nvSpPr>
        <p:spPr>
          <a:xfrm flipH="1" flipV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7" name="Line 30"/>
          <p:cNvSpPr>
            <a:spLocks noChangeShapeType="1"/>
          </p:cNvSpPr>
          <p:nvPr/>
        </p:nvSpPr>
        <p:spPr>
          <a:xfrm flipH="1" flipV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8" name="Freeform 18"/>
          <p:cNvSpPr/>
          <p:nvPr/>
        </p:nvSpPr>
        <p:spPr>
          <a:xfrm>
            <a:off x="4301067" y="2941639"/>
            <a:ext cx="3589867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grpSp>
        <p:nvGrpSpPr>
          <p:cNvPr id="19" name="그룹 18"/>
          <p:cNvGrpSpPr/>
          <p:nvPr/>
        </p:nvGrpSpPr>
        <p:grpSpPr>
          <a:xfrm>
            <a:off x="4493097" y="3065182"/>
            <a:ext cx="3231363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D103-A718-4E60-9DFF-00322929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9E8D1-9568-4863-9261-F1AB0537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113F4-714A-4464-98AD-EE53FDAB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92C1-5B44-4EF6-964F-B1727ADB36B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10030-736F-49CA-BFD9-ED40C993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B9D06-0BC5-443A-B0BF-E01B604C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9318-186D-4A89-B9F9-8CA1D10B3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E650C-E9C9-41DF-9D3A-1F990C85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57C15-175C-45B5-B068-078BAB46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D614-4000-4407-A73C-32E072B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92C1-5B44-4EF6-964F-B1727ADB36B8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D1668-B663-4F12-B94C-61A6EA69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3DF4B-9CFD-4D74-8DEB-83A43CF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9318-186D-4A89-B9F9-8CA1D10B3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9909F1-72E3-4022-B44D-6111FA320260}"/>
              </a:ext>
            </a:extLst>
          </p:cNvPr>
          <p:cNvCxnSpPr/>
          <p:nvPr userDrawn="1"/>
        </p:nvCxnSpPr>
        <p:spPr>
          <a:xfrm flipH="1">
            <a:off x="7732184" y="0"/>
            <a:ext cx="2624667" cy="1968500"/>
          </a:xfrm>
          <a:prstGeom prst="line">
            <a:avLst/>
          </a:prstGeom>
          <a:ln>
            <a:solidFill>
              <a:srgbClr val="A4C627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13">
            <a:extLst>
              <a:ext uri="{FF2B5EF4-FFF2-40B4-BE49-F238E27FC236}">
                <a16:creationId xmlns:a16="http://schemas.microsoft.com/office/drawing/2014/main" id="{AC295EA5-3279-4709-ADDB-68F8D20E453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1B5E19-BB27-478F-9538-33DBC2DC55A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3634" y="4635500"/>
            <a:ext cx="4512733" cy="2222500"/>
            <a:chOff x="482716" y="4851400"/>
            <a:chExt cx="3053986" cy="2006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60DE0A5-848B-4BF9-BCA8-E40A3D341D6B}"/>
                </a:ext>
              </a:extLst>
            </p:cNvPr>
            <p:cNvCxnSpPr/>
            <p:nvPr/>
          </p:nvCxnSpPr>
          <p:spPr>
            <a:xfrm>
              <a:off x="1529838" y="4851400"/>
              <a:ext cx="2006864" cy="2006600"/>
            </a:xfrm>
            <a:prstGeom prst="line">
              <a:avLst/>
            </a:prstGeom>
            <a:ln>
              <a:solidFill>
                <a:srgbClr val="A4C627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DDCFB53A-71E9-4F9C-8DB7-64B7E6058EE6}"/>
                </a:ext>
              </a:extLst>
            </p:cNvPr>
            <p:cNvSpPr/>
            <p:nvPr/>
          </p:nvSpPr>
          <p:spPr>
            <a:xfrm>
              <a:off x="482716" y="5423281"/>
              <a:ext cx="2869200" cy="1434719"/>
            </a:xfrm>
            <a:custGeom>
              <a:avLst/>
              <a:gdLst>
                <a:gd name="connsiteX0" fmla="*/ 1434929 w 2869699"/>
                <a:gd name="connsiteY0" fmla="*/ 0 h 1434931"/>
                <a:gd name="connsiteX1" fmla="*/ 2869699 w 2869699"/>
                <a:gd name="connsiteY1" fmla="*/ 1434771 h 1434931"/>
                <a:gd name="connsiteX2" fmla="*/ 0 w 2869699"/>
                <a:gd name="connsiteY2" fmla="*/ 1434931 h 143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9699" h="1434931">
                  <a:moveTo>
                    <a:pt x="1434929" y="0"/>
                  </a:moveTo>
                  <a:lnTo>
                    <a:pt x="2869699" y="1434771"/>
                  </a:lnTo>
                  <a:lnTo>
                    <a:pt x="0" y="1434931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자유형 6">
            <a:extLst>
              <a:ext uri="{FF2B5EF4-FFF2-40B4-BE49-F238E27FC236}">
                <a16:creationId xmlns:a16="http://schemas.microsoft.com/office/drawing/2014/main" id="{20556F65-12C0-4075-A1A6-9A5FA97565AF}"/>
              </a:ext>
            </a:extLst>
          </p:cNvPr>
          <p:cNvSpPr/>
          <p:nvPr userDrawn="1"/>
        </p:nvSpPr>
        <p:spPr>
          <a:xfrm>
            <a:off x="8001000" y="1"/>
            <a:ext cx="2125133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BD830912-A116-4775-898F-4437953A470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51567" y="5826125"/>
            <a:ext cx="1051984" cy="788988"/>
          </a:xfrm>
          <a:custGeom>
            <a:avLst/>
            <a:gdLst>
              <a:gd name="T0" fmla="*/ 0 w 368"/>
              <a:gd name="T1" fmla="*/ 923139544 h 368"/>
              <a:gd name="T2" fmla="*/ 766988528 w 368"/>
              <a:gd name="T3" fmla="*/ 1690128071 h 368"/>
              <a:gd name="T4" fmla="*/ 1538567336 w 368"/>
              <a:gd name="T5" fmla="*/ 923139544 h 368"/>
              <a:gd name="T6" fmla="*/ 766988528 w 368"/>
              <a:gd name="T7" fmla="*/ 923139544 h 368"/>
              <a:gd name="T8" fmla="*/ 766988528 w 368"/>
              <a:gd name="T9" fmla="*/ 156153160 h 368"/>
              <a:gd name="T10" fmla="*/ 0 w 368"/>
              <a:gd name="T11" fmla="*/ 923139544 h 368"/>
              <a:gd name="T12" fmla="*/ 1690128071 w 368"/>
              <a:gd name="T13" fmla="*/ 771580952 h 368"/>
              <a:gd name="T14" fmla="*/ 923139544 w 368"/>
              <a:gd name="T15" fmla="*/ 0 h 368"/>
              <a:gd name="T16" fmla="*/ 923139544 w 368"/>
              <a:gd name="T17" fmla="*/ 771580952 h 368"/>
              <a:gd name="T18" fmla="*/ 1690128071 w 368"/>
              <a:gd name="T19" fmla="*/ 771580952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cubicBezTo>
                  <a:pt x="167" y="201"/>
                  <a:pt x="167" y="201"/>
                  <a:pt x="167" y="201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cubicBezTo>
                  <a:pt x="201" y="168"/>
                  <a:pt x="201" y="168"/>
                  <a:pt x="201" y="168"/>
                </a:cubicBezTo>
                <a:lnTo>
                  <a:pt x="368" y="168"/>
                </a:lnTo>
                <a:close/>
              </a:path>
            </a:pathLst>
          </a:custGeom>
          <a:solidFill>
            <a:srgbClr val="1C1F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2B57EFD4-5BA9-4D0B-AB3A-E6DEA90FF5E8}"/>
              </a:ext>
            </a:extLst>
          </p:cNvPr>
          <p:cNvSpPr>
            <a:spLocks/>
          </p:cNvSpPr>
          <p:nvPr userDrawn="1"/>
        </p:nvSpPr>
        <p:spPr bwMode="auto">
          <a:xfrm>
            <a:off x="8813800" y="104775"/>
            <a:ext cx="584200" cy="444500"/>
          </a:xfrm>
          <a:custGeom>
            <a:avLst/>
            <a:gdLst>
              <a:gd name="T0" fmla="*/ 0 w 242"/>
              <a:gd name="T1" fmla="*/ 484149039 h 246"/>
              <a:gd name="T2" fmla="*/ 137669627 w 242"/>
              <a:gd name="T3" fmla="*/ 484149039 h 246"/>
              <a:gd name="T4" fmla="*/ 265506226 w 242"/>
              <a:gd name="T5" fmla="*/ 0 h 246"/>
              <a:gd name="T6" fmla="*/ 409731808 w 242"/>
              <a:gd name="T7" fmla="*/ 582285965 h 246"/>
              <a:gd name="T8" fmla="*/ 567067490 w 242"/>
              <a:gd name="T9" fmla="*/ 232260285 h 246"/>
              <a:gd name="T10" fmla="*/ 665403196 w 242"/>
              <a:gd name="T11" fmla="*/ 477606215 h 246"/>
              <a:gd name="T12" fmla="*/ 793239796 w 242"/>
              <a:gd name="T13" fmla="*/ 477606215 h 246"/>
              <a:gd name="T14" fmla="*/ 793239796 w 242"/>
              <a:gd name="T15" fmla="*/ 556116480 h 246"/>
              <a:gd name="T16" fmla="*/ 616236249 w 242"/>
              <a:gd name="T17" fmla="*/ 556116480 h 246"/>
              <a:gd name="T18" fmla="*/ 560511535 w 242"/>
              <a:gd name="T19" fmla="*/ 428535945 h 246"/>
              <a:gd name="T20" fmla="*/ 393342826 w 242"/>
              <a:gd name="T21" fmla="*/ 804732919 h 246"/>
              <a:gd name="T22" fmla="*/ 265506226 w 242"/>
              <a:gd name="T23" fmla="*/ 287871571 h 246"/>
              <a:gd name="T24" fmla="*/ 199948485 w 242"/>
              <a:gd name="T25" fmla="*/ 572472634 h 246"/>
              <a:gd name="T26" fmla="*/ 0 w 242"/>
              <a:gd name="T27" fmla="*/ 572472634 h 246"/>
              <a:gd name="T28" fmla="*/ 0 w 242"/>
              <a:gd name="T29" fmla="*/ 484149039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7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01A82CED-180A-4C3D-876F-1BDCBF935F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D63180E0-80DC-48D2-AF24-91101318FE47}"/>
              </a:ext>
            </a:extLst>
          </p:cNvPr>
          <p:cNvSpPr/>
          <p:nvPr userDrawn="1"/>
        </p:nvSpPr>
        <p:spPr>
          <a:xfrm rot="10800000">
            <a:off x="3403600" y="2719388"/>
            <a:ext cx="8788400" cy="4138612"/>
          </a:xfrm>
          <a:custGeom>
            <a:avLst/>
            <a:gdLst>
              <a:gd name="connsiteX0" fmla="*/ 2452460 w 6591301"/>
              <a:gd name="connsiteY0" fmla="*/ 4138847 h 4138847"/>
              <a:gd name="connsiteX1" fmla="*/ 0 w 6591301"/>
              <a:gd name="connsiteY1" fmla="*/ 1686390 h 4138847"/>
              <a:gd name="connsiteX2" fmla="*/ 0 w 6591301"/>
              <a:gd name="connsiteY2" fmla="*/ 373 h 4138847"/>
              <a:gd name="connsiteX3" fmla="*/ 6591301 w 6591301"/>
              <a:gd name="connsiteY3" fmla="*/ 0 h 413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1" h="4138847">
                <a:moveTo>
                  <a:pt x="2452460" y="4138847"/>
                </a:moveTo>
                <a:lnTo>
                  <a:pt x="0" y="1686390"/>
                </a:lnTo>
                <a:lnTo>
                  <a:pt x="0" y="373"/>
                </a:lnTo>
                <a:lnTo>
                  <a:pt x="6591301" y="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000DC-A539-424C-B5FD-A7501D15D354}"/>
              </a:ext>
            </a:extLst>
          </p:cNvPr>
          <p:cNvCxnSpPr/>
          <p:nvPr userDrawn="1"/>
        </p:nvCxnSpPr>
        <p:spPr>
          <a:xfrm flipH="1" flipV="1">
            <a:off x="5619751" y="1"/>
            <a:ext cx="1181100" cy="885825"/>
          </a:xfrm>
          <a:prstGeom prst="line">
            <a:avLst/>
          </a:prstGeom>
          <a:ln>
            <a:solidFill>
              <a:srgbClr val="A4C627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 4">
            <a:extLst>
              <a:ext uri="{FF2B5EF4-FFF2-40B4-BE49-F238E27FC236}">
                <a16:creationId xmlns:a16="http://schemas.microsoft.com/office/drawing/2014/main" id="{58D3AE9B-8C47-4029-831D-627AED028D51}"/>
              </a:ext>
            </a:extLst>
          </p:cNvPr>
          <p:cNvSpPr/>
          <p:nvPr userDrawn="1"/>
        </p:nvSpPr>
        <p:spPr>
          <a:xfrm>
            <a:off x="5867400" y="0"/>
            <a:ext cx="1625600" cy="609600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F368B3-CBBC-4E3F-9DDA-64534EC4FC1B}"/>
              </a:ext>
            </a:extLst>
          </p:cNvPr>
          <p:cNvCxnSpPr/>
          <p:nvPr userDrawn="1"/>
        </p:nvCxnSpPr>
        <p:spPr>
          <a:xfrm flipH="1" flipV="1">
            <a:off x="10318752" y="3524250"/>
            <a:ext cx="1873249" cy="1404938"/>
          </a:xfrm>
          <a:prstGeom prst="line">
            <a:avLst/>
          </a:prstGeom>
          <a:ln>
            <a:solidFill>
              <a:srgbClr val="A4C627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51DF6B-C67B-4244-9CE6-00327B0950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078134" y="3919539"/>
            <a:ext cx="3088217" cy="2555875"/>
            <a:chOff x="5210881" y="3919347"/>
            <a:chExt cx="2316313" cy="255534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9A7FA3-F9C6-46A3-8499-9383223C065F}"/>
                </a:ext>
              </a:extLst>
            </p:cNvPr>
            <p:cNvGrpSpPr/>
            <p:nvPr/>
          </p:nvGrpSpPr>
          <p:grpSpPr>
            <a:xfrm>
              <a:off x="5323046" y="4727144"/>
              <a:ext cx="2114932" cy="1747547"/>
              <a:chOff x="5216041" y="4659050"/>
              <a:chExt cx="2114932" cy="1747547"/>
            </a:xfrm>
            <a:solidFill>
              <a:schemeClr val="bg1"/>
            </a:solidFill>
          </p:grpSpPr>
          <p:sp>
            <p:nvSpPr>
              <p:cNvPr id="12" name="모서리가 둥근 직사각형 11">
                <a:extLst>
                  <a:ext uri="{FF2B5EF4-FFF2-40B4-BE49-F238E27FC236}">
                    <a16:creationId xmlns:a16="http://schemas.microsoft.com/office/drawing/2014/main" id="{DCCE855A-5B97-4EDB-A523-43EB3505581E}"/>
                  </a:ext>
                </a:extLst>
              </p:cNvPr>
              <p:cNvSpPr/>
              <p:nvPr/>
            </p:nvSpPr>
            <p:spPr>
              <a:xfrm>
                <a:off x="5777002" y="5110453"/>
                <a:ext cx="432048" cy="12961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4E9021D8-8EAC-4BBB-A471-BAF8C5A55B0A}"/>
                  </a:ext>
                </a:extLst>
              </p:cNvPr>
              <p:cNvSpPr/>
              <p:nvPr/>
            </p:nvSpPr>
            <p:spPr>
              <a:xfrm>
                <a:off x="6337963" y="5262165"/>
                <a:ext cx="432048" cy="1144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모서리가 둥근 직사각형 13">
                <a:extLst>
                  <a:ext uri="{FF2B5EF4-FFF2-40B4-BE49-F238E27FC236}">
                    <a16:creationId xmlns:a16="http://schemas.microsoft.com/office/drawing/2014/main" id="{4797B1D3-A362-4A5E-A949-87BAD2D59329}"/>
                  </a:ext>
                </a:extLst>
              </p:cNvPr>
              <p:cNvSpPr/>
              <p:nvPr/>
            </p:nvSpPr>
            <p:spPr>
              <a:xfrm>
                <a:off x="6898925" y="4659050"/>
                <a:ext cx="432048" cy="17475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ACC01EF9-E4CA-43FF-A86C-987951A2B317}"/>
                  </a:ext>
                </a:extLst>
              </p:cNvPr>
              <p:cNvSpPr/>
              <p:nvPr/>
            </p:nvSpPr>
            <p:spPr>
              <a:xfrm>
                <a:off x="5216041" y="5592906"/>
                <a:ext cx="432048" cy="8136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376FEF-5B02-4AA8-837D-A0113C233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0881" y="3919347"/>
              <a:ext cx="2316313" cy="1489238"/>
              <a:chOff x="5568786" y="4381648"/>
              <a:chExt cx="1318163" cy="847492"/>
            </a:xfrm>
          </p:grpSpPr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215139BB-8AF4-4E3E-8882-15283B787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786" y="4563836"/>
                <a:ext cx="1154244" cy="665304"/>
              </a:xfrm>
              <a:custGeom>
                <a:avLst/>
                <a:gdLst>
                  <a:gd name="T0" fmla="*/ 0 w 1322"/>
                  <a:gd name="T1" fmla="*/ 580878494 h 762"/>
                  <a:gd name="T2" fmla="*/ 432230327 w 1322"/>
                  <a:gd name="T3" fmla="*/ 147125606 h 762"/>
                  <a:gd name="T4" fmla="*/ 647964817 w 1322"/>
                  <a:gd name="T5" fmla="*/ 361334286 h 762"/>
                  <a:gd name="T6" fmla="*/ 1007775500 w 1322"/>
                  <a:gd name="T7" fmla="*/ 0 h 7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22" h="762">
                    <a:moveTo>
                      <a:pt x="0" y="762"/>
                    </a:moveTo>
                    <a:lnTo>
                      <a:pt x="567" y="193"/>
                    </a:lnTo>
                    <a:lnTo>
                      <a:pt x="850" y="474"/>
                    </a:lnTo>
                    <a:lnTo>
                      <a:pt x="1322" y="0"/>
                    </a:lnTo>
                  </a:path>
                </a:pathLst>
              </a:custGeom>
              <a:noFill/>
              <a:ln w="193675" cap="rnd">
                <a:solidFill>
                  <a:schemeClr val="bg1"/>
                </a:solidFill>
                <a:prstDash val="solid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06E75A2C-76C3-4312-9B74-3C76025E04E0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3797">
                <a:off x="6617242" y="4400707"/>
                <a:ext cx="288766" cy="250648"/>
              </a:xfrm>
              <a:custGeom>
                <a:avLst/>
                <a:gdLst>
                  <a:gd name="T0" fmla="*/ 43699005 w 315"/>
                  <a:gd name="T1" fmla="*/ 230126080 h 273"/>
                  <a:gd name="T2" fmla="*/ 15126755 w 315"/>
                  <a:gd name="T3" fmla="*/ 180392192 h 273"/>
                  <a:gd name="T4" fmla="*/ 103365394 w 315"/>
                  <a:gd name="T5" fmla="*/ 26974499 h 273"/>
                  <a:gd name="T6" fmla="*/ 161351440 w 315"/>
                  <a:gd name="T7" fmla="*/ 26974499 h 273"/>
                  <a:gd name="T8" fmla="*/ 249590079 w 315"/>
                  <a:gd name="T9" fmla="*/ 180392192 h 273"/>
                  <a:gd name="T10" fmla="*/ 221017830 w 315"/>
                  <a:gd name="T11" fmla="*/ 230126080 h 273"/>
                  <a:gd name="T12" fmla="*/ 43699005 w 315"/>
                  <a:gd name="T13" fmla="*/ 230126080 h 2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5" h="273">
                    <a:moveTo>
                      <a:pt x="52" y="273"/>
                    </a:moveTo>
                    <a:cubicBezTo>
                      <a:pt x="15" y="273"/>
                      <a:pt x="0" y="247"/>
                      <a:pt x="18" y="214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42" y="0"/>
                      <a:pt x="173" y="0"/>
                      <a:pt x="192" y="32"/>
                    </a:cubicBezTo>
                    <a:cubicBezTo>
                      <a:pt x="297" y="214"/>
                      <a:pt x="297" y="214"/>
                      <a:pt x="297" y="214"/>
                    </a:cubicBezTo>
                    <a:cubicBezTo>
                      <a:pt x="315" y="247"/>
                      <a:pt x="300" y="273"/>
                      <a:pt x="263" y="273"/>
                    </a:cubicBezTo>
                    <a:lnTo>
                      <a:pt x="52" y="2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46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2040467" y="4851400"/>
            <a:ext cx="2675467" cy="2006600"/>
          </a:xfrm>
          <a:prstGeom prst="line">
            <a:avLst/>
          </a:prstGeom>
          <a:ln>
            <a:solidFill>
              <a:schemeClr val="bg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H="1">
            <a:off x="7732184" y="0"/>
            <a:ext cx="2624667" cy="1968500"/>
          </a:xfrm>
          <a:prstGeom prst="line">
            <a:avLst/>
          </a:prstGeom>
          <a:ln>
            <a:solidFill>
              <a:schemeClr val="bg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 userDrawn="1"/>
        </p:nvSpPr>
        <p:spPr>
          <a:xfrm>
            <a:off x="643467" y="5422900"/>
            <a:ext cx="3826933" cy="1435100"/>
          </a:xfrm>
          <a:custGeom>
            <a:avLst/>
            <a:gdLst>
              <a:gd name="connsiteX0" fmla="*/ 1434929 w 2869699"/>
              <a:gd name="connsiteY0" fmla="*/ 0 h 1434931"/>
              <a:gd name="connsiteX1" fmla="*/ 2869699 w 2869699"/>
              <a:gd name="connsiteY1" fmla="*/ 1434771 h 1434931"/>
              <a:gd name="connsiteX2" fmla="*/ 0 w 2869699"/>
              <a:gd name="connsiteY2" fmla="*/ 1434931 h 14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699" h="1434931">
                <a:moveTo>
                  <a:pt x="1434929" y="0"/>
                </a:moveTo>
                <a:lnTo>
                  <a:pt x="2869699" y="1434771"/>
                </a:lnTo>
                <a:lnTo>
                  <a:pt x="0" y="143493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8001000" y="1"/>
            <a:ext cx="2125133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Freeform 13"/>
          <p:cNvSpPr>
            <a:spLocks noEditPoints="1"/>
          </p:cNvSpPr>
          <p:nvPr userDrawn="1"/>
        </p:nvSpPr>
        <p:spPr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Freeform 11"/>
          <p:cNvSpPr>
            <a:spLocks noEditPoints="1"/>
          </p:cNvSpPr>
          <p:nvPr userDrawn="1"/>
        </p:nvSpPr>
        <p:spPr>
          <a:xfrm>
            <a:off x="1951567" y="5826125"/>
            <a:ext cx="1051984" cy="788988"/>
          </a:xfrm>
          <a:custGeom>
            <a:avLst/>
            <a:gdLst>
              <a:gd name="T0" fmla="*/ 0 w 368"/>
              <a:gd name="T1" fmla="*/ 923139544 h 368"/>
              <a:gd name="T2" fmla="*/ 766988528 w 368"/>
              <a:gd name="T3" fmla="*/ 1690128071 h 368"/>
              <a:gd name="T4" fmla="*/ 1538567336 w 368"/>
              <a:gd name="T5" fmla="*/ 923139544 h 368"/>
              <a:gd name="T6" fmla="*/ 766988528 w 368"/>
              <a:gd name="T7" fmla="*/ 923139544 h 368"/>
              <a:gd name="T8" fmla="*/ 766988528 w 368"/>
              <a:gd name="T9" fmla="*/ 156153160 h 368"/>
              <a:gd name="T10" fmla="*/ 0 w 368"/>
              <a:gd name="T11" fmla="*/ 923139544 h 368"/>
              <a:gd name="T12" fmla="*/ 1690128071 w 368"/>
              <a:gd name="T13" fmla="*/ 771580952 h 368"/>
              <a:gd name="T14" fmla="*/ 923139544 w 368"/>
              <a:gd name="T15" fmla="*/ 0 h 368"/>
              <a:gd name="T16" fmla="*/ 923139544 w 368"/>
              <a:gd name="T17" fmla="*/ 771580952 h 368"/>
              <a:gd name="T18" fmla="*/ 1690128071 w 368"/>
              <a:gd name="T19" fmla="*/ 771580952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quadBezTo>
                  <a:pt x="167" y="201"/>
                  <a:pt x="167" y="201"/>
                </a:quadBezTo>
                <a:quadBezTo>
                  <a:pt x="167" y="34"/>
                  <a:pt x="167" y="34"/>
                </a:quad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quadBezTo>
                  <a:pt x="201" y="168"/>
                  <a:pt x="201" y="168"/>
                </a:quadBezTo>
                <a:lnTo>
                  <a:pt x="368" y="16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Freeform 19"/>
          <p:cNvSpPr/>
          <p:nvPr userDrawn="1"/>
        </p:nvSpPr>
        <p:spPr>
          <a:xfrm>
            <a:off x="8813800" y="104775"/>
            <a:ext cx="584200" cy="444500"/>
          </a:xfrm>
          <a:custGeom>
            <a:avLst/>
            <a:gdLst>
              <a:gd name="T0" fmla="*/ 0 w 242"/>
              <a:gd name="T1" fmla="*/ 484149039 h 246"/>
              <a:gd name="T2" fmla="*/ 137669627 w 242"/>
              <a:gd name="T3" fmla="*/ 484149039 h 246"/>
              <a:gd name="T4" fmla="*/ 265506226 w 242"/>
              <a:gd name="T5" fmla="*/ 0 h 246"/>
              <a:gd name="T6" fmla="*/ 409731808 w 242"/>
              <a:gd name="T7" fmla="*/ 582285965 h 246"/>
              <a:gd name="T8" fmla="*/ 567067490 w 242"/>
              <a:gd name="T9" fmla="*/ 232260285 h 246"/>
              <a:gd name="T10" fmla="*/ 665403196 w 242"/>
              <a:gd name="T11" fmla="*/ 477606215 h 246"/>
              <a:gd name="T12" fmla="*/ 793239796 w 242"/>
              <a:gd name="T13" fmla="*/ 477606215 h 246"/>
              <a:gd name="T14" fmla="*/ 793239796 w 242"/>
              <a:gd name="T15" fmla="*/ 556116480 h 246"/>
              <a:gd name="T16" fmla="*/ 616236249 w 242"/>
              <a:gd name="T17" fmla="*/ 556116480 h 246"/>
              <a:gd name="T18" fmla="*/ 560511535 w 242"/>
              <a:gd name="T19" fmla="*/ 428535945 h 246"/>
              <a:gd name="T20" fmla="*/ 393342826 w 242"/>
              <a:gd name="T21" fmla="*/ 804732919 h 246"/>
              <a:gd name="T22" fmla="*/ 265506226 w 242"/>
              <a:gd name="T23" fmla="*/ 287871571 h 246"/>
              <a:gd name="T24" fmla="*/ 199948485 w 242"/>
              <a:gd name="T25" fmla="*/ 572472634 h 246"/>
              <a:gd name="T26" fmla="*/ 0 w 242"/>
              <a:gd name="T27" fmla="*/ 572472634 h 246"/>
              <a:gd name="T28" fmla="*/ 0 w 242"/>
              <a:gd name="T29" fmla="*/ 484149039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>
            <a:extLst>
              <a:ext uri="{FF2B5EF4-FFF2-40B4-BE49-F238E27FC236}">
                <a16:creationId xmlns:a16="http://schemas.microsoft.com/office/drawing/2014/main" id="{C73AF6E7-AA71-4610-8223-26B6F9139DB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0"/>
            <a:ext cx="1079500" cy="476250"/>
            <a:chOff x="1" y="1"/>
            <a:chExt cx="809624" cy="476249"/>
          </a:xfrm>
        </p:grpSpPr>
        <p:sp>
          <p:nvSpPr>
            <p:cNvPr id="4" name="자유형 2">
              <a:extLst>
                <a:ext uri="{FF2B5EF4-FFF2-40B4-BE49-F238E27FC236}">
                  <a16:creationId xmlns:a16="http://schemas.microsoft.com/office/drawing/2014/main" id="{7460B34E-A7C9-4BFE-8098-3E2CC67C5BE1}"/>
                </a:ext>
              </a:extLst>
            </p:cNvPr>
            <p:cNvSpPr/>
            <p:nvPr/>
          </p:nvSpPr>
          <p:spPr>
            <a:xfrm>
              <a:off x="1" y="1"/>
              <a:ext cx="638174" cy="476249"/>
            </a:xfrm>
            <a:custGeom>
              <a:avLst/>
              <a:gdLst>
                <a:gd name="connsiteX0" fmla="*/ 704851 w 704851"/>
                <a:gd name="connsiteY0" fmla="*/ 0 h 526327"/>
                <a:gd name="connsiteX1" fmla="*/ 178524 w 704851"/>
                <a:gd name="connsiteY1" fmla="*/ 526327 h 526327"/>
                <a:gd name="connsiteX2" fmla="*/ 0 w 704851"/>
                <a:gd name="connsiteY2" fmla="*/ 347803 h 526327"/>
                <a:gd name="connsiteX3" fmla="*/ 0 w 704851"/>
                <a:gd name="connsiteY3" fmla="*/ 40 h 52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1" h="526327">
                  <a:moveTo>
                    <a:pt x="704851" y="0"/>
                  </a:moveTo>
                  <a:lnTo>
                    <a:pt x="178524" y="526327"/>
                  </a:lnTo>
                  <a:lnTo>
                    <a:pt x="0" y="34780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자유형 3">
              <a:extLst>
                <a:ext uri="{FF2B5EF4-FFF2-40B4-BE49-F238E27FC236}">
                  <a16:creationId xmlns:a16="http://schemas.microsoft.com/office/drawing/2014/main" id="{740DB65E-457E-47D6-8C8D-B28C95EE7E79}"/>
                </a:ext>
              </a:extLst>
            </p:cNvPr>
            <p:cNvSpPr/>
            <p:nvPr/>
          </p:nvSpPr>
          <p:spPr>
            <a:xfrm>
              <a:off x="295276" y="1"/>
              <a:ext cx="514349" cy="257174"/>
            </a:xfrm>
            <a:custGeom>
              <a:avLst/>
              <a:gdLst>
                <a:gd name="connsiteX0" fmla="*/ 1593656 w 1593656"/>
                <a:gd name="connsiteY0" fmla="*/ 0 h 796873"/>
                <a:gd name="connsiteX1" fmla="*/ 796784 w 1593656"/>
                <a:gd name="connsiteY1" fmla="*/ 796873 h 796873"/>
                <a:gd name="connsiteX2" fmla="*/ 0 w 1593656"/>
                <a:gd name="connsiteY2" fmla="*/ 90 h 7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56" h="796873">
                  <a:moveTo>
                    <a:pt x="1593656" y="0"/>
                  </a:moveTo>
                  <a:lnTo>
                    <a:pt x="796784" y="796873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Freeform 13">
            <a:extLst>
              <a:ext uri="{FF2B5EF4-FFF2-40B4-BE49-F238E27FC236}">
                <a16:creationId xmlns:a16="http://schemas.microsoft.com/office/drawing/2014/main" id="{36D31655-DB42-41D3-A093-9AF4B9BFE1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30887" y="216236"/>
            <a:ext cx="10515600" cy="5632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400" b="1">
                <a:solidFill>
                  <a:srgbClr val="A4C62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14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Office 테마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</p:sldLayoutIdLst>
  <p:transition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transition/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9"/>
          <p:cNvSpPr txBox="1">
            <a:spLocks noChangeArrowheads="1"/>
          </p:cNvSpPr>
          <p:nvPr/>
        </p:nvSpPr>
        <p:spPr>
          <a:xfrm>
            <a:off x="2942871" y="3718017"/>
            <a:ext cx="6306258" cy="4770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2500" b="1" dirty="0">
                <a:latin typeface="Candara"/>
                <a:ea typeface="바탕"/>
                <a:cs typeface="Arial"/>
              </a:rPr>
              <a:t>Remark changes, Problem solving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8264" y="4786819"/>
            <a:ext cx="4308071" cy="1400917"/>
          </a:xfrm>
          <a:prstGeom prst="rect">
            <a:avLst/>
          </a:prstGeom>
        </p:spPr>
        <p:txBody>
          <a:bodyPr wrap="square"/>
          <a:lstStyle/>
          <a:p>
            <a:pPr algn="r">
              <a:defRPr/>
            </a:pPr>
            <a:r>
              <a:rPr lang="en-US" altLang="ko-KR" sz="3000" b="1" dirty="0"/>
              <a:t>20112096</a:t>
            </a:r>
          </a:p>
          <a:p>
            <a:pPr algn="r">
              <a:defRPr/>
            </a:pPr>
            <a:r>
              <a:rPr lang="ko-KR" altLang="en-US" sz="3000" b="1" dirty="0"/>
              <a:t>최준영</a:t>
            </a:r>
          </a:p>
          <a:p>
            <a:pPr algn="r">
              <a:defRPr/>
            </a:pPr>
            <a:r>
              <a:rPr lang="en-US" altLang="ko-KR" sz="1900" b="1" dirty="0"/>
              <a:t>mydream757@gmail.com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6139" y="1929320"/>
            <a:ext cx="9851060" cy="106260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5953" b="1" dirty="0">
                <a:latin typeface="한컴 고딕"/>
                <a:ea typeface="한컴 고딕"/>
              </a:rPr>
              <a:t>자료구조 설계 개인 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3600" b="1" dirty="0">
                <a:latin typeface="한컴 고딕"/>
                <a:ea typeface="한컴 고딕"/>
              </a:rPr>
              <a:t>Problem</a:t>
            </a:r>
            <a:r>
              <a:rPr lang="ko-KR" altLang="en-US" sz="3600" b="1" dirty="0">
                <a:latin typeface="한컴 고딕"/>
                <a:ea typeface="한컴 고딕"/>
              </a:rPr>
              <a:t> </a:t>
            </a:r>
            <a:r>
              <a:rPr lang="en-US" altLang="ko-KR" sz="3600" b="1" dirty="0">
                <a:latin typeface="한컴 고딕"/>
                <a:ea typeface="한컴 고딕"/>
              </a:rPr>
              <a:t>Solving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F69CA-0787-4EE5-8CD4-F617F9F60AD4}"/>
              </a:ext>
            </a:extLst>
          </p:cNvPr>
          <p:cNvSpPr txBox="1"/>
          <p:nvPr/>
        </p:nvSpPr>
        <p:spPr>
          <a:xfrm>
            <a:off x="1316182" y="1524000"/>
            <a:ext cx="378229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결과값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6BFC8E-1CE5-4721-9C3F-88317F36F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68938"/>
              </p:ext>
            </p:extLst>
          </p:nvPr>
        </p:nvGraphicFramePr>
        <p:xfrm>
          <a:off x="1316181" y="2207455"/>
          <a:ext cx="2170978" cy="1821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978">
                  <a:extLst>
                    <a:ext uri="{9D8B030D-6E8A-4147-A177-3AD203B41FA5}">
                      <a16:colId xmlns:a16="http://schemas.microsoft.com/office/drawing/2014/main" val="1039675188"/>
                    </a:ext>
                  </a:extLst>
                </a:gridCol>
              </a:tblGrid>
              <a:tr h="627083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Result</a:t>
                      </a:r>
                      <a:endParaRPr lang="ko-KR" sz="180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35852"/>
                  </a:ext>
                </a:extLst>
              </a:tr>
              <a:tr h="597157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Distance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465694"/>
                  </a:ext>
                </a:extLst>
              </a:tr>
              <a:tr h="597157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Route[]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868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741EC5-C4FF-4D3E-BEF4-9CF690003FF3}"/>
              </a:ext>
            </a:extLst>
          </p:cNvPr>
          <p:cNvSpPr txBox="1"/>
          <p:nvPr/>
        </p:nvSpPr>
        <p:spPr>
          <a:xfrm>
            <a:off x="4668982" y="1524000"/>
            <a:ext cx="339436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021B82-FA50-4FF0-B1CF-FEE1320C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1938"/>
              </p:ext>
            </p:extLst>
          </p:nvPr>
        </p:nvGraphicFramePr>
        <p:xfrm>
          <a:off x="4668982" y="1893332"/>
          <a:ext cx="7170092" cy="4670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9767">
                  <a:extLst>
                    <a:ext uri="{9D8B030D-6E8A-4147-A177-3AD203B41FA5}">
                      <a16:colId xmlns:a16="http://schemas.microsoft.com/office/drawing/2014/main" val="1457271355"/>
                    </a:ext>
                  </a:extLst>
                </a:gridCol>
                <a:gridCol w="4420325">
                  <a:extLst>
                    <a:ext uri="{9D8B030D-6E8A-4147-A177-3AD203B41FA5}">
                      <a16:colId xmlns:a16="http://schemas.microsoft.com/office/drawing/2014/main" val="3708504052"/>
                    </a:ext>
                  </a:extLst>
                </a:gridCol>
              </a:tblGrid>
              <a:tr h="800045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i="0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STKaiti" panose="02010600040101010101" pitchFamily="2" charset="-122"/>
                          <a:cs typeface="Tahoma" panose="020B0604030504040204" pitchFamily="34" charset="0"/>
                        </a:rPr>
                        <a:t>노드 탐색</a:t>
                      </a:r>
                      <a:endParaRPr lang="ko-KR" sz="1800" b="1" i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i="0" dirty="0" err="1">
                          <a:solidFill>
                            <a:schemeClr val="bg1"/>
                          </a:solidFill>
                          <a:effectLst/>
                        </a:rPr>
                        <a:t>SearchNode</a:t>
                      </a:r>
                      <a:r>
                        <a:rPr lang="en-US" altLang="ko-KR" sz="1800" b="1" i="0" dirty="0">
                          <a:solidFill>
                            <a:schemeClr val="bg1"/>
                          </a:solidFill>
                          <a:effectLst/>
                        </a:rPr>
                        <a:t>(node);</a:t>
                      </a:r>
                      <a:endParaRPr lang="ko-KR" sz="1800" b="1" i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75889"/>
                  </a:ext>
                </a:extLst>
              </a:tr>
              <a:tr h="761865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i="0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STKaiti" panose="02010600040101010101" pitchFamily="2" charset="-122"/>
                          <a:cs typeface="Tahoma" panose="020B0604030504040204" pitchFamily="34" charset="0"/>
                        </a:rPr>
                        <a:t>데이터 입력</a:t>
                      </a:r>
                      <a:endParaRPr lang="ko-KR" sz="1800" b="1" i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If(Search(node)=NULL) </a:t>
                      </a:r>
                      <a:r>
                        <a:rPr lang="en-US" altLang="ko-K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(node);</a:t>
                      </a:r>
                      <a:endParaRPr lang="ko-KR" altLang="ko-KR" sz="1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Node.SetAdj</a:t>
                      </a:r>
                      <a:r>
                        <a:rPr lang="en-US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(node); - </a:t>
                      </a:r>
                      <a:r>
                        <a:rPr lang="ko-KR" altLang="en-US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엣지</a:t>
                      </a:r>
                      <a:r>
                        <a:rPr lang="ko-KR" alt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설정</a:t>
                      </a:r>
                      <a:endParaRPr lang="ko-KR" altLang="ko-KR" sz="1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812009"/>
                  </a:ext>
                </a:extLst>
              </a:tr>
              <a:tr h="761865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i="0" dirty="0">
                          <a:solidFill>
                            <a:schemeClr val="bg1"/>
                          </a:solidFill>
                          <a:effectLst/>
                        </a:rPr>
                        <a:t>데이터 삭제</a:t>
                      </a:r>
                      <a:endParaRPr lang="ko-KR" sz="1800" b="1" i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i="0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STKaiti" panose="02010600040101010101" pitchFamily="2" charset="-122"/>
                          <a:cs typeface="Tahoma" panose="020B0604030504040204" pitchFamily="34" charset="0"/>
                        </a:rPr>
                        <a:t>Delete(node);</a:t>
                      </a:r>
                    </a:p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i="0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STKaiti" panose="02010600040101010101" pitchFamily="2" charset="-122"/>
                          <a:cs typeface="Tahoma" panose="020B0604030504040204" pitchFamily="34" charset="0"/>
                        </a:rPr>
                        <a:t>Delete(edge);</a:t>
                      </a:r>
                      <a:endParaRPr lang="ko-KR" sz="1800" b="1" i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541652"/>
                  </a:ext>
                </a:extLst>
              </a:tr>
              <a:tr h="761865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i="0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STKaiti" panose="02010600040101010101" pitchFamily="2" charset="-122"/>
                          <a:cs typeface="Tahoma" panose="020B0604030504040204" pitchFamily="34" charset="0"/>
                        </a:rPr>
                        <a:t>A,B</a:t>
                      </a:r>
                      <a:r>
                        <a:rPr lang="ko-KR" altLang="en-US" sz="1800" b="1" i="0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STKaiti" panose="02010600040101010101" pitchFamily="2" charset="-122"/>
                          <a:cs typeface="Tahoma" panose="020B0604030504040204" pitchFamily="34" charset="0"/>
                        </a:rPr>
                        <a:t> 노드 간 최단거리 및 루트 찾기</a:t>
                      </a:r>
                      <a:endParaRPr lang="ko-KR" sz="1800" b="1" i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= </a:t>
                      </a:r>
                      <a:r>
                        <a:rPr lang="en-US" altLang="ko-K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FindbyBFS</a:t>
                      </a:r>
                      <a:r>
                        <a:rPr lang="en-US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(A,B);</a:t>
                      </a:r>
                      <a:endParaRPr lang="ko-KR" altLang="ko-KR" sz="1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56521"/>
                  </a:ext>
                </a:extLst>
              </a:tr>
              <a:tr h="761865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i="0" dirty="0">
                          <a:solidFill>
                            <a:schemeClr val="bg1"/>
                          </a:solidFill>
                          <a:effectLst/>
                        </a:rPr>
                        <a:t>결과 저장</a:t>
                      </a:r>
                      <a:endParaRPr lang="ko-KR" sz="1800" b="1" i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Result.setResult</a:t>
                      </a:r>
                      <a:r>
                        <a:rPr lang="en-US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결과값</a:t>
                      </a:r>
                      <a:r>
                        <a:rPr lang="en-US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87412"/>
                  </a:ext>
                </a:extLst>
              </a:tr>
              <a:tr h="761865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i="0" dirty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  <a:ea typeface="STKaiti" panose="02010600040101010101" pitchFamily="2" charset="-122"/>
                          <a:cs typeface="Tahoma" panose="020B0604030504040204" pitchFamily="34" charset="0"/>
                        </a:rPr>
                        <a:t>결과 출력</a:t>
                      </a:r>
                      <a:endParaRPr lang="ko-KR" sz="1800" b="1" i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경로</a:t>
                      </a:r>
                      <a:r>
                        <a:rPr lang="en-US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Result.showRoute</a:t>
                      </a:r>
                      <a:r>
                        <a:rPr lang="en-US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ko-KR" alt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거리</a:t>
                      </a:r>
                      <a:r>
                        <a:rPr lang="en-US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8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Result.showDistance</a:t>
                      </a:r>
                      <a:r>
                        <a:rPr lang="en-US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ko-KR" sz="1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51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2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2706518" y="4290303"/>
            <a:ext cx="6778963" cy="1641542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sz="1417">
                <a:solidFill>
                  <a:srgbClr val="808080"/>
                </a:solidFill>
              </a:rPr>
              <a:t>e-mail: </a:t>
            </a:r>
            <a:r>
              <a:rPr lang="en-US" altLang="ko-KR" sz="1417">
                <a:solidFill>
                  <a:srgbClr val="806B00"/>
                </a:solidFill>
              </a:rPr>
              <a:t>  </a:t>
            </a:r>
            <a:r>
              <a:rPr lang="en-US" altLang="ko-KR" sz="1417">
                <a:solidFill>
                  <a:schemeClr val="dk1"/>
                </a:solidFill>
              </a:rPr>
              <a:t>mydream757@gmail.com</a:t>
            </a:r>
            <a:endParaRPr lang="en-US" altLang="ko-KR">
              <a:solidFill>
                <a:srgbClr val="806B00"/>
              </a:solidFill>
            </a:endParaRP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sz="1417">
                <a:solidFill>
                  <a:srgbClr val="808080"/>
                </a:solidFill>
              </a:rPr>
              <a:t>gitHub:</a:t>
            </a:r>
            <a:r>
              <a:rPr lang="en-US" altLang="ko-KR" sz="1417"/>
              <a:t> </a:t>
            </a:r>
            <a:r>
              <a:rPr lang="en-US" altLang="ko-KR" sz="1417">
                <a:solidFill>
                  <a:srgbClr val="000000"/>
                </a:solidFill>
              </a:rPr>
              <a:t>https://github.com/mydream757/Design-of-DataStructure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463327" y="1311207"/>
            <a:ext cx="7265346" cy="4235586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en-US" altLang="ko-KR" sz="14175" dirty="0">
                <a:latin typeface="한컴 소망 B"/>
                <a:ea typeface="한컴 소망 B"/>
                <a:cs typeface="Arial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9"/>
          <p:cNvSpPr txBox="1">
            <a:spLocks noChangeArrowheads="1"/>
          </p:cNvSpPr>
          <p:nvPr/>
        </p:nvSpPr>
        <p:spPr>
          <a:xfrm>
            <a:off x="884100" y="1159445"/>
            <a:ext cx="586293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5400" b="1" dirty="0">
                <a:latin typeface="Candara"/>
                <a:ea typeface="바탕"/>
                <a:cs typeface="Arial"/>
              </a:rPr>
              <a:t>Remark changes, </a:t>
            </a:r>
          </a:p>
          <a:p>
            <a:pPr algn="ctr" eaLnBrk="1" latinLnBrk="1" hangingPunct="1">
              <a:defRPr/>
            </a:pPr>
            <a:r>
              <a:rPr kumimoji="0" lang="en-US" altLang="ko-KR" sz="5400" b="1" dirty="0">
                <a:latin typeface="Candara"/>
                <a:ea typeface="바탕"/>
                <a:cs typeface="Arial"/>
              </a:rPr>
              <a:t>Problem solving</a:t>
            </a: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>
          <a:xfrm>
            <a:off x="8674054" y="2730055"/>
            <a:ext cx="3035614" cy="29467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1.</a:t>
            </a:r>
            <a:r>
              <a:rPr kumimoji="0" lang="ko-KR" altLang="en-US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 변경 내용</a:t>
            </a:r>
          </a:p>
          <a:p>
            <a:pPr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2. </a:t>
            </a:r>
            <a:r>
              <a:rPr kumimoji="0" lang="ko-KR" altLang="en-US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모델링</a:t>
            </a:r>
          </a:p>
          <a:p>
            <a:pPr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dirty="0">
                <a:latin typeface="Candara"/>
                <a:ea typeface="바탕"/>
                <a:cs typeface="Arial"/>
              </a:rPr>
              <a:t>3. Problem solving</a:t>
            </a:r>
            <a:endParaRPr kumimoji="0" lang="ko-KR" altLang="en-US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dirty="0">
                <a:latin typeface="Candara"/>
                <a:ea typeface="바탕"/>
                <a:cs typeface="Arial"/>
              </a:rPr>
              <a:t>4. </a:t>
            </a: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향후 계획</a:t>
            </a:r>
            <a:endParaRPr kumimoji="0" lang="ko-KR" altLang="en-US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700" b="1" dirty="0">
                <a:latin typeface="Candara"/>
                <a:ea typeface="바탕"/>
                <a:cs typeface="Arial"/>
              </a:rPr>
              <a:t>5</a:t>
            </a:r>
            <a:r>
              <a:rPr kumimoji="0" lang="en-US" altLang="ko-KR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.</a:t>
            </a:r>
            <a:r>
              <a:rPr kumimoji="0" lang="ko-KR" altLang="en-US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 </a:t>
            </a:r>
            <a:r>
              <a:rPr kumimoji="0" lang="en-US" altLang="ko-KR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변경 내용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68148" y="3926752"/>
            <a:ext cx="2803122" cy="28031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20550" y="4854396"/>
            <a:ext cx="1918222" cy="191822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15F1041-2A8E-4DAA-A7F5-C55EA3D1849A}"/>
              </a:ext>
            </a:extLst>
          </p:cNvPr>
          <p:cNvGrpSpPr/>
          <p:nvPr/>
        </p:nvGrpSpPr>
        <p:grpSpPr>
          <a:xfrm>
            <a:off x="1249429" y="1648637"/>
            <a:ext cx="3828598" cy="3099453"/>
            <a:chOff x="1249429" y="1648637"/>
            <a:chExt cx="3828598" cy="3099453"/>
          </a:xfrm>
        </p:grpSpPr>
        <p:sp>
          <p:nvSpPr>
            <p:cNvPr id="26" name="TextBox 25"/>
            <p:cNvSpPr txBox="1"/>
            <p:nvPr/>
          </p:nvSpPr>
          <p:spPr>
            <a:xfrm>
              <a:off x="1249429" y="1648637"/>
              <a:ext cx="1662447" cy="678909"/>
            </a:xfrm>
            <a:prstGeom prst="rect">
              <a:avLst/>
            </a:prstGeom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200" b="1" spc="0" dirty="0">
                  <a:latin typeface="바탕"/>
                  <a:ea typeface="바탕"/>
                </a:rPr>
                <a:t>*</a:t>
              </a:r>
              <a:r>
                <a:rPr lang="ko-KR" altLang="en-US" sz="2200" b="1" spc="0" dirty="0">
                  <a:latin typeface="바탕"/>
                  <a:ea typeface="바탕"/>
                </a:rPr>
                <a:t> 수정 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C3551A-D59B-4345-B222-6E37678327D0}"/>
                </a:ext>
              </a:extLst>
            </p:cNvPr>
            <p:cNvSpPr txBox="1"/>
            <p:nvPr/>
          </p:nvSpPr>
          <p:spPr>
            <a:xfrm>
              <a:off x="1249429" y="2327546"/>
              <a:ext cx="3828598" cy="770761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연예계라는 특정 집단의 인물들의 </a:t>
              </a:r>
            </a:p>
            <a:p>
              <a:pPr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관계를 그래프로 표현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23C7FA-8ACA-4785-A16A-8CEB7F804983}"/>
                </a:ext>
              </a:extLst>
            </p:cNvPr>
            <p:cNvSpPr txBox="1"/>
            <p:nvPr/>
          </p:nvSpPr>
          <p:spPr>
            <a:xfrm>
              <a:off x="1249429" y="3331948"/>
              <a:ext cx="3616463" cy="1416142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인물들의 관계를 통해 서브 그래프를 찾을 수 있다면 그러한 서브그래프 내의 연예인들을 통해 영화 혹은 방송 프로그램을 기획하는 데에 사용할 수 있을 것</a:t>
              </a:r>
              <a:endParaRPr lang="ko-KR" altLang="en-US" dirty="0"/>
            </a:p>
            <a:p>
              <a:pPr>
                <a:defRPr/>
              </a:pPr>
              <a:r>
                <a:rPr lang="ko-KR" altLang="en-US" dirty="0"/>
                <a:t> 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99D953-DA1D-48DE-A4E9-B3383287FE80}"/>
              </a:ext>
            </a:extLst>
          </p:cNvPr>
          <p:cNvGrpSpPr/>
          <p:nvPr/>
        </p:nvGrpSpPr>
        <p:grpSpPr>
          <a:xfrm>
            <a:off x="6583949" y="1648637"/>
            <a:ext cx="3828598" cy="3099453"/>
            <a:chOff x="6583949" y="1648637"/>
            <a:chExt cx="3828598" cy="30994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099A45-8FFC-46B0-85C2-1B6DCAC4D230}"/>
                </a:ext>
              </a:extLst>
            </p:cNvPr>
            <p:cNvSpPr txBox="1"/>
            <p:nvPr/>
          </p:nvSpPr>
          <p:spPr>
            <a:xfrm>
              <a:off x="6583949" y="1648637"/>
              <a:ext cx="1662447" cy="678909"/>
            </a:xfrm>
            <a:prstGeom prst="rect">
              <a:avLst/>
            </a:prstGeom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200" b="1" spc="0" dirty="0">
                  <a:latin typeface="바탕"/>
                  <a:ea typeface="바탕"/>
                </a:rPr>
                <a:t>*</a:t>
              </a:r>
              <a:r>
                <a:rPr lang="ko-KR" altLang="en-US" sz="2200" b="1" spc="0" dirty="0">
                  <a:latin typeface="바탕"/>
                  <a:ea typeface="바탕"/>
                </a:rPr>
                <a:t> 수정 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A1B3C6-3E1F-4ACC-9A69-6AB8DBB5962A}"/>
                </a:ext>
              </a:extLst>
            </p:cNvPr>
            <p:cNvSpPr txBox="1"/>
            <p:nvPr/>
          </p:nvSpPr>
          <p:spPr>
            <a:xfrm>
              <a:off x="6583949" y="2330553"/>
              <a:ext cx="3828598" cy="770761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한국 영화 배우들을 공통 </a:t>
              </a:r>
              <a:r>
                <a:rPr lang="ko-KR" altLang="en-US" b="1" dirty="0" err="1">
                  <a:latin typeface="맑은 고딕"/>
                  <a:ea typeface="맑은 고딕"/>
                  <a:cs typeface="Arial"/>
                </a:rPr>
                <a:t>출연작을</a:t>
              </a: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 기준으로 그래프로 표현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3B74E5-23A9-4060-B5D7-31D80E0F7DA0}"/>
                </a:ext>
              </a:extLst>
            </p:cNvPr>
            <p:cNvSpPr txBox="1"/>
            <p:nvPr/>
          </p:nvSpPr>
          <p:spPr>
            <a:xfrm>
              <a:off x="6583949" y="3331948"/>
              <a:ext cx="3616463" cy="1416142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en-US" altLang="ko-KR" b="1" dirty="0">
                  <a:latin typeface="맑은 고딕"/>
                  <a:ea typeface="맑은 고딕"/>
                  <a:cs typeface="Arial"/>
                </a:rPr>
                <a:t>‘</a:t>
              </a: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케빈 베이컨 지수</a:t>
              </a:r>
              <a:r>
                <a:rPr lang="en-US" altLang="ko-KR" b="1" dirty="0">
                  <a:latin typeface="맑은 고딕"/>
                  <a:ea typeface="맑은 고딕"/>
                  <a:cs typeface="Arial"/>
                </a:rPr>
                <a:t>’ </a:t>
              </a: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에 기초하여 수집 데이터를 그래프로 표현하고</a:t>
              </a:r>
              <a:r>
                <a:rPr lang="en-US" altLang="ko-KR" b="1" dirty="0">
                  <a:latin typeface="맑은 고딕"/>
                  <a:ea typeface="맑은 고딕"/>
                  <a:cs typeface="Arial"/>
                </a:rPr>
                <a:t>, </a:t>
              </a: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그래프를 통해 나타난 결과들과 통계 자료들을 통해 의문점을 해결한다</a:t>
              </a:r>
              <a:r>
                <a:rPr lang="en-US" altLang="ko-KR" b="1" dirty="0">
                  <a:latin typeface="맑은 고딕"/>
                  <a:ea typeface="맑은 고딕"/>
                  <a:cs typeface="Arial"/>
                </a:rPr>
                <a:t>.</a:t>
              </a:r>
              <a:r>
                <a:rPr lang="ko-KR" altLang="en-US" b="1" dirty="0">
                  <a:latin typeface="맑은 고딕"/>
                  <a:ea typeface="맑은 고딕"/>
                  <a:cs typeface="Arial"/>
                </a:rPr>
                <a:t> </a:t>
              </a:r>
              <a:r>
                <a:rPr lang="ko-KR" altLang="en-US" dirty="0"/>
                <a:t> </a:t>
              </a: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66F0261-AB2D-4A1A-B34B-564479C82AF4}"/>
              </a:ext>
            </a:extLst>
          </p:cNvPr>
          <p:cNvSpPr/>
          <p:nvPr/>
        </p:nvSpPr>
        <p:spPr>
          <a:xfrm>
            <a:off x="5167107" y="2895178"/>
            <a:ext cx="1115627" cy="873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변경 내용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68148" y="3926752"/>
            <a:ext cx="2803122" cy="28031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20550" y="4854396"/>
            <a:ext cx="1918222" cy="191822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70027" y="1162894"/>
            <a:ext cx="3699855" cy="60312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2200" b="1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케빈 베이컨의 </a:t>
            </a:r>
            <a:r>
              <a:rPr lang="en-US" altLang="ko-KR" sz="2200" b="1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200" b="1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법칙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3C7FA-8ACA-4785-A16A-8CEB7F804983}"/>
              </a:ext>
            </a:extLst>
          </p:cNvPr>
          <p:cNvSpPr txBox="1"/>
          <p:nvPr/>
        </p:nvSpPr>
        <p:spPr>
          <a:xfrm>
            <a:off x="4670027" y="4433355"/>
            <a:ext cx="4809689" cy="927171"/>
          </a:xfrm>
          <a:prstGeom prst="rect">
            <a:avLst/>
          </a:prstGeom>
        </p:spPr>
        <p:txBody>
          <a:bodyPr wrap="square"/>
          <a:lstStyle/>
          <a:p>
            <a:r>
              <a:rPr lang="en-US" altLang="ko-KR" dirty="0">
                <a:latin typeface="+mj-lt"/>
              </a:rPr>
              <a:t>4. </a:t>
            </a:r>
            <a:r>
              <a:rPr lang="ko-KR" altLang="ko-KR" dirty="0">
                <a:latin typeface="+mj-lt"/>
              </a:rPr>
              <a:t>케빈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ko-KR" dirty="0">
                <a:latin typeface="+mj-lt"/>
              </a:rPr>
              <a:t>베이컨과 연결되지 않는 배우는 무한대의 거리를 갖는다</a:t>
            </a:r>
            <a:r>
              <a:rPr lang="en-US" altLang="ko-KR" dirty="0">
                <a:latin typeface="+mj-lt"/>
              </a:rPr>
              <a:t>.(</a:t>
            </a:r>
            <a:r>
              <a:rPr lang="ko-KR" altLang="ko-KR" dirty="0">
                <a:latin typeface="+mj-lt"/>
              </a:rPr>
              <a:t>즉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ko-KR" dirty="0">
                <a:latin typeface="+mj-lt"/>
              </a:rPr>
              <a:t>연결되지 않는다</a:t>
            </a:r>
            <a:r>
              <a:rPr lang="en-US" altLang="ko-KR" dirty="0">
                <a:latin typeface="+mj-lt"/>
              </a:rPr>
              <a:t>.)</a:t>
            </a:r>
            <a:endParaRPr lang="ko-KR" altLang="ko-KR" dirty="0">
              <a:latin typeface="+mj-lt"/>
            </a:endParaRPr>
          </a:p>
          <a:p>
            <a:pPr>
              <a:defRPr/>
            </a:pP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3BFB87-E573-4B0B-B048-7212AA364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7" y="1464454"/>
            <a:ext cx="2807463" cy="3509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FEEBA4-A636-458A-AA96-DDCB3A10A5B8}"/>
              </a:ext>
            </a:extLst>
          </p:cNvPr>
          <p:cNvSpPr txBox="1"/>
          <p:nvPr/>
        </p:nvSpPr>
        <p:spPr>
          <a:xfrm>
            <a:off x="4670027" y="1891445"/>
            <a:ext cx="589968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1.</a:t>
            </a:r>
            <a:r>
              <a:rPr lang="ja-JP" altLang="ko-KR" dirty="0">
                <a:latin typeface="+mj-lt"/>
              </a:rPr>
              <a:t>모든 배우들을 각각 그래프의 꼭짓점</a:t>
            </a:r>
            <a:r>
              <a:rPr lang="en-US" altLang="ko-KR" dirty="0">
                <a:latin typeface="+mj-lt"/>
              </a:rPr>
              <a:t>(vertex)</a:t>
            </a:r>
            <a:r>
              <a:rPr lang="ja-JP" altLang="ko-KR" dirty="0">
                <a:latin typeface="+mj-lt"/>
              </a:rPr>
              <a:t>으로 삼는다</a:t>
            </a:r>
            <a:r>
              <a:rPr lang="en-US" altLang="ko-KR" dirty="0">
                <a:latin typeface="+mj-lt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4D569-A7E2-4AE4-8423-EEACC6D3B3B8}"/>
              </a:ext>
            </a:extLst>
          </p:cNvPr>
          <p:cNvSpPr txBox="1"/>
          <p:nvPr/>
        </p:nvSpPr>
        <p:spPr>
          <a:xfrm>
            <a:off x="4670027" y="2721803"/>
            <a:ext cx="589968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2. </a:t>
            </a:r>
            <a:r>
              <a:rPr lang="ja-JP" altLang="ko-KR" dirty="0">
                <a:latin typeface="+mj-lt"/>
              </a:rPr>
              <a:t>임의의 두 배우가 같이 출연한 작품이 있다면</a:t>
            </a:r>
            <a:r>
              <a:rPr lang="en-US" altLang="ko-KR" dirty="0">
                <a:latin typeface="+mj-lt"/>
              </a:rPr>
              <a:t>, </a:t>
            </a:r>
            <a:r>
              <a:rPr lang="ja-JP" altLang="ko-KR" dirty="0">
                <a:latin typeface="+mj-lt"/>
              </a:rPr>
              <a:t>두 배우를 변</a:t>
            </a:r>
            <a:r>
              <a:rPr lang="en-US" altLang="ko-KR" dirty="0">
                <a:latin typeface="+mj-lt"/>
              </a:rPr>
              <a:t>(edge)</a:t>
            </a:r>
            <a:r>
              <a:rPr lang="ja-JP" altLang="ko-KR" dirty="0">
                <a:latin typeface="+mj-lt"/>
              </a:rPr>
              <a:t>로 잇는다</a:t>
            </a:r>
            <a:r>
              <a:rPr lang="en-US" altLang="ko-KR" dirty="0">
                <a:latin typeface="+mj-l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9EF94-5110-4F0D-BE0F-E24330D0758F}"/>
              </a:ext>
            </a:extLst>
          </p:cNvPr>
          <p:cNvSpPr txBox="1"/>
          <p:nvPr/>
        </p:nvSpPr>
        <p:spPr>
          <a:xfrm>
            <a:off x="4645695" y="3577579"/>
            <a:ext cx="589968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3. </a:t>
            </a:r>
            <a:r>
              <a:rPr lang="ja-JP" altLang="ko-KR" dirty="0">
                <a:latin typeface="+mn-lt"/>
              </a:rPr>
              <a:t>임의의 배우의 베이컨 지수는</a:t>
            </a:r>
            <a:r>
              <a:rPr lang="en-US" altLang="ko-KR" dirty="0">
                <a:latin typeface="+mn-lt"/>
              </a:rPr>
              <a:t>, </a:t>
            </a:r>
            <a:r>
              <a:rPr lang="ja-JP" altLang="ko-KR" dirty="0">
                <a:latin typeface="+mn-lt"/>
              </a:rPr>
              <a:t>해당 배우의 꼭짓점과 케빈 베이컨의 꼭짓점 사이의 거리로 정의한다</a:t>
            </a:r>
            <a:r>
              <a:rPr lang="en-US" altLang="ko-KR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5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변경 내용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68148" y="3926752"/>
            <a:ext cx="2803122" cy="28031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20550" y="4854396"/>
            <a:ext cx="1918222" cy="1918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3BFB87-E573-4B0B-B048-7212AA364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7" y="1464454"/>
            <a:ext cx="2807463" cy="35093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01FDA8C-BED4-42E6-81B5-7274B1F21D95}"/>
              </a:ext>
            </a:extLst>
          </p:cNvPr>
          <p:cNvGrpSpPr/>
          <p:nvPr/>
        </p:nvGrpSpPr>
        <p:grpSpPr>
          <a:xfrm>
            <a:off x="4670027" y="1162894"/>
            <a:ext cx="5899682" cy="3090057"/>
            <a:chOff x="4670027" y="1162894"/>
            <a:chExt cx="5899682" cy="3090057"/>
          </a:xfrm>
        </p:grpSpPr>
        <p:sp>
          <p:nvSpPr>
            <p:cNvPr id="26" name="TextBox 25"/>
            <p:cNvSpPr txBox="1"/>
            <p:nvPr/>
          </p:nvSpPr>
          <p:spPr>
            <a:xfrm>
              <a:off x="4670027" y="1162894"/>
              <a:ext cx="5350523" cy="603120"/>
            </a:xfrm>
            <a:prstGeom prst="rect">
              <a:avLst/>
            </a:prstGeom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200" b="1" spc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ko-KR" altLang="en-US" sz="2200" b="1" spc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베이컨 지수 및 평균 베이컨 지수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FEEBA4-A636-458A-AA96-DDCB3A10A5B8}"/>
                </a:ext>
              </a:extLst>
            </p:cNvPr>
            <p:cNvSpPr txBox="1"/>
            <p:nvPr/>
          </p:nvSpPr>
          <p:spPr>
            <a:xfrm>
              <a:off x="4670027" y="2077530"/>
              <a:ext cx="5899682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j-lt"/>
                </a:rPr>
                <a:t>베이컨 지수</a:t>
              </a:r>
              <a:endParaRPr lang="en-US" altLang="ko-KR" b="1" dirty="0">
                <a:latin typeface="+mj-lt"/>
              </a:endParaRPr>
            </a:p>
            <a:p>
              <a:r>
                <a:rPr lang="en-US" altLang="ko-KR" dirty="0">
                  <a:latin typeface="+mj-lt"/>
                </a:rPr>
                <a:t>Ex) Brad Pitt (1) – sleepers.1996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24D569-A7E2-4AE4-8423-EEACC6D3B3B8}"/>
                </a:ext>
              </a:extLst>
            </p:cNvPr>
            <p:cNvSpPr txBox="1"/>
            <p:nvPr/>
          </p:nvSpPr>
          <p:spPr>
            <a:xfrm>
              <a:off x="4670027" y="3329621"/>
              <a:ext cx="5899682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j-lt"/>
                </a:rPr>
                <a:t>평균 베이컨 지수</a:t>
              </a:r>
              <a:endParaRPr lang="en-US" altLang="ko-KR" b="1" dirty="0">
                <a:latin typeface="+mj-lt"/>
              </a:endParaRPr>
            </a:p>
            <a:p>
              <a:r>
                <a:rPr lang="en-US" altLang="ko-KR" dirty="0">
                  <a:latin typeface="+mj-lt"/>
                </a:rPr>
                <a:t>- (</a:t>
              </a:r>
              <a:r>
                <a:rPr lang="ko-KR" altLang="en-US" dirty="0">
                  <a:latin typeface="+mj-lt"/>
                </a:rPr>
                <a:t>모든 배우의 베이컨 지수</a:t>
              </a:r>
              <a:r>
                <a:rPr lang="en-US" altLang="ko-KR" dirty="0">
                  <a:latin typeface="+mj-lt"/>
                </a:rPr>
                <a:t>)/</a:t>
              </a:r>
              <a:r>
                <a:rPr lang="ko-KR" altLang="en-US" dirty="0">
                  <a:latin typeface="+mj-lt"/>
                </a:rPr>
                <a:t>배우의 수</a:t>
              </a:r>
              <a:endParaRPr lang="en-US" altLang="ko-KR" dirty="0">
                <a:latin typeface="+mj-lt"/>
              </a:endParaRPr>
            </a:p>
            <a:p>
              <a:r>
                <a:rPr lang="en-US" altLang="ko-KR" dirty="0">
                  <a:latin typeface="+mj-lt"/>
                </a:rPr>
                <a:t>ex) </a:t>
              </a:r>
              <a:r>
                <a:rPr lang="ko-KR" altLang="en-US" dirty="0">
                  <a:latin typeface="+mj-lt"/>
                </a:rPr>
                <a:t>평균 베이컨 지수 </a:t>
              </a:r>
              <a:r>
                <a:rPr lang="en-US" altLang="ko-KR" dirty="0">
                  <a:latin typeface="+mj-lt"/>
                </a:rPr>
                <a:t>by Kevin Bacon : 3.027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28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변경 내용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68148" y="3926752"/>
            <a:ext cx="2803122" cy="28031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20550" y="4854396"/>
            <a:ext cx="1918222" cy="1918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3BFB87-E573-4B0B-B048-7212AA364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7" y="1464454"/>
            <a:ext cx="2807463" cy="35093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70027" y="1325249"/>
            <a:ext cx="5350523" cy="596962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2200" b="1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그런데 말입니다</a:t>
            </a:r>
            <a:r>
              <a:rPr lang="en-US" altLang="ko-KR" sz="2200" b="1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2200" b="1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EEBA4-A636-458A-AA96-DDCB3A10A5B8}"/>
              </a:ext>
            </a:extLst>
          </p:cNvPr>
          <p:cNvSpPr txBox="1"/>
          <p:nvPr/>
        </p:nvSpPr>
        <p:spPr>
          <a:xfrm>
            <a:off x="4322728" y="2279805"/>
            <a:ext cx="589968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ko-KR" altLang="ko-KR" dirty="0"/>
              <a:t>출연 작품의 수와 평균 베이컨 지수가 반드시 비례</a:t>
            </a:r>
            <a:r>
              <a:rPr lang="ko-KR" altLang="en-US" dirty="0"/>
              <a:t>할까</a:t>
            </a:r>
            <a:r>
              <a:rPr lang="en-US" altLang="ko-KR" dirty="0"/>
              <a:t>?  </a:t>
            </a:r>
            <a:endParaRPr lang="ko-KR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77EA2-9055-4F0A-8EC1-CD7EAB62E755}"/>
              </a:ext>
            </a:extLst>
          </p:cNvPr>
          <p:cNvSpPr txBox="1"/>
          <p:nvPr/>
        </p:nvSpPr>
        <p:spPr>
          <a:xfrm>
            <a:off x="4322728" y="3044363"/>
            <a:ext cx="589968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ko-KR" altLang="ko-KR" dirty="0"/>
              <a:t>같은 데이터 </a:t>
            </a:r>
            <a:r>
              <a:rPr lang="ko-KR" altLang="ko-KR" dirty="0" err="1"/>
              <a:t>그룹군</a:t>
            </a:r>
            <a:r>
              <a:rPr lang="en-US" altLang="ko-KR" dirty="0"/>
              <a:t>(</a:t>
            </a:r>
            <a:r>
              <a:rPr lang="ko-KR" altLang="ko-KR" dirty="0"/>
              <a:t>영화배우</a:t>
            </a:r>
            <a:r>
              <a:rPr lang="en-US" altLang="ko-KR" dirty="0"/>
              <a:t>)</a:t>
            </a:r>
            <a:r>
              <a:rPr lang="ko-KR" altLang="ko-KR" dirty="0"/>
              <a:t>에 있는 구성원들의 평균 지수는 미세한 범위에서 일정한가</a:t>
            </a:r>
            <a:r>
              <a:rPr lang="en-US" altLang="ko-KR" dirty="0"/>
              <a:t>? </a:t>
            </a:r>
            <a:r>
              <a:rPr lang="ko-KR" altLang="ko-KR" dirty="0"/>
              <a:t>그렇지 않다면 그 차이는 얼마나 벌어</a:t>
            </a:r>
            <a:r>
              <a:rPr lang="ko-KR" altLang="en-US" dirty="0"/>
              <a:t>질</a:t>
            </a:r>
            <a:r>
              <a:rPr lang="ko-KR" altLang="ko-KR" dirty="0"/>
              <a:t>까</a:t>
            </a:r>
            <a:r>
              <a:rPr lang="en-US" altLang="ko-KR" dirty="0"/>
              <a:t>?</a:t>
            </a:r>
            <a:endParaRPr lang="ko-KR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725FB-9ED1-4D79-8643-4EAD9690C115}"/>
              </a:ext>
            </a:extLst>
          </p:cNvPr>
          <p:cNvSpPr txBox="1"/>
          <p:nvPr/>
        </p:nvSpPr>
        <p:spPr>
          <a:xfrm>
            <a:off x="4322728" y="4085920"/>
            <a:ext cx="589968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ko-KR" altLang="ko-KR" dirty="0"/>
              <a:t>평균 지수가 작을수록</a:t>
            </a:r>
            <a:r>
              <a:rPr lang="en-US" altLang="ko-KR" dirty="0"/>
              <a:t>, </a:t>
            </a:r>
            <a:r>
              <a:rPr lang="ko-KR" altLang="ko-KR" dirty="0"/>
              <a:t>유명한 배우인가</a:t>
            </a:r>
            <a:r>
              <a:rPr lang="en-US" altLang="ko-KR" dirty="0"/>
              <a:t>? </a:t>
            </a:r>
            <a:r>
              <a:rPr lang="ko-KR" altLang="ko-KR" dirty="0"/>
              <a:t>혹은 많은 수입을 거두었는가</a:t>
            </a:r>
            <a:r>
              <a:rPr lang="en-US" altLang="ko-KR" dirty="0"/>
              <a:t>? </a:t>
            </a:r>
            <a:r>
              <a:rPr lang="ko-KR" altLang="ko-KR" dirty="0"/>
              <a:t>평균 지수가 낮을수록 나타나는 특징에는 무엇이 있을까</a:t>
            </a:r>
            <a:r>
              <a:rPr lang="en-US" altLang="ko-KR" dirty="0"/>
              <a:t>?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666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3600" b="1" dirty="0">
                <a:latin typeface="한컴 고딕"/>
                <a:ea typeface="한컴 고딕"/>
              </a:rPr>
              <a:t>Modelling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5970" y="1178044"/>
            <a:ext cx="4921774" cy="4868772"/>
          </a:xfrm>
          <a:prstGeom prst="rect">
            <a:avLst/>
          </a:prstGeom>
        </p:spPr>
      </p:pic>
      <p:sp>
        <p:nvSpPr>
          <p:cNvPr id="49" name="화살표: 오른쪽 48"/>
          <p:cNvSpPr/>
          <p:nvPr/>
        </p:nvSpPr>
        <p:spPr>
          <a:xfrm>
            <a:off x="5784410" y="3429000"/>
            <a:ext cx="623178" cy="516782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0" name="TextBox 49"/>
          <p:cNvSpPr txBox="1"/>
          <p:nvPr/>
        </p:nvSpPr>
        <p:spPr>
          <a:xfrm>
            <a:off x="5325893" y="4057243"/>
            <a:ext cx="1540214" cy="719441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en-US" altLang="ko-KR" sz="2400" b="1">
                <a:latin typeface="Candara"/>
              </a:rPr>
              <a:t>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BEFA1-29FE-446B-A5B8-A53E55E298F9}"/>
              </a:ext>
            </a:extLst>
          </p:cNvPr>
          <p:cNvSpPr txBox="1"/>
          <p:nvPr/>
        </p:nvSpPr>
        <p:spPr>
          <a:xfrm>
            <a:off x="1175268" y="4632667"/>
            <a:ext cx="340821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lt"/>
              </a:rPr>
              <a:t>한국</a:t>
            </a:r>
            <a:r>
              <a:rPr lang="en-US" altLang="ko-KR" sz="3200" b="1" dirty="0">
                <a:latin typeface="+mj-lt"/>
              </a:rPr>
              <a:t> </a:t>
            </a:r>
            <a:r>
              <a:rPr lang="ko-KR" altLang="en-US" sz="3200" b="1" dirty="0">
                <a:latin typeface="+mj-lt"/>
              </a:rPr>
              <a:t>영화 배우들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686C30-31B7-4AD2-BF70-E33A15F7BB02}"/>
              </a:ext>
            </a:extLst>
          </p:cNvPr>
          <p:cNvGrpSpPr/>
          <p:nvPr/>
        </p:nvGrpSpPr>
        <p:grpSpPr>
          <a:xfrm>
            <a:off x="381800" y="2173002"/>
            <a:ext cx="4995156" cy="2081316"/>
            <a:chOff x="549142" y="3428998"/>
            <a:chExt cx="4995156" cy="20813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9EE781D-A4D0-4242-BAFE-8F708F34F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42" y="3428998"/>
              <a:ext cx="1665052" cy="208131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0DFD129-BCB8-4C53-83D3-3C2BD2DD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194" y="3428999"/>
              <a:ext cx="1665052" cy="208131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1866613-4680-4995-8D66-283527D90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246" y="3428999"/>
              <a:ext cx="1665052" cy="208131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3600" b="1" dirty="0">
                <a:latin typeface="한컴 고딕"/>
                <a:ea typeface="한컴 고딕"/>
              </a:rPr>
              <a:t>Modelling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3B24D-0BB0-4178-B761-26AFE92601FC}"/>
              </a:ext>
            </a:extLst>
          </p:cNvPr>
          <p:cNvSpPr txBox="1"/>
          <p:nvPr/>
        </p:nvSpPr>
        <p:spPr>
          <a:xfrm>
            <a:off x="1274618" y="1593273"/>
            <a:ext cx="9407237" cy="49859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주제</a:t>
            </a:r>
            <a:r>
              <a:rPr lang="en-US" altLang="ko-KR" dirty="0"/>
              <a:t>: </a:t>
            </a:r>
            <a:r>
              <a:rPr lang="ko-KR" altLang="ko-KR" dirty="0"/>
              <a:t>한국 영화 배우들의 관계를 </a:t>
            </a:r>
            <a:r>
              <a:rPr lang="ko-KR" altLang="ko-KR" dirty="0" err="1"/>
              <a:t>출연작을</a:t>
            </a:r>
            <a:r>
              <a:rPr lang="ko-KR" altLang="ko-KR" dirty="0"/>
              <a:t> 통해 표현하여 데이터를 분석한다</a:t>
            </a:r>
            <a:r>
              <a:rPr lang="en-US" altLang="ko-KR" dirty="0"/>
              <a:t>.</a:t>
            </a:r>
          </a:p>
          <a:p>
            <a:endParaRPr lang="ko-KR" altLang="ko-KR" dirty="0"/>
          </a:p>
          <a:p>
            <a:r>
              <a:rPr lang="ko-KR" altLang="ko-KR" sz="2000" b="1" dirty="0"/>
              <a:t>데이터 </a:t>
            </a:r>
            <a:r>
              <a:rPr lang="ko-KR" altLang="ko-KR" sz="2000" b="1" dirty="0" err="1"/>
              <a:t>모집군</a:t>
            </a:r>
            <a:r>
              <a:rPr lang="en-US" altLang="ko-KR" dirty="0"/>
              <a:t>: </a:t>
            </a:r>
            <a:r>
              <a:rPr lang="ko-KR" altLang="ko-KR" dirty="0"/>
              <a:t>한국 영화 배우</a:t>
            </a:r>
            <a:endParaRPr lang="en-US" altLang="ko-KR" dirty="0"/>
          </a:p>
          <a:p>
            <a:endParaRPr lang="ko-KR" altLang="ko-KR" dirty="0"/>
          </a:p>
          <a:p>
            <a:r>
              <a:rPr lang="ko-KR" altLang="ko-KR" sz="2000" b="1" dirty="0"/>
              <a:t>데이터 수집</a:t>
            </a:r>
            <a:r>
              <a:rPr lang="en-US" altLang="ko-KR" dirty="0"/>
              <a:t>: </a:t>
            </a:r>
            <a:r>
              <a:rPr lang="ko-KR" altLang="ko-KR" dirty="0"/>
              <a:t>네이버 인물 검색</a:t>
            </a:r>
            <a:r>
              <a:rPr lang="en-US" altLang="ko-KR" dirty="0"/>
              <a:t>, </a:t>
            </a:r>
            <a:r>
              <a:rPr lang="ko-KR" altLang="ko-KR" dirty="0"/>
              <a:t>나무위키</a:t>
            </a:r>
            <a:r>
              <a:rPr lang="en-US" altLang="ko-KR" dirty="0"/>
              <a:t>,</a:t>
            </a:r>
            <a:r>
              <a:rPr lang="ko-KR" altLang="ko-KR" dirty="0"/>
              <a:t>한국 영화 진흥회</a:t>
            </a:r>
            <a:endParaRPr lang="en-US" altLang="ko-KR" dirty="0"/>
          </a:p>
          <a:p>
            <a:endParaRPr lang="ko-KR" altLang="ko-KR" dirty="0"/>
          </a:p>
          <a:p>
            <a:r>
              <a:rPr lang="ko-KR" altLang="ko-KR" sz="2000" b="1" dirty="0"/>
              <a:t>구조</a:t>
            </a:r>
            <a:r>
              <a:rPr lang="en-US" altLang="ko-KR" dirty="0"/>
              <a:t>: </a:t>
            </a:r>
            <a:r>
              <a:rPr lang="ko-KR" altLang="ko-KR" dirty="0" err="1"/>
              <a:t>무방향</a:t>
            </a:r>
            <a:r>
              <a:rPr lang="ko-KR" altLang="ko-KR" dirty="0"/>
              <a:t> 그래프</a:t>
            </a:r>
            <a:endParaRPr lang="en-US" altLang="ko-KR" dirty="0"/>
          </a:p>
          <a:p>
            <a:endParaRPr lang="ko-KR" altLang="ko-KR" dirty="0"/>
          </a:p>
          <a:p>
            <a:pPr lvl="0"/>
            <a:r>
              <a:rPr lang="en-US" altLang="ko-KR" sz="2000" b="1" dirty="0"/>
              <a:t>Node</a:t>
            </a:r>
            <a:r>
              <a:rPr lang="en-US" altLang="ko-KR" dirty="0"/>
              <a:t>: </a:t>
            </a:r>
            <a:r>
              <a:rPr lang="ko-KR" altLang="ko-KR" dirty="0"/>
              <a:t>배우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endParaRPr lang="en-US" altLang="ko-KR" dirty="0"/>
          </a:p>
          <a:p>
            <a:pPr lvl="0"/>
            <a:endParaRPr lang="ko-KR" altLang="ko-KR" dirty="0"/>
          </a:p>
          <a:p>
            <a:pPr lvl="0"/>
            <a:r>
              <a:rPr lang="en-US" altLang="ko-KR" sz="2000" b="1" dirty="0"/>
              <a:t>Edge</a:t>
            </a:r>
            <a:r>
              <a:rPr lang="en-US" altLang="ko-KR" dirty="0"/>
              <a:t>: </a:t>
            </a:r>
            <a:r>
              <a:rPr lang="ko-KR" altLang="ko-KR" dirty="0"/>
              <a:t>배우 간 공통 </a:t>
            </a:r>
            <a:r>
              <a:rPr lang="ko-KR" altLang="ko-KR" dirty="0" err="1"/>
              <a:t>출연작이</a:t>
            </a:r>
            <a:r>
              <a:rPr lang="ko-KR" altLang="ko-KR" dirty="0"/>
              <a:t> 있으면 연결</a:t>
            </a:r>
            <a:endParaRPr lang="en-US" altLang="ko-KR" dirty="0"/>
          </a:p>
          <a:p>
            <a:pPr lvl="0"/>
            <a:endParaRPr lang="ko-KR" altLang="ko-KR" dirty="0"/>
          </a:p>
          <a:p>
            <a:pPr lvl="0"/>
            <a:r>
              <a:rPr lang="ko-KR" altLang="en-US" sz="2000" b="1" dirty="0"/>
              <a:t>알고자 하는 바</a:t>
            </a:r>
            <a:endParaRPr lang="en-US" altLang="ko-KR" sz="2000" b="1" dirty="0"/>
          </a:p>
          <a:p>
            <a:pPr lvl="0"/>
            <a:r>
              <a:rPr lang="en-US" altLang="ko-KR" dirty="0"/>
              <a:t>	- </a:t>
            </a:r>
            <a:r>
              <a:rPr lang="ko-KR" altLang="en-US" dirty="0"/>
              <a:t>두 배우 간 베이컨 지수</a:t>
            </a:r>
            <a:endParaRPr lang="en-US" altLang="ko-KR" dirty="0"/>
          </a:p>
          <a:p>
            <a:pPr lvl="0"/>
            <a:r>
              <a:rPr lang="en-US" altLang="ko-KR" dirty="0"/>
              <a:t>	- </a:t>
            </a:r>
            <a:r>
              <a:rPr lang="ko-KR" altLang="en-US" dirty="0"/>
              <a:t>모든 배우에 대한 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  <a:r>
              <a:rPr lang="ko-KR" altLang="en-US" dirty="0"/>
              <a:t>베이컨 지수</a:t>
            </a:r>
            <a:endParaRPr lang="en-US" altLang="ko-KR" dirty="0"/>
          </a:p>
          <a:p>
            <a:pPr lvl="0"/>
            <a:r>
              <a:rPr lang="en-US" altLang="ko-KR" dirty="0"/>
              <a:t>	- </a:t>
            </a:r>
            <a:r>
              <a:rPr lang="ko-KR" altLang="en-US" dirty="0"/>
              <a:t>모든 배우를 기준으로 베이컨 지수</a:t>
            </a:r>
            <a:endParaRPr lang="en-US" altLang="ko-KR" dirty="0"/>
          </a:p>
          <a:p>
            <a:pPr lvl="0"/>
            <a:r>
              <a:rPr lang="en-US" altLang="ko-KR" dirty="0"/>
              <a:t>	- </a:t>
            </a:r>
            <a:r>
              <a:rPr lang="ko-KR" altLang="en-US" dirty="0"/>
              <a:t>위와 통계 자료를 접목하여 결과 도출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3600" b="1" dirty="0">
                <a:latin typeface="한컴 고딕"/>
                <a:ea typeface="한컴 고딕"/>
              </a:rPr>
              <a:t>Problem</a:t>
            </a:r>
            <a:r>
              <a:rPr lang="ko-KR" altLang="en-US" sz="3600" b="1" dirty="0">
                <a:latin typeface="한컴 고딕"/>
                <a:ea typeface="한컴 고딕"/>
              </a:rPr>
              <a:t> </a:t>
            </a:r>
            <a:r>
              <a:rPr lang="en-US" altLang="ko-KR" sz="3600" b="1" dirty="0">
                <a:latin typeface="한컴 고딕"/>
                <a:ea typeface="한컴 고딕"/>
              </a:rPr>
              <a:t>Solving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F69CA-0787-4EE5-8CD4-F617F9F60AD4}"/>
              </a:ext>
            </a:extLst>
          </p:cNvPr>
          <p:cNvSpPr txBox="1"/>
          <p:nvPr/>
        </p:nvSpPr>
        <p:spPr>
          <a:xfrm>
            <a:off x="1316182" y="1524000"/>
            <a:ext cx="378229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형식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6BFC8E-1CE5-4721-9C3F-88317F36F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54945"/>
              </p:ext>
            </p:extLst>
          </p:nvPr>
        </p:nvGraphicFramePr>
        <p:xfrm>
          <a:off x="1316181" y="2207455"/>
          <a:ext cx="4336474" cy="3015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978">
                  <a:extLst>
                    <a:ext uri="{9D8B030D-6E8A-4147-A177-3AD203B41FA5}">
                      <a16:colId xmlns:a16="http://schemas.microsoft.com/office/drawing/2014/main" val="1039675188"/>
                    </a:ext>
                  </a:extLst>
                </a:gridCol>
                <a:gridCol w="2165496">
                  <a:extLst>
                    <a:ext uri="{9D8B030D-6E8A-4147-A177-3AD203B41FA5}">
                      <a16:colId xmlns:a16="http://schemas.microsoft.com/office/drawing/2014/main" val="221801847"/>
                    </a:ext>
                  </a:extLst>
                </a:gridCol>
              </a:tblGrid>
              <a:tr h="627083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solidFill>
                            <a:schemeClr val="bg1"/>
                          </a:solidFill>
                          <a:effectLst/>
                        </a:rPr>
                        <a:t>배우</a:t>
                      </a:r>
                      <a:endParaRPr lang="ko-KR" sz="180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dirty="0">
                          <a:solidFill>
                            <a:schemeClr val="bg1"/>
                          </a:solidFill>
                          <a:effectLst/>
                        </a:rPr>
                        <a:t>영화</a:t>
                      </a:r>
                      <a:endParaRPr lang="ko-KR" sz="180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35852"/>
                  </a:ext>
                </a:extLst>
              </a:tr>
              <a:tr h="597157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Person.name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Movie.name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465694"/>
                  </a:ext>
                </a:extLst>
              </a:tr>
              <a:tr h="597157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Person.name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Movie.name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86880"/>
                  </a:ext>
                </a:extLst>
              </a:tr>
              <a:tr h="597157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Person.name</a:t>
                      </a:r>
                      <a:endParaRPr lang="ko-KR" sz="1800" b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Movie.name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779723"/>
                  </a:ext>
                </a:extLst>
              </a:tr>
              <a:tr h="597157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effectLst/>
                        </a:rPr>
                        <a:t>……</a:t>
                      </a:r>
                      <a:endParaRPr lang="ko-KR" sz="1800" b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……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522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741EC5-C4FF-4D3E-BEF4-9CF690003FF3}"/>
              </a:ext>
            </a:extLst>
          </p:cNvPr>
          <p:cNvSpPr txBox="1"/>
          <p:nvPr/>
        </p:nvSpPr>
        <p:spPr>
          <a:xfrm>
            <a:off x="6470073" y="1524000"/>
            <a:ext cx="339436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ED716B-9822-4145-A87E-9232A7A95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0924"/>
              </p:ext>
            </p:extLst>
          </p:nvPr>
        </p:nvGraphicFramePr>
        <p:xfrm>
          <a:off x="6470073" y="2218135"/>
          <a:ext cx="4336474" cy="3015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978">
                  <a:extLst>
                    <a:ext uri="{9D8B030D-6E8A-4147-A177-3AD203B41FA5}">
                      <a16:colId xmlns:a16="http://schemas.microsoft.com/office/drawing/2014/main" val="3683756665"/>
                    </a:ext>
                  </a:extLst>
                </a:gridCol>
                <a:gridCol w="2165496">
                  <a:extLst>
                    <a:ext uri="{9D8B030D-6E8A-4147-A177-3AD203B41FA5}">
                      <a16:colId xmlns:a16="http://schemas.microsoft.com/office/drawing/2014/main" val="2747978183"/>
                    </a:ext>
                  </a:extLst>
                </a:gridCol>
              </a:tblGrid>
              <a:tr h="627083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Person(</a:t>
                      </a:r>
                      <a:r>
                        <a:rPr lang="ko-KR" sz="1800" dirty="0">
                          <a:solidFill>
                            <a:schemeClr val="bg1"/>
                          </a:solidFill>
                          <a:effectLst/>
                        </a:rPr>
                        <a:t>배우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sz="180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Movie(</a:t>
                      </a:r>
                      <a:r>
                        <a:rPr lang="ko-KR" sz="1800" dirty="0">
                          <a:solidFill>
                            <a:schemeClr val="bg1"/>
                          </a:solidFill>
                          <a:effectLst/>
                        </a:rPr>
                        <a:t>영화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sz="180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125831"/>
                  </a:ext>
                </a:extLst>
              </a:tr>
              <a:tr h="597157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96162"/>
                  </a:ext>
                </a:extLst>
              </a:tr>
              <a:tr h="597157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Adj[] –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출연 영화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Adj[] –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출연 배우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36408"/>
                  </a:ext>
                </a:extLst>
              </a:tr>
              <a:tr h="1194314"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배우 정보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effectLst/>
                        </a:rPr>
                        <a:t>영화 정보</a:t>
                      </a:r>
                      <a:endParaRPr lang="ko-KR" sz="1800" b="0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STKaiti" panose="0201060004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5897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STKaiti</vt:lpstr>
      <vt:lpstr>굴림</vt:lpstr>
      <vt:lpstr>나눔바른고딕</vt:lpstr>
      <vt:lpstr>맑은 고딕</vt:lpstr>
      <vt:lpstr>바탕</vt:lpstr>
      <vt:lpstr>한컴 고딕</vt:lpstr>
      <vt:lpstr>한컴 소망 B</vt:lpstr>
      <vt:lpstr>Arial</vt:lpstr>
      <vt:lpstr>Candara</vt:lpstr>
      <vt:lpstr>Tahoma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준영 최</dc:creator>
  <cp:lastModifiedBy>준영 최</cp:lastModifiedBy>
  <cp:revision>37</cp:revision>
  <dcterms:created xsi:type="dcterms:W3CDTF">2018-09-10T14:54:06Z</dcterms:created>
  <dcterms:modified xsi:type="dcterms:W3CDTF">2018-09-16T04:49:31Z</dcterms:modified>
  <cp:version>1000.0000.01</cp:version>
</cp:coreProperties>
</file>