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6" r:id="rId1"/>
    <p:sldMasterId id="2147483817" r:id="rId2"/>
  </p:sldMasterIdLst>
  <p:sldIdLst>
    <p:sldId id="256" r:id="rId3"/>
    <p:sldId id="257" r:id="rId4"/>
    <p:sldId id="281" r:id="rId5"/>
    <p:sldId id="278" r:id="rId6"/>
    <p:sldId id="283" r:id="rId7"/>
    <p:sldId id="288" r:id="rId8"/>
    <p:sldId id="275" r:id="rId9"/>
    <p:sldId id="290" r:id="rId10"/>
    <p:sldId id="291" r:id="rId11"/>
    <p:sldId id="289" r:id="rId12"/>
    <p:sldId id="292" r:id="rId13"/>
    <p:sldId id="294" r:id="rId14"/>
    <p:sldId id="293" r:id="rId15"/>
    <p:sldId id="287" r:id="rId16"/>
    <p:sldId id="285" r:id="rId17"/>
    <p:sldId id="286" r:id="rId18"/>
    <p:sldId id="265" r:id="rId19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3" name="Freeform 25"/>
          <p:cNvSpPr/>
          <p:nvPr/>
        </p:nvSpPr>
        <p:spPr>
          <a:xfrm>
            <a:off x="3642785" y="1589089"/>
            <a:ext cx="4906433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4" name="Freeform 5"/>
          <p:cNvSpPr/>
          <p:nvPr/>
        </p:nvSpPr>
        <p:spPr>
          <a:xfrm>
            <a:off x="4303185" y="2085975"/>
            <a:ext cx="3585633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5" name="Freeform 6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6" name="Freeform 7"/>
          <p:cNvSpPr/>
          <p:nvPr/>
        </p:nvSpPr>
        <p:spPr>
          <a:xfrm>
            <a:off x="4544485" y="2265364"/>
            <a:ext cx="3103033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7" name="Freeform 1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8" name="Freeform 13"/>
          <p:cNvSpPr/>
          <p:nvPr/>
        </p:nvSpPr>
        <p:spPr>
          <a:xfrm>
            <a:off x="3644900" y="1590675"/>
            <a:ext cx="490220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9" name="Freeform 20"/>
          <p:cNvSpPr/>
          <p:nvPr/>
        </p:nvSpPr>
        <p:spPr>
          <a:xfrm>
            <a:off x="4794251" y="2451100"/>
            <a:ext cx="2603500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0" name="Freeform 22"/>
          <p:cNvSpPr/>
          <p:nvPr/>
        </p:nvSpPr>
        <p:spPr>
          <a:xfrm>
            <a:off x="3972985" y="1836739"/>
            <a:ext cx="4246033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1" name="Freeform 21"/>
          <p:cNvSpPr/>
          <p:nvPr/>
        </p:nvSpPr>
        <p:spPr>
          <a:xfrm>
            <a:off x="4967818" y="2582864"/>
            <a:ext cx="2256367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3" name="Line 27"/>
          <p:cNvSpPr>
            <a:spLocks noChangeShapeType="1"/>
          </p:cNvSpPr>
          <p:nvPr/>
        </p:nvSpPr>
        <p:spPr>
          <a:xfrm flipH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4" name="Line 28"/>
          <p:cNvSpPr>
            <a:spLocks noChangeShapeType="1"/>
          </p:cNvSpPr>
          <p:nvPr/>
        </p:nvSpPr>
        <p:spPr>
          <a:xfrm flipH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5" name="Line 29"/>
          <p:cNvSpPr>
            <a:spLocks noChangeShapeType="1"/>
          </p:cNvSpPr>
          <p:nvPr/>
        </p:nvSpPr>
        <p:spPr>
          <a:xfrm flipH="1">
            <a:off x="3642785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6" name="Line 31"/>
          <p:cNvSpPr>
            <a:spLocks noChangeShapeType="1"/>
          </p:cNvSpPr>
          <p:nvPr/>
        </p:nvSpPr>
        <p:spPr>
          <a:xfrm flipH="1" flipV="1">
            <a:off x="4868334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7" name="Line 30"/>
          <p:cNvSpPr>
            <a:spLocks noChangeShapeType="1"/>
          </p:cNvSpPr>
          <p:nvPr/>
        </p:nvSpPr>
        <p:spPr>
          <a:xfrm flipH="1" flipV="1">
            <a:off x="3970867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</a:ln>
        </p:spPr>
        <p:txBody>
          <a:bodyPr wrap="square"/>
          <a:lstStyle/>
          <a:p>
            <a:pPr lvl="0">
              <a:defRPr/>
            </a:pPr>
            <a:endParaRPr lang="ko-KR" altLang="en-US" sz="1800"/>
          </a:p>
        </p:txBody>
      </p:sp>
      <p:sp>
        <p:nvSpPr>
          <p:cNvPr id="18" name="Freeform 18"/>
          <p:cNvSpPr/>
          <p:nvPr/>
        </p:nvSpPr>
        <p:spPr>
          <a:xfrm>
            <a:off x="4301067" y="2941639"/>
            <a:ext cx="3589867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  <p:grpSp>
        <p:nvGrpSpPr>
          <p:cNvPr id="19" name="그룹 18"/>
          <p:cNvGrpSpPr/>
          <p:nvPr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D103-A718-4E60-9DFF-00322929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9E8D1-9568-4863-9261-F1AB0537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113F4-714A-4464-98AD-EE53FDA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10030-736F-49CA-BFD9-ED40C9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B9D06-0BC5-443A-B0BF-E01B604C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E650C-E9C9-41DF-9D3A-1F990C85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57C15-175C-45B5-B068-078BAB4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D614-4000-4407-A73C-32E072B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92C1-5B44-4EF6-964F-B1727ADB36B8}" type="datetimeFigureOut">
              <a:rPr lang="ko-KR" altLang="en-US" smtClean="0"/>
              <a:t>2018-10-13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D1668-B663-4F12-B94C-61A6EA6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3DF4B-9CFD-4D74-8DEB-83A43CF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9318-186D-4A89-B9F9-8CA1D10B3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C9909F1-72E3-4022-B44D-6111FA320260}"/>
              </a:ext>
            </a:extLst>
          </p:cNvPr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AC295EA5-3279-4709-ADDB-68F8D20E45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1B5E19-BB27-478F-9538-33DBC2DC55A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3634" y="4635500"/>
            <a:ext cx="4512733" cy="2222500"/>
            <a:chOff x="482716" y="4851400"/>
            <a:chExt cx="3053986" cy="2006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60DE0A5-848B-4BF9-BCA8-E40A3D341D6B}"/>
                </a:ext>
              </a:extLst>
            </p:cNvPr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DDCFB53A-71E9-4F9C-8DB7-64B7E6058EE6}"/>
                </a:ext>
              </a:extLst>
            </p:cNvPr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>
            <a:extLst>
              <a:ext uri="{FF2B5EF4-FFF2-40B4-BE49-F238E27FC236}">
                <a16:creationId xmlns:a16="http://schemas.microsoft.com/office/drawing/2014/main" id="{20556F65-12C0-4075-A1A6-9A5FA97565AF}"/>
              </a:ext>
            </a:extLst>
          </p:cNvPr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BD830912-A116-4775-898F-4437953A470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B57EFD4-5BA9-4D0B-AB3A-E6DEA90FF5E8}"/>
              </a:ext>
            </a:extLst>
          </p:cNvPr>
          <p:cNvSpPr>
            <a:spLocks/>
          </p:cNvSpPr>
          <p:nvPr userDrawn="1"/>
        </p:nvSpPr>
        <p:spPr bwMode="auto"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01A82CED-180A-4C3D-876F-1BDCBF935F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63180E0-80DC-48D2-AF24-91101318FE47}"/>
              </a:ext>
            </a:extLst>
          </p:cNvPr>
          <p:cNvSpPr/>
          <p:nvPr userDrawn="1"/>
        </p:nvSpPr>
        <p:spPr>
          <a:xfrm rot="10800000">
            <a:off x="3403600" y="2719388"/>
            <a:ext cx="87884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00DC-A539-424C-B5FD-A7501D15D354}"/>
              </a:ext>
            </a:extLst>
          </p:cNvPr>
          <p:cNvCxnSpPr/>
          <p:nvPr userDrawn="1"/>
        </p:nvCxnSpPr>
        <p:spPr>
          <a:xfrm flipH="1" flipV="1">
            <a:off x="5619751" y="1"/>
            <a:ext cx="1181100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>
            <a:extLst>
              <a:ext uri="{FF2B5EF4-FFF2-40B4-BE49-F238E27FC236}">
                <a16:creationId xmlns:a16="http://schemas.microsoft.com/office/drawing/2014/main" id="{58D3AE9B-8C47-4029-831D-627AED028D51}"/>
              </a:ext>
            </a:extLst>
          </p:cNvPr>
          <p:cNvSpPr/>
          <p:nvPr userDrawn="1"/>
        </p:nvSpPr>
        <p:spPr>
          <a:xfrm>
            <a:off x="5867400" y="0"/>
            <a:ext cx="16256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F368B3-CBBC-4E3F-9DDA-64534EC4FC1B}"/>
              </a:ext>
            </a:extLst>
          </p:cNvPr>
          <p:cNvCxnSpPr/>
          <p:nvPr userDrawn="1"/>
        </p:nvCxnSpPr>
        <p:spPr>
          <a:xfrm flipH="1" flipV="1">
            <a:off x="10318752" y="3524250"/>
            <a:ext cx="1873249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51DF6B-C67B-4244-9CE6-00327B0950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078134" y="3919539"/>
            <a:ext cx="3088217" cy="2555875"/>
            <a:chOff x="5210881" y="3919347"/>
            <a:chExt cx="2316313" cy="255534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9A7FA3-F9C6-46A3-8499-9383223C065F}"/>
                </a:ext>
              </a:extLst>
            </p:cNvPr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DCCE855A-5B97-4EDB-A523-43EB3505581E}"/>
                  </a:ext>
                </a:extLst>
              </p:cNvPr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E9021D8-8EAC-4BBB-A471-BAF8C5A55B0A}"/>
                  </a:ext>
                </a:extLst>
              </p:cNvPr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4797B1D3-A362-4A5E-A949-87BAD2D59329}"/>
                  </a:ext>
                </a:extLst>
              </p:cNvPr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ACC01EF9-E4CA-43FF-A86C-987951A2B317}"/>
                  </a:ext>
                </a:extLst>
              </p:cNvPr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376FEF-5B02-4AA8-837D-A0113C233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215139BB-8AF4-4E3E-8882-15283B787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580878494 h 762"/>
                  <a:gd name="T2" fmla="*/ 432230327 w 1322"/>
                  <a:gd name="T3" fmla="*/ 147125606 h 762"/>
                  <a:gd name="T4" fmla="*/ 647964817 w 1322"/>
                  <a:gd name="T5" fmla="*/ 361334286 h 762"/>
                  <a:gd name="T6" fmla="*/ 1007775500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06E75A2C-76C3-4312-9B74-3C76025E04E0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43699005 w 315"/>
                  <a:gd name="T1" fmla="*/ 230126080 h 273"/>
                  <a:gd name="T2" fmla="*/ 15126755 w 315"/>
                  <a:gd name="T3" fmla="*/ 180392192 h 273"/>
                  <a:gd name="T4" fmla="*/ 103365394 w 315"/>
                  <a:gd name="T5" fmla="*/ 26974499 h 273"/>
                  <a:gd name="T6" fmla="*/ 161351440 w 315"/>
                  <a:gd name="T7" fmla="*/ 26974499 h 273"/>
                  <a:gd name="T8" fmla="*/ 249590079 w 315"/>
                  <a:gd name="T9" fmla="*/ 180392192 h 273"/>
                  <a:gd name="T10" fmla="*/ 221017830 w 315"/>
                  <a:gd name="T11" fmla="*/ 230126080 h 273"/>
                  <a:gd name="T12" fmla="*/ 43699005 w 315"/>
                  <a:gd name="T13" fmla="*/ 230126080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4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040467" y="4851400"/>
            <a:ext cx="2675467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7732184" y="0"/>
            <a:ext cx="2624667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643467" y="5422900"/>
            <a:ext cx="3826933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8001000" y="1"/>
            <a:ext cx="2125133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>
          <a:xfrm>
            <a:off x="1951567" y="5826125"/>
            <a:ext cx="1051984" cy="788988"/>
          </a:xfrm>
          <a:custGeom>
            <a:avLst/>
            <a:gdLst>
              <a:gd name="T0" fmla="*/ 0 w 368"/>
              <a:gd name="T1" fmla="*/ 923139544 h 368"/>
              <a:gd name="T2" fmla="*/ 766988528 w 368"/>
              <a:gd name="T3" fmla="*/ 1690128071 h 368"/>
              <a:gd name="T4" fmla="*/ 1538567336 w 368"/>
              <a:gd name="T5" fmla="*/ 923139544 h 368"/>
              <a:gd name="T6" fmla="*/ 766988528 w 368"/>
              <a:gd name="T7" fmla="*/ 923139544 h 368"/>
              <a:gd name="T8" fmla="*/ 766988528 w 368"/>
              <a:gd name="T9" fmla="*/ 156153160 h 368"/>
              <a:gd name="T10" fmla="*/ 0 w 368"/>
              <a:gd name="T11" fmla="*/ 923139544 h 368"/>
              <a:gd name="T12" fmla="*/ 1690128071 w 368"/>
              <a:gd name="T13" fmla="*/ 771580952 h 368"/>
              <a:gd name="T14" fmla="*/ 923139544 w 368"/>
              <a:gd name="T15" fmla="*/ 0 h 368"/>
              <a:gd name="T16" fmla="*/ 923139544 w 368"/>
              <a:gd name="T17" fmla="*/ 771580952 h 368"/>
              <a:gd name="T18" fmla="*/ 1690128071 w 368"/>
              <a:gd name="T19" fmla="*/ 771580952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quadBezTo>
                  <a:pt x="167" y="201"/>
                  <a:pt x="167" y="201"/>
                </a:quadBezTo>
                <a:quadBezTo>
                  <a:pt x="167" y="34"/>
                  <a:pt x="167" y="34"/>
                </a:quad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quadBezTo>
                  <a:pt x="201" y="168"/>
                  <a:pt x="201" y="168"/>
                </a:quad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19"/>
          <p:cNvSpPr/>
          <p:nvPr userDrawn="1"/>
        </p:nvSpPr>
        <p:spPr>
          <a:xfrm>
            <a:off x="8813800" y="104775"/>
            <a:ext cx="584200" cy="444500"/>
          </a:xfrm>
          <a:custGeom>
            <a:avLst/>
            <a:gdLst>
              <a:gd name="T0" fmla="*/ 0 w 242"/>
              <a:gd name="T1" fmla="*/ 484149039 h 246"/>
              <a:gd name="T2" fmla="*/ 137669627 w 242"/>
              <a:gd name="T3" fmla="*/ 484149039 h 246"/>
              <a:gd name="T4" fmla="*/ 265506226 w 242"/>
              <a:gd name="T5" fmla="*/ 0 h 246"/>
              <a:gd name="T6" fmla="*/ 409731808 w 242"/>
              <a:gd name="T7" fmla="*/ 582285965 h 246"/>
              <a:gd name="T8" fmla="*/ 567067490 w 242"/>
              <a:gd name="T9" fmla="*/ 232260285 h 246"/>
              <a:gd name="T10" fmla="*/ 665403196 w 242"/>
              <a:gd name="T11" fmla="*/ 477606215 h 246"/>
              <a:gd name="T12" fmla="*/ 793239796 w 242"/>
              <a:gd name="T13" fmla="*/ 477606215 h 246"/>
              <a:gd name="T14" fmla="*/ 793239796 w 242"/>
              <a:gd name="T15" fmla="*/ 556116480 h 246"/>
              <a:gd name="T16" fmla="*/ 616236249 w 242"/>
              <a:gd name="T17" fmla="*/ 556116480 h 246"/>
              <a:gd name="T18" fmla="*/ 560511535 w 242"/>
              <a:gd name="T19" fmla="*/ 428535945 h 246"/>
              <a:gd name="T20" fmla="*/ 393342826 w 242"/>
              <a:gd name="T21" fmla="*/ 804732919 h 246"/>
              <a:gd name="T22" fmla="*/ 265506226 w 242"/>
              <a:gd name="T23" fmla="*/ 287871571 h 246"/>
              <a:gd name="T24" fmla="*/ 199948485 w 242"/>
              <a:gd name="T25" fmla="*/ 572472634 h 246"/>
              <a:gd name="T26" fmla="*/ 0 w 242"/>
              <a:gd name="T27" fmla="*/ 572472634 h 246"/>
              <a:gd name="T28" fmla="*/ 0 w 242"/>
              <a:gd name="T29" fmla="*/ 484149039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>
            <a:extLst>
              <a:ext uri="{FF2B5EF4-FFF2-40B4-BE49-F238E27FC236}">
                <a16:creationId xmlns:a16="http://schemas.microsoft.com/office/drawing/2014/main" id="{C73AF6E7-AA71-4610-8223-26B6F9139DB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0"/>
            <a:ext cx="1079500" cy="476250"/>
            <a:chOff x="1" y="1"/>
            <a:chExt cx="809624" cy="476249"/>
          </a:xfrm>
        </p:grpSpPr>
        <p:sp>
          <p:nvSpPr>
            <p:cNvPr id="4" name="자유형 2">
              <a:extLst>
                <a:ext uri="{FF2B5EF4-FFF2-40B4-BE49-F238E27FC236}">
                  <a16:creationId xmlns:a16="http://schemas.microsoft.com/office/drawing/2014/main" id="{7460B34E-A7C9-4BFE-8098-3E2CC67C5BE1}"/>
                </a:ext>
              </a:extLst>
            </p:cNvPr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740DB65E-457E-47D6-8C8D-B28C95EE7E79}"/>
                </a:ext>
              </a:extLst>
            </p:cNvPr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36D31655-DB42-41D3-A093-9AF4B9BFE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210801" y="317501"/>
            <a:ext cx="1648884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30887" y="216236"/>
            <a:ext cx="105156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1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Office 테마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</p:sldLayoutIdLst>
  <p:transition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나눔바른고딕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</p:sldLayoutIdLst>
  <p:transition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2942871" y="3718017"/>
            <a:ext cx="6306258" cy="4770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2500" b="1" dirty="0">
                <a:latin typeface="Candara"/>
                <a:ea typeface="바탕"/>
                <a:cs typeface="Arial"/>
              </a:rPr>
              <a:t>Testing &amp; Evaluation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8264" y="4786819"/>
            <a:ext cx="4308071" cy="1400917"/>
          </a:xfrm>
          <a:prstGeom prst="rect">
            <a:avLst/>
          </a:prstGeom>
        </p:spPr>
        <p:txBody>
          <a:bodyPr wrap="square"/>
          <a:lstStyle/>
          <a:p>
            <a:pPr algn="r">
              <a:defRPr/>
            </a:pPr>
            <a:r>
              <a:rPr lang="en-US" altLang="ko-KR" sz="3000" b="1" dirty="0"/>
              <a:t>20112096</a:t>
            </a:r>
          </a:p>
          <a:p>
            <a:pPr algn="r">
              <a:defRPr/>
            </a:pPr>
            <a:r>
              <a:rPr lang="ko-KR" altLang="en-US" sz="3000" b="1" dirty="0"/>
              <a:t>최준영</a:t>
            </a:r>
          </a:p>
          <a:p>
            <a:pPr algn="r">
              <a:defRPr/>
            </a:pPr>
            <a:r>
              <a:rPr lang="en-US" altLang="ko-KR" sz="1900" b="1" dirty="0"/>
              <a:t>mydream757@gmail.com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139" y="1929320"/>
            <a:ext cx="9851060" cy="106260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5953" b="1" dirty="0">
                <a:latin typeface="한컴 고딕"/>
                <a:ea typeface="한컴 고딕"/>
              </a:rPr>
              <a:t>자료구조 설계 개인 프로젝트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11EA00-581D-4F7E-B1C6-637BEFD5C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6" y="2090841"/>
            <a:ext cx="6343866" cy="2676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F2957-13A9-41FB-91F3-6CB2A64B21E5}"/>
              </a:ext>
            </a:extLst>
          </p:cNvPr>
          <p:cNvSpPr txBox="1"/>
          <p:nvPr/>
        </p:nvSpPr>
        <p:spPr>
          <a:xfrm>
            <a:off x="6668302" y="2090172"/>
            <a:ext cx="4548338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대중들에게 익숙한 배우들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예를 들면 </a:t>
            </a:r>
            <a:r>
              <a:rPr lang="ko-KR" altLang="en-US" sz="2400" b="1" dirty="0">
                <a:solidFill>
                  <a:srgbClr val="0070C0"/>
                </a:solidFill>
              </a:rPr>
              <a:t>송강호</a:t>
            </a:r>
            <a:r>
              <a:rPr lang="ko-KR" altLang="en-US" sz="2400" b="1" dirty="0"/>
              <a:t>는 인지도에 비해서는 낮은 등수에 있었다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데이터 수집 기간 내의 </a:t>
            </a:r>
            <a:r>
              <a:rPr lang="ko-KR" altLang="en-US" sz="2400" b="1" dirty="0" err="1"/>
              <a:t>인접노드의</a:t>
            </a:r>
            <a:r>
              <a:rPr lang="ko-KR" altLang="en-US" sz="2400" b="1" dirty="0"/>
              <a:t> 수가 그리 많지 않다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6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F2957-13A9-41FB-91F3-6CB2A64B21E5}"/>
              </a:ext>
            </a:extLst>
          </p:cNvPr>
          <p:cNvSpPr txBox="1"/>
          <p:nvPr/>
        </p:nvSpPr>
        <p:spPr>
          <a:xfrm>
            <a:off x="6140344" y="1657648"/>
            <a:ext cx="4548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인접노드가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인 사람 중 가장 높은 등수에 있는 사람은 </a:t>
            </a:r>
            <a:r>
              <a:rPr lang="ko-KR" altLang="en-US" sz="2400" b="1" dirty="0">
                <a:solidFill>
                  <a:srgbClr val="0070C0"/>
                </a:solidFill>
              </a:rPr>
              <a:t>방중현</a:t>
            </a:r>
            <a:r>
              <a:rPr lang="ko-KR" altLang="en-US" sz="2400" b="1" dirty="0"/>
              <a:t>이다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평균지수는 약 </a:t>
            </a:r>
            <a:r>
              <a:rPr lang="en-US" altLang="ko-KR" sz="2400" b="1" dirty="0">
                <a:solidFill>
                  <a:srgbClr val="0070C0"/>
                </a:solidFill>
              </a:rPr>
              <a:t>3.91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이었다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429316-E93F-4030-A92F-33027D476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" b="7532"/>
          <a:stretch/>
        </p:blipFill>
        <p:spPr>
          <a:xfrm>
            <a:off x="619098" y="1666066"/>
            <a:ext cx="5086758" cy="1930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BA660-4802-407B-8422-3D81D865A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8" y="3753906"/>
            <a:ext cx="5521246" cy="15236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6DDE76-2292-44BD-B82B-E6915FB6B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1547"/>
            <a:ext cx="2182368" cy="14683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929290-0F13-4658-BFFA-CC9E05AFB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98" y="5511247"/>
            <a:ext cx="6073399" cy="4210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FCB346-1C0F-418E-99C5-E41D16AF3300}"/>
              </a:ext>
            </a:extLst>
          </p:cNvPr>
          <p:cNvSpPr txBox="1"/>
          <p:nvPr/>
        </p:nvSpPr>
        <p:spPr>
          <a:xfrm>
            <a:off x="8656320" y="4194048"/>
            <a:ext cx="291658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/>
              <a:t>이경영</a:t>
            </a:r>
            <a:r>
              <a:rPr lang="en-US" altLang="ko-KR" dirty="0"/>
              <a:t>10054755</a:t>
            </a:r>
          </a:p>
          <a:p>
            <a:r>
              <a:rPr lang="ko-KR" altLang="en-US" dirty="0" err="1"/>
              <a:t>김원해</a:t>
            </a:r>
            <a:r>
              <a:rPr lang="en-US" altLang="ko-KR" dirty="0"/>
              <a:t>20189746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F2957-13A9-41FB-91F3-6CB2A64B21E5}"/>
              </a:ext>
            </a:extLst>
          </p:cNvPr>
          <p:cNvSpPr txBox="1"/>
          <p:nvPr/>
        </p:nvSpPr>
        <p:spPr>
          <a:xfrm>
            <a:off x="1577888" y="3254800"/>
            <a:ext cx="752041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등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김원해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하고만 연결된 노드가 있다고 가정 시</a:t>
            </a:r>
            <a:r>
              <a:rPr lang="en-US" altLang="ko-KR" sz="2400" b="1" dirty="0"/>
              <a:t>, </a:t>
            </a:r>
          </a:p>
          <a:p>
            <a:r>
              <a:rPr lang="en-US" altLang="ko-KR" sz="2400" b="1" dirty="0"/>
              <a:t>‘1</a:t>
            </a:r>
            <a:r>
              <a:rPr lang="ko-KR" altLang="en-US" sz="2400" b="1" dirty="0"/>
              <a:t>등의 평균지수 </a:t>
            </a:r>
            <a:r>
              <a:rPr lang="en-US" altLang="ko-KR" sz="2400" b="1" dirty="0"/>
              <a:t>+ 1’</a:t>
            </a:r>
            <a:r>
              <a:rPr lang="ko-KR" altLang="en-US" sz="2400" b="1" dirty="0"/>
              <a:t>에 해당하는 중심 지수를 얻을 수 있다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92748-BE9E-4194-80D3-8D45CBC6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87" y="1613540"/>
            <a:ext cx="6209816" cy="1494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83F6D-0F8C-48BB-A90B-F30B8AF6181D}"/>
              </a:ext>
            </a:extLst>
          </p:cNvPr>
          <p:cNvSpPr txBox="1"/>
          <p:nvPr/>
        </p:nvSpPr>
        <p:spPr>
          <a:xfrm>
            <a:off x="1577888" y="4601433"/>
            <a:ext cx="644444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유명한 영화인 </a:t>
            </a:r>
            <a:r>
              <a:rPr lang="ko-KR" altLang="en-US" sz="2400" b="1" u="sng" dirty="0" err="1"/>
              <a:t>한명하고만</a:t>
            </a:r>
            <a:r>
              <a:rPr lang="ko-KR" altLang="en-US" sz="2400" b="1" u="sng" dirty="0"/>
              <a:t> 관계가 있어도</a:t>
            </a:r>
            <a:r>
              <a:rPr lang="en-US" altLang="ko-KR" sz="2400" b="1" u="sng" dirty="0"/>
              <a:t>,</a:t>
            </a:r>
          </a:p>
          <a:p>
            <a:r>
              <a:rPr lang="ko-KR" altLang="en-US" sz="2400" b="1" u="sng" dirty="0"/>
              <a:t>대략 </a:t>
            </a:r>
            <a:r>
              <a:rPr lang="en-US" altLang="ko-KR" sz="2400" b="1" u="sng" dirty="0"/>
              <a:t>4 </a:t>
            </a:r>
            <a:r>
              <a:rPr lang="ko-KR" altLang="en-US" sz="2400" b="1" u="sng" dirty="0"/>
              <a:t>다리 이내에서 모든 영화인들과 관계가 생기는 셈</a:t>
            </a:r>
            <a:r>
              <a:rPr lang="en-US" altLang="ko-KR" sz="2400" b="1" u="sng" dirty="0"/>
              <a:t>.</a:t>
            </a:r>
            <a:endParaRPr lang="ko-KR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8762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3A033-2EEA-47EE-ADAE-EA651D9E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85" y="1209877"/>
            <a:ext cx="7496029" cy="5590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34B453-58C7-4162-9EB2-58B58E573871}"/>
              </a:ext>
            </a:extLst>
          </p:cNvPr>
          <p:cNvSpPr txBox="1"/>
          <p:nvPr/>
        </p:nvSpPr>
        <p:spPr>
          <a:xfrm>
            <a:off x="6771934" y="3820692"/>
            <a:ext cx="147523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4.49647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프로젝트 진행에 힘들었던 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EEBA4-A636-458A-AA96-DDCB3A10A5B8}"/>
              </a:ext>
            </a:extLst>
          </p:cNvPr>
          <p:cNvSpPr txBox="1"/>
          <p:nvPr/>
        </p:nvSpPr>
        <p:spPr>
          <a:xfrm>
            <a:off x="835816" y="1553932"/>
            <a:ext cx="1053932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동명이인에 대한 문제</a:t>
            </a: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b="1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오픈</a:t>
            </a:r>
            <a:r>
              <a:rPr lang="en-US" altLang="ko-KR" sz="2400" b="1" dirty="0">
                <a:solidFill>
                  <a:prstClr val="black"/>
                </a:solidFill>
              </a:rPr>
              <a:t>API </a:t>
            </a:r>
            <a:r>
              <a:rPr lang="ko-KR" altLang="en-US" sz="2400" b="1" dirty="0">
                <a:solidFill>
                  <a:prstClr val="black"/>
                </a:solidFill>
              </a:rPr>
              <a:t>데이터가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영화 기준으로 탐색을 진행할 시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동명이인을 색출하기 어려운 구조로 되어있다</a:t>
            </a:r>
            <a:r>
              <a:rPr lang="en-US" altLang="ko-KR" sz="2400" b="1" dirty="0">
                <a:solidFill>
                  <a:prstClr val="black"/>
                </a:solidFill>
              </a:rPr>
              <a:t>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이를 해결했지만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서버로 보내는 </a:t>
            </a:r>
            <a:r>
              <a:rPr lang="en-US" altLang="ko-KR" sz="2400" b="1" dirty="0">
                <a:solidFill>
                  <a:prstClr val="black"/>
                </a:solidFill>
              </a:rPr>
              <a:t>REST(</a:t>
            </a:r>
            <a:r>
              <a:rPr lang="ko-KR" altLang="en-US" sz="2400" b="1" dirty="0">
                <a:solidFill>
                  <a:prstClr val="black"/>
                </a:solidFill>
              </a:rPr>
              <a:t>요청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</a:rPr>
              <a:t>의 수 및 색인 과정이 급격히 증가하여 데이터 수집에 어려움을 겪었다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프로젝트 진행에 힘들었던 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7EA2-9055-4F0A-8EC1-CD7EAB62E755}"/>
              </a:ext>
            </a:extLst>
          </p:cNvPr>
          <p:cNvSpPr txBox="1"/>
          <p:nvPr/>
        </p:nvSpPr>
        <p:spPr>
          <a:xfrm>
            <a:off x="661748" y="1516661"/>
            <a:ext cx="11176684" cy="43396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>
                <a:solidFill>
                  <a:srgbClr val="FF0000"/>
                </a:solidFill>
              </a:rPr>
              <a:t>데이터 요청 형식과 실제 데이터 구조적 문제에 따른 어려움</a:t>
            </a:r>
            <a:endParaRPr lang="en-US" altLang="ko-KR" sz="2800" b="1" noProof="0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동명이인 </a:t>
            </a:r>
            <a:r>
              <a:rPr lang="ko-KR" altLang="en-US" sz="2400" b="1" dirty="0">
                <a:solidFill>
                  <a:prstClr val="black"/>
                </a:solidFill>
              </a:rPr>
              <a:t>배우를 색인하기 위해서는 배우 코드를 </a:t>
            </a:r>
            <a:r>
              <a:rPr lang="ko-KR" altLang="en-US" sz="2400" b="1" dirty="0" err="1">
                <a:solidFill>
                  <a:prstClr val="black"/>
                </a:solidFill>
              </a:rPr>
              <a:t>얻어야한다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 이를 위해서는 </a:t>
            </a:r>
            <a:r>
              <a:rPr lang="en-US" altLang="ko-KR" sz="2400" b="1" dirty="0">
                <a:solidFill>
                  <a:prstClr val="black"/>
                </a:solidFill>
              </a:rPr>
              <a:t>‘</a:t>
            </a:r>
            <a:r>
              <a:rPr lang="ko-KR" altLang="en-US" sz="2400" b="1" dirty="0">
                <a:solidFill>
                  <a:prstClr val="black"/>
                </a:solidFill>
              </a:rPr>
              <a:t>이름값</a:t>
            </a:r>
            <a:r>
              <a:rPr lang="en-US" altLang="ko-KR" sz="2400" b="1" dirty="0">
                <a:solidFill>
                  <a:prstClr val="black"/>
                </a:solidFill>
              </a:rPr>
              <a:t>＇</a:t>
            </a:r>
            <a:r>
              <a:rPr lang="ko-KR" altLang="en-US" sz="2400" b="1" dirty="0">
                <a:solidFill>
                  <a:prstClr val="black"/>
                </a:solidFill>
              </a:rPr>
              <a:t>과 </a:t>
            </a:r>
            <a:r>
              <a:rPr lang="en-US" altLang="ko-KR" sz="2400" b="1" dirty="0">
                <a:solidFill>
                  <a:prstClr val="black"/>
                </a:solidFill>
              </a:rPr>
              <a:t>‘</a:t>
            </a:r>
            <a:r>
              <a:rPr lang="ko-KR" altLang="en-US" sz="2400" b="1" dirty="0" err="1">
                <a:solidFill>
                  <a:prstClr val="black"/>
                </a:solidFill>
              </a:rPr>
              <a:t>필모리스트</a:t>
            </a:r>
            <a:r>
              <a:rPr lang="en-US" altLang="ko-KR" sz="2400" b="1" dirty="0">
                <a:solidFill>
                  <a:prstClr val="black"/>
                </a:solidFill>
              </a:rPr>
              <a:t>’</a:t>
            </a:r>
            <a:r>
              <a:rPr lang="ko-KR" altLang="en-US" sz="2400" b="1" dirty="0">
                <a:solidFill>
                  <a:prstClr val="black"/>
                </a:solidFill>
              </a:rPr>
              <a:t>를 </a:t>
            </a:r>
            <a:r>
              <a:rPr lang="ko-KR" altLang="en-US" sz="2400" b="1" dirty="0" err="1">
                <a:solidFill>
                  <a:prstClr val="black"/>
                </a:solidFill>
              </a:rPr>
              <a:t>선택요청값으로</a:t>
            </a:r>
            <a:r>
              <a:rPr lang="ko-KR" altLang="en-US" sz="2400" b="1" dirty="0">
                <a:solidFill>
                  <a:prstClr val="black"/>
                </a:solidFill>
              </a:rPr>
              <a:t> 추가로 보내야한다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이 경우 </a:t>
            </a:r>
            <a:r>
              <a:rPr lang="ko-KR" altLang="en-US" sz="2400" b="1" dirty="0" err="1">
                <a:solidFill>
                  <a:prstClr val="black"/>
                </a:solidFill>
              </a:rPr>
              <a:t>한글값</a:t>
            </a:r>
            <a:r>
              <a:rPr lang="en-US" altLang="ko-KR" sz="2400" b="1" dirty="0">
                <a:solidFill>
                  <a:prstClr val="black"/>
                </a:solidFill>
              </a:rPr>
              <a:t>(ex-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&amp;</a:t>
            </a:r>
            <a:r>
              <a:rPr lang="en-US" altLang="ko-KR" sz="2400" b="1" dirty="0" err="1">
                <a:solidFill>
                  <a:prstClr val="black"/>
                </a:solidFill>
              </a:rPr>
              <a:t>peopleNm</a:t>
            </a:r>
            <a:r>
              <a:rPr lang="en-US" altLang="ko-KR" sz="2400" b="1" dirty="0">
                <a:solidFill>
                  <a:prstClr val="black"/>
                </a:solidFill>
              </a:rPr>
              <a:t>=</a:t>
            </a:r>
            <a:r>
              <a:rPr lang="ko-KR" altLang="en-US" sz="2400" b="1" dirty="0">
                <a:solidFill>
                  <a:prstClr val="black"/>
                </a:solidFill>
              </a:rPr>
              <a:t>김혜수</a:t>
            </a:r>
            <a:r>
              <a:rPr lang="en-US" altLang="ko-KR" sz="2400" b="1" dirty="0">
                <a:solidFill>
                  <a:prstClr val="black"/>
                </a:solidFill>
              </a:rPr>
              <a:t>)</a:t>
            </a:r>
            <a:r>
              <a:rPr lang="ko-KR" altLang="en-US" sz="2400" b="1" dirty="0">
                <a:solidFill>
                  <a:prstClr val="black"/>
                </a:solidFill>
              </a:rPr>
              <a:t>을 보내면 인식하지 않는다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그래서 영어 이름이 없는 영화와 배우는 수집에서 제외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383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/>
                <a:ea typeface="한컴 고딕"/>
                <a:cs typeface="+mn-cs"/>
              </a:rPr>
              <a:t>프로젝트 진행에 힘들었던 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725FB-9ED1-4D79-8643-4EAD9690C115}"/>
              </a:ext>
            </a:extLst>
          </p:cNvPr>
          <p:cNvSpPr txBox="1"/>
          <p:nvPr/>
        </p:nvSpPr>
        <p:spPr>
          <a:xfrm>
            <a:off x="528272" y="1525658"/>
            <a:ext cx="11224815" cy="36009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발급키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(key)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일일 사용 횟수 제한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동명이인 문제를 해결하기 위해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ko-KR" altLang="en-US" sz="2400" b="1" dirty="0">
                <a:solidFill>
                  <a:prstClr val="black"/>
                </a:solidFill>
              </a:rPr>
              <a:t>매번 영화인의 정보를 </a:t>
            </a:r>
            <a:r>
              <a:rPr lang="ko-KR" altLang="en-US" sz="2400" b="1" dirty="0" err="1">
                <a:solidFill>
                  <a:prstClr val="black"/>
                </a:solidFill>
              </a:rPr>
              <a:t>참조해야한다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때문에 키의 일일 사용 제한 횟수가 큰 걸림돌이 되었다</a:t>
            </a:r>
            <a:r>
              <a:rPr lang="en-US" altLang="ko-KR" sz="2400" b="1" dirty="0">
                <a:solidFill>
                  <a:prstClr val="black"/>
                </a:solidFill>
              </a:rPr>
              <a:t>.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만약 위의 문제와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구조적 한계를 처음부터 생각했더라면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다른 방식으로 프로젝트를 진행했을 수도 있을 것 같다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70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2706518" y="4290303"/>
            <a:ext cx="6778963" cy="1641542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e-mail: </a:t>
            </a:r>
            <a:r>
              <a:rPr lang="en-US" altLang="ko-KR" sz="1417">
                <a:solidFill>
                  <a:srgbClr val="806B00"/>
                </a:solidFill>
              </a:rPr>
              <a:t>  </a:t>
            </a:r>
            <a:r>
              <a:rPr lang="en-US" altLang="ko-KR" sz="1417">
                <a:solidFill>
                  <a:schemeClr val="dk1"/>
                </a:solidFill>
              </a:rPr>
              <a:t>mydream757@gmail.com</a:t>
            </a:r>
            <a:endParaRPr lang="en-US" altLang="ko-KR">
              <a:solidFill>
                <a:srgbClr val="806B00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 sz="1417">
                <a:solidFill>
                  <a:srgbClr val="808080"/>
                </a:solidFill>
              </a:rPr>
              <a:t>gitHub:</a:t>
            </a:r>
            <a:r>
              <a:rPr lang="en-US" altLang="ko-KR" sz="1417"/>
              <a:t> </a:t>
            </a:r>
            <a:r>
              <a:rPr lang="en-US" altLang="ko-KR" sz="1417">
                <a:solidFill>
                  <a:srgbClr val="000000"/>
                </a:solidFill>
              </a:rPr>
              <a:t>https://github.com/mydream757/Design-of-DataStructure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743726" y="1311207"/>
            <a:ext cx="8704545" cy="4235586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en-US" altLang="ko-KR" sz="14175" dirty="0">
                <a:latin typeface="한컴 소망 B"/>
                <a:ea typeface="한컴 소망 B"/>
                <a:cs typeface="Arial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9"/>
          <p:cNvSpPr txBox="1">
            <a:spLocks noChangeArrowheads="1"/>
          </p:cNvSpPr>
          <p:nvPr/>
        </p:nvSpPr>
        <p:spPr>
          <a:xfrm>
            <a:off x="884100" y="1159445"/>
            <a:ext cx="5862930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5400" b="1" dirty="0">
                <a:latin typeface="Candara"/>
                <a:ea typeface="바탕"/>
                <a:cs typeface="Arial"/>
              </a:rPr>
              <a:t>Testing &amp; Evaluation</a:t>
            </a: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>
          <a:xfrm>
            <a:off x="7443536" y="2336255"/>
            <a:ext cx="4089668" cy="29467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프로젝트 </a:t>
            </a: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review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 err="1">
                <a:solidFill>
                  <a:schemeClr val="tx1"/>
                </a:solidFill>
                <a:latin typeface="Candara"/>
                <a:ea typeface="바탕"/>
                <a:cs typeface="Arial"/>
              </a:rPr>
              <a:t>구현부</a:t>
            </a:r>
            <a:r>
              <a:rPr kumimoji="0" lang="ko-KR" altLang="en-US" sz="2700" b="1" dirty="0">
                <a:solidFill>
                  <a:schemeClr val="tx1"/>
                </a:solidFill>
                <a:latin typeface="Candara"/>
                <a:ea typeface="바탕"/>
                <a:cs typeface="Arial"/>
              </a:rPr>
              <a:t> 수정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데이터 분석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700" b="1" dirty="0">
                <a:latin typeface="Candara"/>
                <a:ea typeface="바탕"/>
                <a:cs typeface="Arial"/>
              </a:rPr>
              <a:t>결론</a:t>
            </a:r>
            <a:endParaRPr kumimoji="0" lang="en-US" altLang="ko-KR" sz="2700" b="1" dirty="0">
              <a:latin typeface="Candara"/>
              <a:ea typeface="바탕"/>
              <a:cs typeface="Arial"/>
            </a:endParaRPr>
          </a:p>
          <a:p>
            <a:pPr marL="457200" indent="-45720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700" b="1" dirty="0">
                <a:latin typeface="Candara"/>
                <a:ea typeface="바탕"/>
                <a:cs typeface="Arial"/>
              </a:rPr>
              <a:t>Q &amp; A</a:t>
            </a:r>
            <a:endParaRPr kumimoji="0" lang="en-US" altLang="ko-KR" sz="2700" b="1" dirty="0">
              <a:solidFill>
                <a:schemeClr val="tx1"/>
              </a:solidFill>
              <a:latin typeface="Candara"/>
              <a:ea typeface="바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프로젝트 </a:t>
            </a:r>
            <a:r>
              <a:rPr lang="en-US" altLang="ko-KR" sz="3600" b="1" dirty="0">
                <a:solidFill>
                  <a:prstClr val="black"/>
                </a:solidFill>
                <a:latin typeface="한컴 고딕"/>
                <a:ea typeface="한컴 고딕"/>
              </a:rPr>
              <a:t>review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3BFB87-E573-4B0B-B048-7212AA364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6" y="1674336"/>
            <a:ext cx="2807463" cy="3509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970D15-FEA6-42FE-8808-DCB22240F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40" y="1209877"/>
            <a:ext cx="7430144" cy="39856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8979FF-A507-4B77-8E89-B327B1CEA56C}"/>
              </a:ext>
            </a:extLst>
          </p:cNvPr>
          <p:cNvCxnSpPr/>
          <p:nvPr/>
        </p:nvCxnSpPr>
        <p:spPr>
          <a:xfrm>
            <a:off x="3877056" y="1448015"/>
            <a:ext cx="0" cy="4233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프로젝트 </a:t>
            </a:r>
            <a:r>
              <a:rPr lang="en-US" altLang="ko-KR" sz="3600" b="1" dirty="0">
                <a:solidFill>
                  <a:prstClr val="black"/>
                </a:solidFill>
                <a:latin typeface="한컴 고딕"/>
                <a:ea typeface="한컴 고딕"/>
              </a:rPr>
              <a:t>review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8148" y="3926752"/>
            <a:ext cx="2803122" cy="28031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20550" y="4854396"/>
            <a:ext cx="1918222" cy="19182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EEBA4-A636-458A-AA96-DDCB3A10A5B8}"/>
              </a:ext>
            </a:extLst>
          </p:cNvPr>
          <p:cNvSpPr txBox="1"/>
          <p:nvPr/>
        </p:nvSpPr>
        <p:spPr>
          <a:xfrm>
            <a:off x="835816" y="1553932"/>
            <a:ext cx="803996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출연 작품의 수와 평균 </a:t>
            </a:r>
            <a:r>
              <a:rPr lang="ko-KR" altLang="en-US" sz="2400" b="1" dirty="0">
                <a:solidFill>
                  <a:schemeClr val="tx2"/>
                </a:solidFill>
              </a:rPr>
              <a:t>중심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지수가 반드시 비례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할까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?  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77EA2-9055-4F0A-8EC1-CD7EAB62E755}"/>
              </a:ext>
            </a:extLst>
          </p:cNvPr>
          <p:cNvSpPr txBox="1"/>
          <p:nvPr/>
        </p:nvSpPr>
        <p:spPr>
          <a:xfrm>
            <a:off x="835816" y="2634742"/>
            <a:ext cx="833233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같은 데이터 </a:t>
            </a:r>
            <a:r>
              <a:rPr kumimoji="1" lang="ko-KR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그룹군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영화배우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있는 구성원들의 평균 지수는 미세한 범위에서 일정한가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그렇지 않다면 그 차이는 얼마나 벌어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질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725FB-9ED1-4D79-8643-4EAD9690C115}"/>
              </a:ext>
            </a:extLst>
          </p:cNvPr>
          <p:cNvSpPr txBox="1"/>
          <p:nvPr/>
        </p:nvSpPr>
        <p:spPr>
          <a:xfrm>
            <a:off x="835816" y="4488927"/>
            <a:ext cx="785708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평균 지수가 작을수록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유명한 배우인가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혹은 많은 수입을 거두었는가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</a:t>
            </a:r>
            <a:r>
              <a:rPr kumimoji="1" lang="ko-KR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평균 지수가 낮을수록 나타나는 특징에는 무엇이 있을까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8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 err="1">
                <a:solidFill>
                  <a:prstClr val="black"/>
                </a:solidFill>
                <a:latin typeface="한컴 고딕"/>
                <a:ea typeface="한컴 고딕"/>
              </a:rPr>
              <a:t>구현부</a:t>
            </a: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 수정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3690A-30BC-424D-82D9-CF5A3494F7ED}"/>
              </a:ext>
            </a:extLst>
          </p:cNvPr>
          <p:cNvSpPr txBox="1"/>
          <p:nvPr/>
        </p:nvSpPr>
        <p:spPr>
          <a:xfrm>
            <a:off x="1304544" y="1426464"/>
            <a:ext cx="9619488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동명이인을 같은 사람으로 저장하던 문제 발견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해결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but </a:t>
            </a:r>
            <a:r>
              <a:rPr lang="ko-KR" altLang="en-US" sz="2000" dirty="0"/>
              <a:t>자료 수집 시간 및 데이터 요청 횟수 대폭 증가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배우 및 영화의 영문 이름을 추가로 저장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동명이인 문제를 해결하기 위함</a:t>
            </a:r>
            <a:r>
              <a:rPr lang="en-US" altLang="ko-KR" sz="2000" dirty="0"/>
              <a:t>. REST </a:t>
            </a:r>
            <a:r>
              <a:rPr lang="ko-KR" altLang="en-US" sz="2000" dirty="0"/>
              <a:t>요청 시 한글 인식 </a:t>
            </a:r>
            <a:r>
              <a:rPr lang="ko-KR" altLang="en-US" sz="2000" dirty="0" err="1"/>
              <a:t>안됌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평균 중심 지수의 정규화 문제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중심 지수 도출 식을 변경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모든 배우들에 대한 평균 중심 지수를 계산 가능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결과 데이터를 좀 더 체계적으로 분류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-&gt; average,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year_info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filmos</a:t>
            </a:r>
            <a:r>
              <a:rPr lang="en-US" altLang="ko-KR" sz="2000" dirty="0"/>
              <a:t>, relation, movie 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각 데이터를 </a:t>
            </a:r>
            <a:r>
              <a:rPr lang="ko-KR" altLang="en-US" sz="2000" dirty="0" err="1">
                <a:solidFill>
                  <a:srgbClr val="0070C0"/>
                </a:solidFill>
              </a:rPr>
              <a:t>년도별</a:t>
            </a:r>
            <a:r>
              <a:rPr lang="en-US" altLang="ko-KR" sz="2000" dirty="0">
                <a:solidFill>
                  <a:srgbClr val="0070C0"/>
                </a:solidFill>
              </a:rPr>
              <a:t>(ex: 2017~2017)</a:t>
            </a:r>
            <a:r>
              <a:rPr lang="ko-KR" altLang="en-US" sz="2000" dirty="0">
                <a:solidFill>
                  <a:srgbClr val="0070C0"/>
                </a:solidFill>
              </a:rPr>
              <a:t>로 정리하고</a:t>
            </a:r>
            <a:r>
              <a:rPr lang="en-US" altLang="ko-KR" sz="2000" dirty="0">
                <a:solidFill>
                  <a:srgbClr val="0070C0"/>
                </a:solidFill>
              </a:rPr>
              <a:t>, average </a:t>
            </a:r>
            <a:r>
              <a:rPr lang="ko-KR" altLang="en-US" sz="2000" dirty="0">
                <a:solidFill>
                  <a:srgbClr val="0070C0"/>
                </a:solidFill>
              </a:rPr>
              <a:t>값은 년도 범위로 저장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70C0"/>
                </a:solidFill>
              </a:rPr>
              <a:t>년도 검색을 지정하여 년도별로 저장</a:t>
            </a:r>
            <a:r>
              <a:rPr lang="en-US" altLang="ko-KR" sz="2000" dirty="0">
                <a:solidFill>
                  <a:srgbClr val="0070C0"/>
                </a:solidFill>
              </a:rPr>
              <a:t>/</a:t>
            </a:r>
            <a:r>
              <a:rPr lang="ko-KR" altLang="en-US" sz="2000" dirty="0">
                <a:solidFill>
                  <a:srgbClr val="0070C0"/>
                </a:solidFill>
              </a:rPr>
              <a:t>읽기 가능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70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한컴 고딕"/>
                <a:ea typeface="한컴 고딕"/>
              </a:rPr>
              <a:t>평균 중심 지수 구하기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/>
              <a:ea typeface="한컴 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3690A-30BC-424D-82D9-CF5A3494F7ED}"/>
              </a:ext>
            </a:extLst>
          </p:cNvPr>
          <p:cNvSpPr txBox="1"/>
          <p:nvPr/>
        </p:nvSpPr>
        <p:spPr>
          <a:xfrm>
            <a:off x="1304544" y="1426464"/>
            <a:ext cx="961948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DC9309-0BDD-4866-8EB6-E8B3329E2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1683027"/>
            <a:ext cx="7110682" cy="1087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389C3-BB72-43A1-9DC3-71AA0ED2FF76}"/>
              </a:ext>
            </a:extLst>
          </p:cNvPr>
          <p:cNvSpPr txBox="1"/>
          <p:nvPr/>
        </p:nvSpPr>
        <p:spPr>
          <a:xfrm>
            <a:off x="2250087" y="2770341"/>
            <a:ext cx="599650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 </a:t>
            </a:r>
            <a:r>
              <a:rPr lang="ko-KR" altLang="en-US" b="1" dirty="0"/>
              <a:t>노드의 평균 중심 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N: </a:t>
            </a:r>
            <a:r>
              <a:rPr lang="ko-KR" altLang="en-US" b="1" dirty="0"/>
              <a:t>모든 노드 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중심 </a:t>
            </a:r>
            <a:r>
              <a:rPr lang="en-US" altLang="ko-KR" b="1" dirty="0" err="1"/>
              <a:t>i</a:t>
            </a:r>
            <a:r>
              <a:rPr lang="ko-KR" altLang="en-US" b="1" dirty="0"/>
              <a:t>와 연결된 노드 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중심 </a:t>
            </a:r>
            <a:r>
              <a:rPr lang="en-US" altLang="ko-KR" b="1" dirty="0" err="1"/>
              <a:t>i</a:t>
            </a:r>
            <a:r>
              <a:rPr lang="ko-KR" altLang="en-US" b="1" dirty="0"/>
              <a:t>와 노드</a:t>
            </a:r>
            <a:r>
              <a:rPr lang="en-US" altLang="ko-KR" b="1" dirty="0"/>
              <a:t>n</a:t>
            </a:r>
            <a:r>
              <a:rPr lang="ko-KR" altLang="en-US" b="1" dirty="0"/>
              <a:t>의 거리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중심 </a:t>
            </a:r>
            <a:r>
              <a:rPr lang="en-US" altLang="ko-KR" b="1" dirty="0" err="1"/>
              <a:t>i</a:t>
            </a:r>
            <a:r>
              <a:rPr lang="ko-KR" altLang="en-US" b="1" dirty="0"/>
              <a:t>와 가장 먼 노드까지의 거리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879FE0-F9A8-48D4-BA68-5825F6EC5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837" y="4348092"/>
            <a:ext cx="476250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9F7EDA-0808-4BEB-9226-BA3BE03B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462" y="2787628"/>
            <a:ext cx="381000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0A4BB-6793-4E16-B3C7-D13AF543E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462" y="3828194"/>
            <a:ext cx="381000" cy="414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FF52ED-ADB0-489E-B887-5FF564652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5255" y="3377806"/>
            <a:ext cx="427207" cy="368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6B6049-EB62-4D90-ABA3-3DAADF2D83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606" b="7053"/>
          <a:stretch/>
        </p:blipFill>
        <p:spPr>
          <a:xfrm>
            <a:off x="1668532" y="4949160"/>
            <a:ext cx="640652" cy="3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503C18-1072-4E12-81AF-A6762DC5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0" y="1613834"/>
            <a:ext cx="5370241" cy="12670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A8759-0148-45AD-9920-0DF18A422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5" r="28794" b="10794"/>
          <a:stretch/>
        </p:blipFill>
        <p:spPr>
          <a:xfrm>
            <a:off x="1270020" y="2903217"/>
            <a:ext cx="5370241" cy="1595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67BE5A-1C76-46A3-B4F6-125EF2F70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0" y="4521226"/>
            <a:ext cx="5387434" cy="19039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DA3817-5CA3-43C3-8281-6DBDCBE8D1A3}"/>
              </a:ext>
            </a:extLst>
          </p:cNvPr>
          <p:cNvSpPr txBox="1"/>
          <p:nvPr/>
        </p:nvSpPr>
        <p:spPr>
          <a:xfrm>
            <a:off x="7327392" y="1377696"/>
            <a:ext cx="424281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 err="1"/>
              <a:t>입력부</a:t>
            </a:r>
            <a:endParaRPr lang="en-US" altLang="ko-KR" sz="2400" b="1" dirty="0"/>
          </a:p>
          <a:p>
            <a:r>
              <a:rPr lang="en-US" altLang="ko-KR" b="1" dirty="0"/>
              <a:t> -</a:t>
            </a:r>
            <a:r>
              <a:rPr lang="ko-KR" altLang="en-US" b="1" dirty="0"/>
              <a:t>수행할 동작 선택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 -</a:t>
            </a:r>
            <a:r>
              <a:rPr lang="ko-KR" altLang="en-US" b="1" dirty="0"/>
              <a:t>필요할 경우 발급받은 키 입력</a:t>
            </a:r>
            <a:endParaRPr lang="en-US" altLang="ko-KR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개봉 년도 </a:t>
            </a:r>
            <a:r>
              <a:rPr lang="en-US" altLang="ko-KR" b="1" dirty="0"/>
              <a:t>(start, end) </a:t>
            </a:r>
            <a:r>
              <a:rPr lang="ko-KR" altLang="en-US" b="1" dirty="0"/>
              <a:t>입력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실행과정</a:t>
            </a:r>
            <a:endParaRPr lang="en-US" altLang="ko-KR" sz="2400" b="1" dirty="0"/>
          </a:p>
          <a:p>
            <a:r>
              <a:rPr lang="en-US" altLang="ko-KR" b="1" dirty="0"/>
              <a:t> -</a:t>
            </a:r>
            <a:r>
              <a:rPr lang="ko-KR" altLang="en-US" b="1" dirty="0"/>
              <a:t> 커넥션 성공 시 메시지 출력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종료</a:t>
            </a:r>
            <a:endParaRPr lang="en-US" altLang="ko-KR" sz="2400" b="1" dirty="0"/>
          </a:p>
          <a:p>
            <a:r>
              <a:rPr lang="en-US" altLang="ko-KR" b="1" dirty="0"/>
              <a:t> - </a:t>
            </a:r>
            <a:r>
              <a:rPr lang="ko-KR" altLang="en-US" b="1" dirty="0"/>
              <a:t>저장과 함께 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42911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58A11-408E-421A-9C7E-D20796223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7" y="2112268"/>
            <a:ext cx="4417308" cy="3118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7A73A8-D8DA-425A-919C-F8EE9B86C291}"/>
              </a:ext>
            </a:extLst>
          </p:cNvPr>
          <p:cNvSpPr txBox="1"/>
          <p:nvPr/>
        </p:nvSpPr>
        <p:spPr>
          <a:xfrm>
            <a:off x="5687327" y="2331453"/>
            <a:ext cx="5797537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인접노드가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인 노드들의 평균 지수는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이다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따라서 해당 그래프에서 </a:t>
            </a:r>
            <a:r>
              <a:rPr lang="ko-KR" altLang="en-US" sz="2400" b="1" dirty="0" err="1"/>
              <a:t>비연결</a:t>
            </a:r>
            <a:r>
              <a:rPr lang="ko-KR" altLang="en-US" sz="2400" b="1" dirty="0"/>
              <a:t> 노드들을 제외한 연결 노드들은 거리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이내에 있다</a:t>
            </a:r>
            <a:r>
              <a:rPr lang="en-US" altLang="ko-KR" sz="2400" b="1" dirty="0"/>
              <a:t>.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52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  <a:lum/>
          </a:blip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35907" y="520835"/>
            <a:ext cx="6373643" cy="68904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3600" b="1" dirty="0">
                <a:latin typeface="한컴 고딕"/>
                <a:ea typeface="한컴 고딕"/>
              </a:rPr>
              <a:t>결과 </a:t>
            </a:r>
            <a:r>
              <a:rPr lang="en-US" altLang="ko-KR" sz="3600" b="1" dirty="0">
                <a:latin typeface="한컴 고딕"/>
                <a:ea typeface="한컴 고딕"/>
              </a:rPr>
              <a:t>2013~2018</a:t>
            </a:r>
            <a:endParaRPr lang="ko-KR" altLang="en-US" sz="3600" b="1" dirty="0">
              <a:latin typeface="한컴 고딕"/>
              <a:ea typeface="한컴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5AE2C-991C-4712-9DEA-87F420FF5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" b="53635"/>
          <a:stretch/>
        </p:blipFill>
        <p:spPr>
          <a:xfrm>
            <a:off x="1260068" y="1871535"/>
            <a:ext cx="4664911" cy="1557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761027-0C3E-424E-B43E-16A917A597EB}"/>
              </a:ext>
            </a:extLst>
          </p:cNvPr>
          <p:cNvSpPr txBox="1"/>
          <p:nvPr/>
        </p:nvSpPr>
        <p:spPr>
          <a:xfrm>
            <a:off x="1260068" y="3489873"/>
            <a:ext cx="4664911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2013</a:t>
            </a:r>
            <a:r>
              <a:rPr lang="ko-KR" altLang="en-US" sz="2400" b="1" dirty="0"/>
              <a:t>년부터 </a:t>
            </a:r>
            <a:r>
              <a:rPr lang="en-US" altLang="ko-KR" sz="2400" b="1" dirty="0"/>
              <a:t>2018</a:t>
            </a:r>
            <a:r>
              <a:rPr lang="ko-KR" altLang="en-US" sz="2400" b="1" dirty="0"/>
              <a:t>년까지 가장 중심 지수가 높은 배우는 </a:t>
            </a:r>
            <a:r>
              <a:rPr lang="ko-KR" altLang="en-US" sz="2400" b="1" dirty="0" err="1">
                <a:solidFill>
                  <a:srgbClr val="0070C0"/>
                </a:solidFill>
              </a:rPr>
              <a:t>김원해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/>
              <a:t>약 </a:t>
            </a:r>
            <a:r>
              <a:rPr lang="en-US" altLang="ko-KR" sz="2400" b="1" dirty="0">
                <a:solidFill>
                  <a:srgbClr val="0070C0"/>
                </a:solidFill>
              </a:rPr>
              <a:t>2.615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로 가장 높았다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err="1"/>
              <a:t>인접노드의</a:t>
            </a:r>
            <a:r>
              <a:rPr lang="ko-KR" altLang="en-US" sz="2400" b="1" dirty="0"/>
              <a:t> 수도 가장 많았다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6706DB-D4C0-4871-85F3-F3448FA19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79" y="1825902"/>
            <a:ext cx="6145101" cy="3456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DF9B6-E24A-46DE-BFBD-799FFA36F770}"/>
              </a:ext>
            </a:extLst>
          </p:cNvPr>
          <p:cNvSpPr txBox="1"/>
          <p:nvPr/>
        </p:nvSpPr>
        <p:spPr>
          <a:xfrm>
            <a:off x="6010656" y="5388864"/>
            <a:ext cx="552297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2017</a:t>
            </a:r>
            <a:r>
              <a:rPr lang="ko-KR" altLang="en-US" b="1" dirty="0"/>
              <a:t>년 </a:t>
            </a:r>
            <a:r>
              <a:rPr lang="en-US" altLang="ko-KR" b="1" dirty="0"/>
              <a:t>SBS </a:t>
            </a:r>
            <a:r>
              <a:rPr lang="ko-KR" altLang="en-US" b="1" dirty="0"/>
              <a:t>연기대상 수상 사진</a:t>
            </a:r>
          </a:p>
        </p:txBody>
      </p:sp>
    </p:spTree>
    <p:extLst>
      <p:ext uri="{BB962C8B-B14F-4D97-AF65-F5344CB8AC3E}">
        <p14:creationId xmlns:p14="http://schemas.microsoft.com/office/powerpoint/2010/main" val="20298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와이드스크린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나눔바른고딕</vt:lpstr>
      <vt:lpstr>맑은 고딕</vt:lpstr>
      <vt:lpstr>바탕</vt:lpstr>
      <vt:lpstr>한컴 고딕</vt:lpstr>
      <vt:lpstr>한컴 소망 B</vt:lpstr>
      <vt:lpstr>Arial</vt:lpstr>
      <vt:lpstr>Candara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준영 최</dc:creator>
  <cp:lastModifiedBy>준영 최</cp:lastModifiedBy>
  <cp:revision>72</cp:revision>
  <dcterms:created xsi:type="dcterms:W3CDTF">2018-09-10T14:54:06Z</dcterms:created>
  <dcterms:modified xsi:type="dcterms:W3CDTF">2018-10-14T13:18:54Z</dcterms:modified>
  <cp:version>1000.0000.01</cp:version>
</cp:coreProperties>
</file>