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6" r:id="rId1"/>
    <p:sldMasterId id="2147483817" r:id="rId2"/>
  </p:sldMasterIdLst>
  <p:sldIdLst>
    <p:sldId id="256" r:id="rId3"/>
    <p:sldId id="257" r:id="rId4"/>
    <p:sldId id="281" r:id="rId5"/>
    <p:sldId id="278" r:id="rId6"/>
    <p:sldId id="295" r:id="rId7"/>
    <p:sldId id="283" r:id="rId8"/>
    <p:sldId id="288" r:id="rId9"/>
    <p:sldId id="275" r:id="rId10"/>
    <p:sldId id="290" r:id="rId11"/>
    <p:sldId id="291" r:id="rId12"/>
    <p:sldId id="289" r:id="rId13"/>
    <p:sldId id="292" r:id="rId14"/>
    <p:sldId id="294" r:id="rId15"/>
    <p:sldId id="293" r:id="rId16"/>
    <p:sldId id="287" r:id="rId17"/>
    <p:sldId id="285" r:id="rId18"/>
    <p:sldId id="286" r:id="rId19"/>
    <p:sldId id="265" r:id="rId20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 preserve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/>
          <p:nvPr/>
        </p:nvSpPr>
        <p:spPr>
          <a:xfrm>
            <a:off x="3642785" y="1589089"/>
            <a:ext cx="4906433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3" name="Freeform 25"/>
          <p:cNvSpPr/>
          <p:nvPr/>
        </p:nvSpPr>
        <p:spPr>
          <a:xfrm>
            <a:off x="3642785" y="1589089"/>
            <a:ext cx="4906433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4" name="Freeform 5"/>
          <p:cNvSpPr/>
          <p:nvPr/>
        </p:nvSpPr>
        <p:spPr>
          <a:xfrm>
            <a:off x="4303185" y="2085975"/>
            <a:ext cx="3585633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5" name="Freeform 6"/>
          <p:cNvSpPr/>
          <p:nvPr/>
        </p:nvSpPr>
        <p:spPr>
          <a:xfrm>
            <a:off x="4544485" y="2265364"/>
            <a:ext cx="3103033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6" name="Freeform 7"/>
          <p:cNvSpPr/>
          <p:nvPr/>
        </p:nvSpPr>
        <p:spPr>
          <a:xfrm>
            <a:off x="4544485" y="2265364"/>
            <a:ext cx="3103033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7" name="Freeform 12"/>
          <p:cNvSpPr/>
          <p:nvPr/>
        </p:nvSpPr>
        <p:spPr>
          <a:xfrm>
            <a:off x="3972985" y="1836739"/>
            <a:ext cx="4246033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8" name="Freeform 13"/>
          <p:cNvSpPr/>
          <p:nvPr/>
        </p:nvSpPr>
        <p:spPr>
          <a:xfrm>
            <a:off x="3644900" y="1590675"/>
            <a:ext cx="490220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9" name="Freeform 20"/>
          <p:cNvSpPr/>
          <p:nvPr/>
        </p:nvSpPr>
        <p:spPr>
          <a:xfrm>
            <a:off x="4794251" y="2451100"/>
            <a:ext cx="2603500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0" name="Freeform 22"/>
          <p:cNvSpPr/>
          <p:nvPr/>
        </p:nvSpPr>
        <p:spPr>
          <a:xfrm>
            <a:off x="3972985" y="1836739"/>
            <a:ext cx="4246033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1" name="Freeform 21"/>
          <p:cNvSpPr/>
          <p:nvPr/>
        </p:nvSpPr>
        <p:spPr>
          <a:xfrm>
            <a:off x="4967818" y="2582864"/>
            <a:ext cx="2256367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2" name="Line 26"/>
          <p:cNvSpPr>
            <a:spLocks noChangeShapeType="1"/>
          </p:cNvSpPr>
          <p:nvPr/>
        </p:nvSpPr>
        <p:spPr>
          <a:xfrm>
            <a:off x="6096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3" name="Line 27"/>
          <p:cNvSpPr>
            <a:spLocks noChangeShapeType="1"/>
          </p:cNvSpPr>
          <p:nvPr/>
        </p:nvSpPr>
        <p:spPr>
          <a:xfrm flipH="1">
            <a:off x="4868334" y="1835150"/>
            <a:ext cx="2455333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4" name="Line 28"/>
          <p:cNvSpPr>
            <a:spLocks noChangeShapeType="1"/>
          </p:cNvSpPr>
          <p:nvPr/>
        </p:nvSpPr>
        <p:spPr>
          <a:xfrm flipH="1">
            <a:off x="3970867" y="2508250"/>
            <a:ext cx="4250267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5" name="Line 29"/>
          <p:cNvSpPr>
            <a:spLocks noChangeShapeType="1"/>
          </p:cNvSpPr>
          <p:nvPr/>
        </p:nvSpPr>
        <p:spPr>
          <a:xfrm flipH="1">
            <a:off x="3642785" y="3429000"/>
            <a:ext cx="4906433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6" name="Line 31"/>
          <p:cNvSpPr>
            <a:spLocks noChangeShapeType="1"/>
          </p:cNvSpPr>
          <p:nvPr/>
        </p:nvSpPr>
        <p:spPr>
          <a:xfrm flipH="1" flipV="1">
            <a:off x="4868334" y="1835150"/>
            <a:ext cx="2455333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7" name="Line 30"/>
          <p:cNvSpPr>
            <a:spLocks noChangeShapeType="1"/>
          </p:cNvSpPr>
          <p:nvPr/>
        </p:nvSpPr>
        <p:spPr>
          <a:xfrm flipH="1" flipV="1">
            <a:off x="3970867" y="2508250"/>
            <a:ext cx="4250267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8" name="Freeform 18"/>
          <p:cNvSpPr/>
          <p:nvPr/>
        </p:nvSpPr>
        <p:spPr>
          <a:xfrm>
            <a:off x="4301067" y="2941639"/>
            <a:ext cx="3589867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grpSp>
        <p:nvGrpSpPr>
          <p:cNvPr id="19" name="그룹 18"/>
          <p:cNvGrpSpPr/>
          <p:nvPr/>
        </p:nvGrpSpPr>
        <p:grpSpPr>
          <a:xfrm>
            <a:off x="4493097" y="3065182"/>
            <a:ext cx="3231363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/>
        </p:nvSpPr>
        <p:spPr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0D103-A718-4E60-9DFF-00322929C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99E8D1-9568-4863-9261-F1AB05373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113F4-714A-4464-98AD-EE53FDAB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92C1-5B44-4EF6-964F-B1727ADB36B8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10030-736F-49CA-BFD9-ED40C993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B9D06-0BC5-443A-B0BF-E01B604C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9318-186D-4A89-B9F9-8CA1D10B3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4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E650C-E9C9-41DF-9D3A-1F990C85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57C15-175C-45B5-B068-078BAB467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D614-4000-4407-A73C-32E072B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92C1-5B44-4EF6-964F-B1727ADB36B8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D1668-B663-4F12-B94C-61A6EA69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3DF4B-9CFD-4D74-8DEB-83A43CFC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9318-186D-4A89-B9F9-8CA1D10B3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54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9909F1-72E3-4022-B44D-6111FA320260}"/>
              </a:ext>
            </a:extLst>
          </p:cNvPr>
          <p:cNvCxnSpPr/>
          <p:nvPr userDrawn="1"/>
        </p:nvCxnSpPr>
        <p:spPr>
          <a:xfrm flipH="1">
            <a:off x="7732184" y="0"/>
            <a:ext cx="2624667" cy="1968500"/>
          </a:xfrm>
          <a:prstGeom prst="line">
            <a:avLst/>
          </a:prstGeom>
          <a:ln>
            <a:solidFill>
              <a:srgbClr val="A4C627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13">
            <a:extLst>
              <a:ext uri="{FF2B5EF4-FFF2-40B4-BE49-F238E27FC236}">
                <a16:creationId xmlns:a16="http://schemas.microsoft.com/office/drawing/2014/main" id="{AC295EA5-3279-4709-ADDB-68F8D20E453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61B5E19-BB27-478F-9538-33DBC2DC55A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3634" y="4635500"/>
            <a:ext cx="4512733" cy="2222500"/>
            <a:chOff x="482716" y="4851400"/>
            <a:chExt cx="3053986" cy="20066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60DE0A5-848B-4BF9-BCA8-E40A3D341D6B}"/>
                </a:ext>
              </a:extLst>
            </p:cNvPr>
            <p:cNvCxnSpPr/>
            <p:nvPr/>
          </p:nvCxnSpPr>
          <p:spPr>
            <a:xfrm>
              <a:off x="1529838" y="4851400"/>
              <a:ext cx="2006864" cy="2006600"/>
            </a:xfrm>
            <a:prstGeom prst="line">
              <a:avLst/>
            </a:prstGeom>
            <a:ln>
              <a:solidFill>
                <a:srgbClr val="A4C627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자유형 5">
              <a:extLst>
                <a:ext uri="{FF2B5EF4-FFF2-40B4-BE49-F238E27FC236}">
                  <a16:creationId xmlns:a16="http://schemas.microsoft.com/office/drawing/2014/main" id="{DDCFB53A-71E9-4F9C-8DB7-64B7E6058EE6}"/>
                </a:ext>
              </a:extLst>
            </p:cNvPr>
            <p:cNvSpPr/>
            <p:nvPr/>
          </p:nvSpPr>
          <p:spPr>
            <a:xfrm>
              <a:off x="482716" y="5423281"/>
              <a:ext cx="2869200" cy="1434719"/>
            </a:xfrm>
            <a:custGeom>
              <a:avLst/>
              <a:gdLst>
                <a:gd name="connsiteX0" fmla="*/ 1434929 w 2869699"/>
                <a:gd name="connsiteY0" fmla="*/ 0 h 1434931"/>
                <a:gd name="connsiteX1" fmla="*/ 2869699 w 2869699"/>
                <a:gd name="connsiteY1" fmla="*/ 1434771 h 1434931"/>
                <a:gd name="connsiteX2" fmla="*/ 0 w 2869699"/>
                <a:gd name="connsiteY2" fmla="*/ 1434931 h 143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9699" h="1434931">
                  <a:moveTo>
                    <a:pt x="1434929" y="0"/>
                  </a:moveTo>
                  <a:lnTo>
                    <a:pt x="2869699" y="1434771"/>
                  </a:lnTo>
                  <a:lnTo>
                    <a:pt x="0" y="1434931"/>
                  </a:lnTo>
                  <a:close/>
                </a:path>
              </a:pathLst>
            </a:custGeom>
            <a:solidFill>
              <a:srgbClr val="A4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자유형 6">
            <a:extLst>
              <a:ext uri="{FF2B5EF4-FFF2-40B4-BE49-F238E27FC236}">
                <a16:creationId xmlns:a16="http://schemas.microsoft.com/office/drawing/2014/main" id="{20556F65-12C0-4075-A1A6-9A5FA97565AF}"/>
              </a:ext>
            </a:extLst>
          </p:cNvPr>
          <p:cNvSpPr/>
          <p:nvPr userDrawn="1"/>
        </p:nvSpPr>
        <p:spPr>
          <a:xfrm>
            <a:off x="8001000" y="1"/>
            <a:ext cx="2125133" cy="796925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BD830912-A116-4775-898F-4437953A470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951567" y="5826125"/>
            <a:ext cx="1051984" cy="788988"/>
          </a:xfrm>
          <a:custGeom>
            <a:avLst/>
            <a:gdLst>
              <a:gd name="T0" fmla="*/ 0 w 368"/>
              <a:gd name="T1" fmla="*/ 923139544 h 368"/>
              <a:gd name="T2" fmla="*/ 766988528 w 368"/>
              <a:gd name="T3" fmla="*/ 1690128071 h 368"/>
              <a:gd name="T4" fmla="*/ 1538567336 w 368"/>
              <a:gd name="T5" fmla="*/ 923139544 h 368"/>
              <a:gd name="T6" fmla="*/ 766988528 w 368"/>
              <a:gd name="T7" fmla="*/ 923139544 h 368"/>
              <a:gd name="T8" fmla="*/ 766988528 w 368"/>
              <a:gd name="T9" fmla="*/ 156153160 h 368"/>
              <a:gd name="T10" fmla="*/ 0 w 368"/>
              <a:gd name="T11" fmla="*/ 923139544 h 368"/>
              <a:gd name="T12" fmla="*/ 1690128071 w 368"/>
              <a:gd name="T13" fmla="*/ 771580952 h 368"/>
              <a:gd name="T14" fmla="*/ 923139544 w 368"/>
              <a:gd name="T15" fmla="*/ 0 h 368"/>
              <a:gd name="T16" fmla="*/ 923139544 w 368"/>
              <a:gd name="T17" fmla="*/ 771580952 h 368"/>
              <a:gd name="T18" fmla="*/ 1690128071 w 368"/>
              <a:gd name="T19" fmla="*/ 771580952 h 3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8" h="368">
                <a:moveTo>
                  <a:pt x="0" y="201"/>
                </a:moveTo>
                <a:cubicBezTo>
                  <a:pt x="0" y="294"/>
                  <a:pt x="75" y="368"/>
                  <a:pt x="167" y="368"/>
                </a:cubicBezTo>
                <a:cubicBezTo>
                  <a:pt x="260" y="368"/>
                  <a:pt x="335" y="294"/>
                  <a:pt x="335" y="201"/>
                </a:cubicBezTo>
                <a:cubicBezTo>
                  <a:pt x="167" y="201"/>
                  <a:pt x="167" y="201"/>
                  <a:pt x="167" y="201"/>
                </a:cubicBezTo>
                <a:cubicBezTo>
                  <a:pt x="167" y="34"/>
                  <a:pt x="167" y="34"/>
                  <a:pt x="167" y="34"/>
                </a:cubicBezTo>
                <a:cubicBezTo>
                  <a:pt x="75" y="34"/>
                  <a:pt x="0" y="109"/>
                  <a:pt x="0" y="201"/>
                </a:cubicBezTo>
                <a:close/>
                <a:moveTo>
                  <a:pt x="368" y="168"/>
                </a:moveTo>
                <a:cubicBezTo>
                  <a:pt x="368" y="75"/>
                  <a:pt x="293" y="0"/>
                  <a:pt x="201" y="0"/>
                </a:cubicBezTo>
                <a:cubicBezTo>
                  <a:pt x="201" y="168"/>
                  <a:pt x="201" y="168"/>
                  <a:pt x="201" y="168"/>
                </a:cubicBezTo>
                <a:lnTo>
                  <a:pt x="368" y="168"/>
                </a:lnTo>
                <a:close/>
              </a:path>
            </a:pathLst>
          </a:custGeom>
          <a:solidFill>
            <a:srgbClr val="1C1F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19">
            <a:extLst>
              <a:ext uri="{FF2B5EF4-FFF2-40B4-BE49-F238E27FC236}">
                <a16:creationId xmlns:a16="http://schemas.microsoft.com/office/drawing/2014/main" id="{2B57EFD4-5BA9-4D0B-AB3A-E6DEA90FF5E8}"/>
              </a:ext>
            </a:extLst>
          </p:cNvPr>
          <p:cNvSpPr>
            <a:spLocks/>
          </p:cNvSpPr>
          <p:nvPr userDrawn="1"/>
        </p:nvSpPr>
        <p:spPr bwMode="auto">
          <a:xfrm>
            <a:off x="8813800" y="104775"/>
            <a:ext cx="584200" cy="444500"/>
          </a:xfrm>
          <a:custGeom>
            <a:avLst/>
            <a:gdLst>
              <a:gd name="T0" fmla="*/ 0 w 242"/>
              <a:gd name="T1" fmla="*/ 484149039 h 246"/>
              <a:gd name="T2" fmla="*/ 137669627 w 242"/>
              <a:gd name="T3" fmla="*/ 484149039 h 246"/>
              <a:gd name="T4" fmla="*/ 265506226 w 242"/>
              <a:gd name="T5" fmla="*/ 0 h 246"/>
              <a:gd name="T6" fmla="*/ 409731808 w 242"/>
              <a:gd name="T7" fmla="*/ 582285965 h 246"/>
              <a:gd name="T8" fmla="*/ 567067490 w 242"/>
              <a:gd name="T9" fmla="*/ 232260285 h 246"/>
              <a:gd name="T10" fmla="*/ 665403196 w 242"/>
              <a:gd name="T11" fmla="*/ 477606215 h 246"/>
              <a:gd name="T12" fmla="*/ 793239796 w 242"/>
              <a:gd name="T13" fmla="*/ 477606215 h 246"/>
              <a:gd name="T14" fmla="*/ 793239796 w 242"/>
              <a:gd name="T15" fmla="*/ 556116480 h 246"/>
              <a:gd name="T16" fmla="*/ 616236249 w 242"/>
              <a:gd name="T17" fmla="*/ 556116480 h 246"/>
              <a:gd name="T18" fmla="*/ 560511535 w 242"/>
              <a:gd name="T19" fmla="*/ 428535945 h 246"/>
              <a:gd name="T20" fmla="*/ 393342826 w 242"/>
              <a:gd name="T21" fmla="*/ 804732919 h 246"/>
              <a:gd name="T22" fmla="*/ 265506226 w 242"/>
              <a:gd name="T23" fmla="*/ 287871571 h 246"/>
              <a:gd name="T24" fmla="*/ 199948485 w 242"/>
              <a:gd name="T25" fmla="*/ 572472634 h 246"/>
              <a:gd name="T26" fmla="*/ 0 w 242"/>
              <a:gd name="T27" fmla="*/ 572472634 h 246"/>
              <a:gd name="T28" fmla="*/ 0 w 242"/>
              <a:gd name="T29" fmla="*/ 484149039 h 2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2" h="246">
                <a:moveTo>
                  <a:pt x="0" y="148"/>
                </a:moveTo>
                <a:lnTo>
                  <a:pt x="42" y="148"/>
                </a:lnTo>
                <a:lnTo>
                  <a:pt x="81" y="0"/>
                </a:lnTo>
                <a:lnTo>
                  <a:pt x="125" y="178"/>
                </a:lnTo>
                <a:lnTo>
                  <a:pt x="173" y="71"/>
                </a:lnTo>
                <a:lnTo>
                  <a:pt x="203" y="146"/>
                </a:lnTo>
                <a:lnTo>
                  <a:pt x="242" y="146"/>
                </a:lnTo>
                <a:lnTo>
                  <a:pt x="242" y="170"/>
                </a:lnTo>
                <a:lnTo>
                  <a:pt x="188" y="170"/>
                </a:lnTo>
                <a:lnTo>
                  <a:pt x="171" y="131"/>
                </a:lnTo>
                <a:lnTo>
                  <a:pt x="120" y="246"/>
                </a:lnTo>
                <a:lnTo>
                  <a:pt x="81" y="88"/>
                </a:lnTo>
                <a:lnTo>
                  <a:pt x="61" y="175"/>
                </a:lnTo>
                <a:lnTo>
                  <a:pt x="0" y="175"/>
                </a:lnTo>
                <a:lnTo>
                  <a:pt x="0" y="1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7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>
            <a:extLst>
              <a:ext uri="{FF2B5EF4-FFF2-40B4-BE49-F238E27FC236}">
                <a16:creationId xmlns:a16="http://schemas.microsoft.com/office/drawing/2014/main" id="{01A82CED-180A-4C3D-876F-1BDCBF935F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자유형 2">
            <a:extLst>
              <a:ext uri="{FF2B5EF4-FFF2-40B4-BE49-F238E27FC236}">
                <a16:creationId xmlns:a16="http://schemas.microsoft.com/office/drawing/2014/main" id="{D63180E0-80DC-48D2-AF24-91101318FE47}"/>
              </a:ext>
            </a:extLst>
          </p:cNvPr>
          <p:cNvSpPr/>
          <p:nvPr userDrawn="1"/>
        </p:nvSpPr>
        <p:spPr>
          <a:xfrm rot="10800000">
            <a:off x="3403600" y="2719388"/>
            <a:ext cx="8788400" cy="4138612"/>
          </a:xfrm>
          <a:custGeom>
            <a:avLst/>
            <a:gdLst>
              <a:gd name="connsiteX0" fmla="*/ 2452460 w 6591301"/>
              <a:gd name="connsiteY0" fmla="*/ 4138847 h 4138847"/>
              <a:gd name="connsiteX1" fmla="*/ 0 w 6591301"/>
              <a:gd name="connsiteY1" fmla="*/ 1686390 h 4138847"/>
              <a:gd name="connsiteX2" fmla="*/ 0 w 6591301"/>
              <a:gd name="connsiteY2" fmla="*/ 373 h 4138847"/>
              <a:gd name="connsiteX3" fmla="*/ 6591301 w 6591301"/>
              <a:gd name="connsiteY3" fmla="*/ 0 h 413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1301" h="4138847">
                <a:moveTo>
                  <a:pt x="2452460" y="4138847"/>
                </a:moveTo>
                <a:lnTo>
                  <a:pt x="0" y="1686390"/>
                </a:lnTo>
                <a:lnTo>
                  <a:pt x="0" y="373"/>
                </a:lnTo>
                <a:lnTo>
                  <a:pt x="6591301" y="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000DC-A539-424C-B5FD-A7501D15D354}"/>
              </a:ext>
            </a:extLst>
          </p:cNvPr>
          <p:cNvCxnSpPr/>
          <p:nvPr userDrawn="1"/>
        </p:nvCxnSpPr>
        <p:spPr>
          <a:xfrm flipH="1" flipV="1">
            <a:off x="5619751" y="1"/>
            <a:ext cx="1181100" cy="885825"/>
          </a:xfrm>
          <a:prstGeom prst="line">
            <a:avLst/>
          </a:prstGeom>
          <a:ln>
            <a:solidFill>
              <a:srgbClr val="A4C627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자유형 4">
            <a:extLst>
              <a:ext uri="{FF2B5EF4-FFF2-40B4-BE49-F238E27FC236}">
                <a16:creationId xmlns:a16="http://schemas.microsoft.com/office/drawing/2014/main" id="{58D3AE9B-8C47-4029-831D-627AED028D51}"/>
              </a:ext>
            </a:extLst>
          </p:cNvPr>
          <p:cNvSpPr/>
          <p:nvPr userDrawn="1"/>
        </p:nvSpPr>
        <p:spPr>
          <a:xfrm>
            <a:off x="5867400" y="0"/>
            <a:ext cx="1625600" cy="609600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F368B3-CBBC-4E3F-9DDA-64534EC4FC1B}"/>
              </a:ext>
            </a:extLst>
          </p:cNvPr>
          <p:cNvCxnSpPr/>
          <p:nvPr userDrawn="1"/>
        </p:nvCxnSpPr>
        <p:spPr>
          <a:xfrm flipH="1" flipV="1">
            <a:off x="10318752" y="3524250"/>
            <a:ext cx="1873249" cy="1404938"/>
          </a:xfrm>
          <a:prstGeom prst="line">
            <a:avLst/>
          </a:prstGeom>
          <a:ln>
            <a:solidFill>
              <a:srgbClr val="A4C627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C151DF6B-C67B-4244-9CE6-00327B0950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078134" y="3919539"/>
            <a:ext cx="3088217" cy="2555875"/>
            <a:chOff x="5210881" y="3919347"/>
            <a:chExt cx="2316313" cy="255534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D9A7FA3-F9C6-46A3-8499-9383223C065F}"/>
                </a:ext>
              </a:extLst>
            </p:cNvPr>
            <p:cNvGrpSpPr/>
            <p:nvPr/>
          </p:nvGrpSpPr>
          <p:grpSpPr>
            <a:xfrm>
              <a:off x="5323046" y="4727144"/>
              <a:ext cx="2114932" cy="1747547"/>
              <a:chOff x="5216041" y="4659050"/>
              <a:chExt cx="2114932" cy="1747547"/>
            </a:xfrm>
            <a:solidFill>
              <a:schemeClr val="bg1"/>
            </a:solidFill>
          </p:grpSpPr>
          <p:sp>
            <p:nvSpPr>
              <p:cNvPr id="12" name="모서리가 둥근 직사각형 11">
                <a:extLst>
                  <a:ext uri="{FF2B5EF4-FFF2-40B4-BE49-F238E27FC236}">
                    <a16:creationId xmlns:a16="http://schemas.microsoft.com/office/drawing/2014/main" id="{DCCE855A-5B97-4EDB-A523-43EB3505581E}"/>
                  </a:ext>
                </a:extLst>
              </p:cNvPr>
              <p:cNvSpPr/>
              <p:nvPr/>
            </p:nvSpPr>
            <p:spPr>
              <a:xfrm>
                <a:off x="5777002" y="5110453"/>
                <a:ext cx="432048" cy="12961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4E9021D8-8EAC-4BBB-A471-BAF8C5A55B0A}"/>
                  </a:ext>
                </a:extLst>
              </p:cNvPr>
              <p:cNvSpPr/>
              <p:nvPr/>
            </p:nvSpPr>
            <p:spPr>
              <a:xfrm>
                <a:off x="6337963" y="5262165"/>
                <a:ext cx="432048" cy="1144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" name="모서리가 둥근 직사각형 13">
                <a:extLst>
                  <a:ext uri="{FF2B5EF4-FFF2-40B4-BE49-F238E27FC236}">
                    <a16:creationId xmlns:a16="http://schemas.microsoft.com/office/drawing/2014/main" id="{4797B1D3-A362-4A5E-A949-87BAD2D59329}"/>
                  </a:ext>
                </a:extLst>
              </p:cNvPr>
              <p:cNvSpPr/>
              <p:nvPr/>
            </p:nvSpPr>
            <p:spPr>
              <a:xfrm>
                <a:off x="6898925" y="4659050"/>
                <a:ext cx="432048" cy="17475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ACC01EF9-E4CA-43FF-A86C-987951A2B317}"/>
                  </a:ext>
                </a:extLst>
              </p:cNvPr>
              <p:cNvSpPr/>
              <p:nvPr/>
            </p:nvSpPr>
            <p:spPr>
              <a:xfrm>
                <a:off x="5216041" y="5592906"/>
                <a:ext cx="432048" cy="8136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6376FEF-5B02-4AA8-837D-A0113C2334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0881" y="3919347"/>
              <a:ext cx="2316313" cy="1489238"/>
              <a:chOff x="5568786" y="4381648"/>
              <a:chExt cx="1318163" cy="847492"/>
            </a:xfrm>
          </p:grpSpPr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215139BB-8AF4-4E3E-8882-15283B787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786" y="4563836"/>
                <a:ext cx="1154244" cy="665304"/>
              </a:xfrm>
              <a:custGeom>
                <a:avLst/>
                <a:gdLst>
                  <a:gd name="T0" fmla="*/ 0 w 1322"/>
                  <a:gd name="T1" fmla="*/ 580878494 h 762"/>
                  <a:gd name="T2" fmla="*/ 432230327 w 1322"/>
                  <a:gd name="T3" fmla="*/ 147125606 h 762"/>
                  <a:gd name="T4" fmla="*/ 647964817 w 1322"/>
                  <a:gd name="T5" fmla="*/ 361334286 h 762"/>
                  <a:gd name="T6" fmla="*/ 1007775500 w 1322"/>
                  <a:gd name="T7" fmla="*/ 0 h 7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22" h="762">
                    <a:moveTo>
                      <a:pt x="0" y="762"/>
                    </a:moveTo>
                    <a:lnTo>
                      <a:pt x="567" y="193"/>
                    </a:lnTo>
                    <a:lnTo>
                      <a:pt x="850" y="474"/>
                    </a:lnTo>
                    <a:lnTo>
                      <a:pt x="1322" y="0"/>
                    </a:lnTo>
                  </a:path>
                </a:pathLst>
              </a:custGeom>
              <a:noFill/>
              <a:ln w="193675" cap="rnd">
                <a:solidFill>
                  <a:schemeClr val="bg1"/>
                </a:solidFill>
                <a:prstDash val="solid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Freeform 27">
                <a:extLst>
                  <a:ext uri="{FF2B5EF4-FFF2-40B4-BE49-F238E27FC236}">
                    <a16:creationId xmlns:a16="http://schemas.microsoft.com/office/drawing/2014/main" id="{06E75A2C-76C3-4312-9B74-3C76025E04E0}"/>
                  </a:ext>
                </a:extLst>
              </p:cNvPr>
              <p:cNvSpPr>
                <a:spLocks/>
              </p:cNvSpPr>
              <p:nvPr/>
            </p:nvSpPr>
            <p:spPr bwMode="auto">
              <a:xfrm rot="2703797">
                <a:off x="6617242" y="4400707"/>
                <a:ext cx="288766" cy="250648"/>
              </a:xfrm>
              <a:custGeom>
                <a:avLst/>
                <a:gdLst>
                  <a:gd name="T0" fmla="*/ 43699005 w 315"/>
                  <a:gd name="T1" fmla="*/ 230126080 h 273"/>
                  <a:gd name="T2" fmla="*/ 15126755 w 315"/>
                  <a:gd name="T3" fmla="*/ 180392192 h 273"/>
                  <a:gd name="T4" fmla="*/ 103365394 w 315"/>
                  <a:gd name="T5" fmla="*/ 26974499 h 273"/>
                  <a:gd name="T6" fmla="*/ 161351440 w 315"/>
                  <a:gd name="T7" fmla="*/ 26974499 h 273"/>
                  <a:gd name="T8" fmla="*/ 249590079 w 315"/>
                  <a:gd name="T9" fmla="*/ 180392192 h 273"/>
                  <a:gd name="T10" fmla="*/ 221017830 w 315"/>
                  <a:gd name="T11" fmla="*/ 230126080 h 273"/>
                  <a:gd name="T12" fmla="*/ 43699005 w 315"/>
                  <a:gd name="T13" fmla="*/ 230126080 h 2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5" h="273">
                    <a:moveTo>
                      <a:pt x="52" y="273"/>
                    </a:moveTo>
                    <a:cubicBezTo>
                      <a:pt x="15" y="273"/>
                      <a:pt x="0" y="247"/>
                      <a:pt x="18" y="214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42" y="0"/>
                      <a:pt x="173" y="0"/>
                      <a:pt x="192" y="32"/>
                    </a:cubicBezTo>
                    <a:cubicBezTo>
                      <a:pt x="297" y="214"/>
                      <a:pt x="297" y="214"/>
                      <a:pt x="297" y="214"/>
                    </a:cubicBezTo>
                    <a:cubicBezTo>
                      <a:pt x="315" y="247"/>
                      <a:pt x="300" y="273"/>
                      <a:pt x="263" y="273"/>
                    </a:cubicBezTo>
                    <a:lnTo>
                      <a:pt x="52" y="2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546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2040467" y="4851400"/>
            <a:ext cx="2675467" cy="2006600"/>
          </a:xfrm>
          <a:prstGeom prst="line">
            <a:avLst/>
          </a:prstGeom>
          <a:ln>
            <a:solidFill>
              <a:schemeClr val="bg1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 flipH="1">
            <a:off x="7732184" y="0"/>
            <a:ext cx="2624667" cy="1968500"/>
          </a:xfrm>
          <a:prstGeom prst="line">
            <a:avLst/>
          </a:prstGeom>
          <a:ln>
            <a:solidFill>
              <a:schemeClr val="bg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3"/>
          <p:cNvSpPr/>
          <p:nvPr userDrawn="1"/>
        </p:nvSpPr>
        <p:spPr>
          <a:xfrm>
            <a:off x="643467" y="5422900"/>
            <a:ext cx="3826933" cy="1435100"/>
          </a:xfrm>
          <a:custGeom>
            <a:avLst/>
            <a:gdLst>
              <a:gd name="connsiteX0" fmla="*/ 1434929 w 2869699"/>
              <a:gd name="connsiteY0" fmla="*/ 0 h 1434931"/>
              <a:gd name="connsiteX1" fmla="*/ 2869699 w 2869699"/>
              <a:gd name="connsiteY1" fmla="*/ 1434771 h 1434931"/>
              <a:gd name="connsiteX2" fmla="*/ 0 w 2869699"/>
              <a:gd name="connsiteY2" fmla="*/ 1434931 h 14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699" h="1434931">
                <a:moveTo>
                  <a:pt x="1434929" y="0"/>
                </a:moveTo>
                <a:lnTo>
                  <a:pt x="2869699" y="1434771"/>
                </a:lnTo>
                <a:lnTo>
                  <a:pt x="0" y="143493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8001000" y="1"/>
            <a:ext cx="2125133" cy="796925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Freeform 13"/>
          <p:cNvSpPr>
            <a:spLocks noEditPoints="1"/>
          </p:cNvSpPr>
          <p:nvPr userDrawn="1"/>
        </p:nvSpPr>
        <p:spPr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Freeform 11"/>
          <p:cNvSpPr>
            <a:spLocks noEditPoints="1"/>
          </p:cNvSpPr>
          <p:nvPr userDrawn="1"/>
        </p:nvSpPr>
        <p:spPr>
          <a:xfrm>
            <a:off x="1951567" y="5826125"/>
            <a:ext cx="1051984" cy="788988"/>
          </a:xfrm>
          <a:custGeom>
            <a:avLst/>
            <a:gdLst>
              <a:gd name="T0" fmla="*/ 0 w 368"/>
              <a:gd name="T1" fmla="*/ 923139544 h 368"/>
              <a:gd name="T2" fmla="*/ 766988528 w 368"/>
              <a:gd name="T3" fmla="*/ 1690128071 h 368"/>
              <a:gd name="T4" fmla="*/ 1538567336 w 368"/>
              <a:gd name="T5" fmla="*/ 923139544 h 368"/>
              <a:gd name="T6" fmla="*/ 766988528 w 368"/>
              <a:gd name="T7" fmla="*/ 923139544 h 368"/>
              <a:gd name="T8" fmla="*/ 766988528 w 368"/>
              <a:gd name="T9" fmla="*/ 156153160 h 368"/>
              <a:gd name="T10" fmla="*/ 0 w 368"/>
              <a:gd name="T11" fmla="*/ 923139544 h 368"/>
              <a:gd name="T12" fmla="*/ 1690128071 w 368"/>
              <a:gd name="T13" fmla="*/ 771580952 h 368"/>
              <a:gd name="T14" fmla="*/ 923139544 w 368"/>
              <a:gd name="T15" fmla="*/ 0 h 368"/>
              <a:gd name="T16" fmla="*/ 923139544 w 368"/>
              <a:gd name="T17" fmla="*/ 771580952 h 368"/>
              <a:gd name="T18" fmla="*/ 1690128071 w 368"/>
              <a:gd name="T19" fmla="*/ 771580952 h 3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8" h="368">
                <a:moveTo>
                  <a:pt x="0" y="201"/>
                </a:moveTo>
                <a:cubicBezTo>
                  <a:pt x="0" y="294"/>
                  <a:pt x="75" y="368"/>
                  <a:pt x="167" y="368"/>
                </a:cubicBezTo>
                <a:cubicBezTo>
                  <a:pt x="260" y="368"/>
                  <a:pt x="335" y="294"/>
                  <a:pt x="335" y="201"/>
                </a:cubicBezTo>
                <a:quadBezTo>
                  <a:pt x="167" y="201"/>
                  <a:pt x="167" y="201"/>
                </a:quadBezTo>
                <a:quadBezTo>
                  <a:pt x="167" y="34"/>
                  <a:pt x="167" y="34"/>
                </a:quadBezTo>
                <a:cubicBezTo>
                  <a:pt x="75" y="34"/>
                  <a:pt x="0" y="109"/>
                  <a:pt x="0" y="201"/>
                </a:cubicBezTo>
                <a:close/>
                <a:moveTo>
                  <a:pt x="368" y="168"/>
                </a:moveTo>
                <a:cubicBezTo>
                  <a:pt x="368" y="75"/>
                  <a:pt x="293" y="0"/>
                  <a:pt x="201" y="0"/>
                </a:cubicBezTo>
                <a:quadBezTo>
                  <a:pt x="201" y="168"/>
                  <a:pt x="201" y="168"/>
                </a:quadBezTo>
                <a:lnTo>
                  <a:pt x="368" y="168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Freeform 19"/>
          <p:cNvSpPr/>
          <p:nvPr userDrawn="1"/>
        </p:nvSpPr>
        <p:spPr>
          <a:xfrm>
            <a:off x="8813800" y="104775"/>
            <a:ext cx="584200" cy="444500"/>
          </a:xfrm>
          <a:custGeom>
            <a:avLst/>
            <a:gdLst>
              <a:gd name="T0" fmla="*/ 0 w 242"/>
              <a:gd name="T1" fmla="*/ 484149039 h 246"/>
              <a:gd name="T2" fmla="*/ 137669627 w 242"/>
              <a:gd name="T3" fmla="*/ 484149039 h 246"/>
              <a:gd name="T4" fmla="*/ 265506226 w 242"/>
              <a:gd name="T5" fmla="*/ 0 h 246"/>
              <a:gd name="T6" fmla="*/ 409731808 w 242"/>
              <a:gd name="T7" fmla="*/ 582285965 h 246"/>
              <a:gd name="T8" fmla="*/ 567067490 w 242"/>
              <a:gd name="T9" fmla="*/ 232260285 h 246"/>
              <a:gd name="T10" fmla="*/ 665403196 w 242"/>
              <a:gd name="T11" fmla="*/ 477606215 h 246"/>
              <a:gd name="T12" fmla="*/ 793239796 w 242"/>
              <a:gd name="T13" fmla="*/ 477606215 h 246"/>
              <a:gd name="T14" fmla="*/ 793239796 w 242"/>
              <a:gd name="T15" fmla="*/ 556116480 h 246"/>
              <a:gd name="T16" fmla="*/ 616236249 w 242"/>
              <a:gd name="T17" fmla="*/ 556116480 h 246"/>
              <a:gd name="T18" fmla="*/ 560511535 w 242"/>
              <a:gd name="T19" fmla="*/ 428535945 h 246"/>
              <a:gd name="T20" fmla="*/ 393342826 w 242"/>
              <a:gd name="T21" fmla="*/ 804732919 h 246"/>
              <a:gd name="T22" fmla="*/ 265506226 w 242"/>
              <a:gd name="T23" fmla="*/ 287871571 h 246"/>
              <a:gd name="T24" fmla="*/ 199948485 w 242"/>
              <a:gd name="T25" fmla="*/ 572472634 h 246"/>
              <a:gd name="T26" fmla="*/ 0 w 242"/>
              <a:gd name="T27" fmla="*/ 572472634 h 246"/>
              <a:gd name="T28" fmla="*/ 0 w 242"/>
              <a:gd name="T29" fmla="*/ 484149039 h 2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2" h="246">
                <a:moveTo>
                  <a:pt x="0" y="148"/>
                </a:moveTo>
                <a:lnTo>
                  <a:pt x="42" y="148"/>
                </a:lnTo>
                <a:lnTo>
                  <a:pt x="81" y="0"/>
                </a:lnTo>
                <a:lnTo>
                  <a:pt x="125" y="178"/>
                </a:lnTo>
                <a:lnTo>
                  <a:pt x="173" y="71"/>
                </a:lnTo>
                <a:lnTo>
                  <a:pt x="203" y="146"/>
                </a:lnTo>
                <a:lnTo>
                  <a:pt x="242" y="146"/>
                </a:lnTo>
                <a:lnTo>
                  <a:pt x="242" y="170"/>
                </a:lnTo>
                <a:lnTo>
                  <a:pt x="188" y="170"/>
                </a:lnTo>
                <a:lnTo>
                  <a:pt x="171" y="131"/>
                </a:lnTo>
                <a:lnTo>
                  <a:pt x="120" y="246"/>
                </a:lnTo>
                <a:lnTo>
                  <a:pt x="81" y="88"/>
                </a:lnTo>
                <a:lnTo>
                  <a:pt x="61" y="175"/>
                </a:lnTo>
                <a:lnTo>
                  <a:pt x="0" y="175"/>
                </a:lnTo>
                <a:lnTo>
                  <a:pt x="0" y="148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">
            <a:extLst>
              <a:ext uri="{FF2B5EF4-FFF2-40B4-BE49-F238E27FC236}">
                <a16:creationId xmlns:a16="http://schemas.microsoft.com/office/drawing/2014/main" id="{C73AF6E7-AA71-4610-8223-26B6F9139DB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0"/>
            <a:ext cx="1079500" cy="476250"/>
            <a:chOff x="1" y="1"/>
            <a:chExt cx="809624" cy="476249"/>
          </a:xfrm>
        </p:grpSpPr>
        <p:sp>
          <p:nvSpPr>
            <p:cNvPr id="4" name="자유형 2">
              <a:extLst>
                <a:ext uri="{FF2B5EF4-FFF2-40B4-BE49-F238E27FC236}">
                  <a16:creationId xmlns:a16="http://schemas.microsoft.com/office/drawing/2014/main" id="{7460B34E-A7C9-4BFE-8098-3E2CC67C5BE1}"/>
                </a:ext>
              </a:extLst>
            </p:cNvPr>
            <p:cNvSpPr/>
            <p:nvPr/>
          </p:nvSpPr>
          <p:spPr>
            <a:xfrm>
              <a:off x="1" y="1"/>
              <a:ext cx="638174" cy="476249"/>
            </a:xfrm>
            <a:custGeom>
              <a:avLst/>
              <a:gdLst>
                <a:gd name="connsiteX0" fmla="*/ 704851 w 704851"/>
                <a:gd name="connsiteY0" fmla="*/ 0 h 526327"/>
                <a:gd name="connsiteX1" fmla="*/ 178524 w 704851"/>
                <a:gd name="connsiteY1" fmla="*/ 526327 h 526327"/>
                <a:gd name="connsiteX2" fmla="*/ 0 w 704851"/>
                <a:gd name="connsiteY2" fmla="*/ 347803 h 526327"/>
                <a:gd name="connsiteX3" fmla="*/ 0 w 704851"/>
                <a:gd name="connsiteY3" fmla="*/ 40 h 52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1" h="526327">
                  <a:moveTo>
                    <a:pt x="704851" y="0"/>
                  </a:moveTo>
                  <a:lnTo>
                    <a:pt x="178524" y="526327"/>
                  </a:lnTo>
                  <a:lnTo>
                    <a:pt x="0" y="34780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A4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자유형 3">
              <a:extLst>
                <a:ext uri="{FF2B5EF4-FFF2-40B4-BE49-F238E27FC236}">
                  <a16:creationId xmlns:a16="http://schemas.microsoft.com/office/drawing/2014/main" id="{740DB65E-457E-47D6-8C8D-B28C95EE7E79}"/>
                </a:ext>
              </a:extLst>
            </p:cNvPr>
            <p:cNvSpPr/>
            <p:nvPr/>
          </p:nvSpPr>
          <p:spPr>
            <a:xfrm>
              <a:off x="295276" y="1"/>
              <a:ext cx="514349" cy="257174"/>
            </a:xfrm>
            <a:custGeom>
              <a:avLst/>
              <a:gdLst>
                <a:gd name="connsiteX0" fmla="*/ 1593656 w 1593656"/>
                <a:gd name="connsiteY0" fmla="*/ 0 h 796873"/>
                <a:gd name="connsiteX1" fmla="*/ 796784 w 1593656"/>
                <a:gd name="connsiteY1" fmla="*/ 796873 h 796873"/>
                <a:gd name="connsiteX2" fmla="*/ 0 w 1593656"/>
                <a:gd name="connsiteY2" fmla="*/ 90 h 79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3656" h="796873">
                  <a:moveTo>
                    <a:pt x="1593656" y="0"/>
                  </a:moveTo>
                  <a:lnTo>
                    <a:pt x="796784" y="796873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Freeform 13">
            <a:extLst>
              <a:ext uri="{FF2B5EF4-FFF2-40B4-BE49-F238E27FC236}">
                <a16:creationId xmlns:a16="http://schemas.microsoft.com/office/drawing/2014/main" id="{36D31655-DB42-41D3-A093-9AF4B9BFE1A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30887" y="216236"/>
            <a:ext cx="10515600" cy="5632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400" b="1">
                <a:solidFill>
                  <a:srgbClr val="A4C62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114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5_Office 테마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</p:sldLayoutIdLst>
  <p:transition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</p:sldLayoutIdLst>
  <p:transition/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228600" indent="-228600" algn="l" rtl="0" eaLnBrk="1" fontAlgn="base" latinLnBrk="1" hangingPunct="1">
        <a:lnSpc>
          <a:spcPct val="90000"/>
        </a:lnSpc>
        <a:spcBef>
          <a:spcPts val="1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9"/>
          <p:cNvSpPr txBox="1">
            <a:spLocks noChangeArrowheads="1"/>
          </p:cNvSpPr>
          <p:nvPr/>
        </p:nvSpPr>
        <p:spPr>
          <a:xfrm>
            <a:off x="2942871" y="3718017"/>
            <a:ext cx="6306258" cy="4770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2500" b="1" dirty="0">
                <a:latin typeface="Candara"/>
                <a:ea typeface="바탕"/>
                <a:cs typeface="Arial"/>
              </a:rPr>
              <a:t>Testing &amp; Evaluation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8264" y="4786819"/>
            <a:ext cx="4308071" cy="1400917"/>
          </a:xfrm>
          <a:prstGeom prst="rect">
            <a:avLst/>
          </a:prstGeom>
        </p:spPr>
        <p:txBody>
          <a:bodyPr wrap="square"/>
          <a:lstStyle/>
          <a:p>
            <a:pPr algn="r">
              <a:defRPr/>
            </a:pPr>
            <a:r>
              <a:rPr lang="en-US" altLang="ko-KR" sz="3000" b="1" dirty="0"/>
              <a:t>20112096</a:t>
            </a:r>
          </a:p>
          <a:p>
            <a:pPr algn="r">
              <a:defRPr/>
            </a:pPr>
            <a:r>
              <a:rPr lang="ko-KR" altLang="en-US" sz="3000" b="1" dirty="0"/>
              <a:t>최준영</a:t>
            </a:r>
          </a:p>
          <a:p>
            <a:pPr algn="r">
              <a:defRPr/>
            </a:pPr>
            <a:r>
              <a:rPr lang="en-US" altLang="ko-KR" sz="1900" b="1" dirty="0"/>
              <a:t>mydream757@gmail.com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96139" y="1929320"/>
            <a:ext cx="9851060" cy="1062609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5953" b="1" dirty="0">
                <a:latin typeface="한컴 고딕"/>
                <a:ea typeface="한컴 고딕"/>
              </a:rPr>
              <a:t>자료구조 설계 개인 프로젝트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결과 </a:t>
            </a:r>
            <a:r>
              <a:rPr lang="en-US" altLang="ko-KR" sz="3600" b="1" dirty="0">
                <a:latin typeface="한컴 고딕"/>
                <a:ea typeface="한컴 고딕"/>
              </a:rPr>
              <a:t>2013~2018</a:t>
            </a:r>
            <a:endParaRPr lang="ko-KR" altLang="en-US" sz="3600" b="1" dirty="0">
              <a:latin typeface="한컴 고딕"/>
              <a:ea typeface="한컴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65AE2C-991C-4712-9DEA-87F420FF59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" b="53635"/>
          <a:stretch/>
        </p:blipFill>
        <p:spPr>
          <a:xfrm>
            <a:off x="1260068" y="1871535"/>
            <a:ext cx="4664911" cy="15574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761027-0C3E-424E-B43E-16A917A597EB}"/>
              </a:ext>
            </a:extLst>
          </p:cNvPr>
          <p:cNvSpPr txBox="1"/>
          <p:nvPr/>
        </p:nvSpPr>
        <p:spPr>
          <a:xfrm>
            <a:off x="1260068" y="3489873"/>
            <a:ext cx="4664911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2013</a:t>
            </a:r>
            <a:r>
              <a:rPr lang="ko-KR" altLang="en-US" sz="2400" b="1" dirty="0"/>
              <a:t>년부터 </a:t>
            </a:r>
            <a:r>
              <a:rPr lang="en-US" altLang="ko-KR" sz="2400" b="1" dirty="0"/>
              <a:t>2018</a:t>
            </a:r>
            <a:r>
              <a:rPr lang="ko-KR" altLang="en-US" sz="2400" b="1" dirty="0"/>
              <a:t>년까지 가장 중심 지수가 높은 배우는 </a:t>
            </a:r>
            <a:r>
              <a:rPr lang="ko-KR" altLang="en-US" sz="2400" b="1" dirty="0" err="1">
                <a:solidFill>
                  <a:srgbClr val="0070C0"/>
                </a:solidFill>
              </a:rPr>
              <a:t>김원해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/>
              <a:t>약 </a:t>
            </a:r>
            <a:r>
              <a:rPr lang="en-US" altLang="ko-KR" sz="2400" b="1" dirty="0">
                <a:solidFill>
                  <a:srgbClr val="0070C0"/>
                </a:solidFill>
              </a:rPr>
              <a:t>2.615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로 가장 높았다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 err="1"/>
              <a:t>인접노드의</a:t>
            </a:r>
            <a:r>
              <a:rPr lang="ko-KR" altLang="en-US" sz="2400" b="1" dirty="0"/>
              <a:t> 수도 가장 많았다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6706DB-D4C0-4871-85F3-F3448FA19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79" y="1825902"/>
            <a:ext cx="6145101" cy="34566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2DF9B6-E24A-46DE-BFBD-799FFA36F770}"/>
              </a:ext>
            </a:extLst>
          </p:cNvPr>
          <p:cNvSpPr txBox="1"/>
          <p:nvPr/>
        </p:nvSpPr>
        <p:spPr>
          <a:xfrm>
            <a:off x="6010656" y="5388864"/>
            <a:ext cx="552297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2017</a:t>
            </a:r>
            <a:r>
              <a:rPr lang="ko-KR" altLang="en-US" b="1" dirty="0"/>
              <a:t>년 </a:t>
            </a:r>
            <a:r>
              <a:rPr lang="en-US" altLang="ko-KR" b="1" dirty="0"/>
              <a:t>SBS </a:t>
            </a:r>
            <a:r>
              <a:rPr lang="ko-KR" altLang="en-US" b="1" dirty="0"/>
              <a:t>연기대상 수상 사진</a:t>
            </a:r>
          </a:p>
        </p:txBody>
      </p:sp>
    </p:spTree>
    <p:extLst>
      <p:ext uri="{BB962C8B-B14F-4D97-AF65-F5344CB8AC3E}">
        <p14:creationId xmlns:p14="http://schemas.microsoft.com/office/powerpoint/2010/main" val="20298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결과 </a:t>
            </a:r>
            <a:r>
              <a:rPr lang="en-US" altLang="ko-KR" sz="3600" b="1" dirty="0">
                <a:latin typeface="한컴 고딕"/>
                <a:ea typeface="한컴 고딕"/>
              </a:rPr>
              <a:t>2013~2018</a:t>
            </a:r>
            <a:endParaRPr lang="ko-KR" altLang="en-US" sz="3600" b="1" dirty="0">
              <a:latin typeface="한컴 고딕"/>
              <a:ea typeface="한컴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11EA00-581D-4F7E-B1C6-637BEFD5C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6" y="2090841"/>
            <a:ext cx="6343866" cy="2676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1F2957-13A9-41FB-91F3-6CB2A64B21E5}"/>
              </a:ext>
            </a:extLst>
          </p:cNvPr>
          <p:cNvSpPr txBox="1"/>
          <p:nvPr/>
        </p:nvSpPr>
        <p:spPr>
          <a:xfrm>
            <a:off x="6668302" y="2090172"/>
            <a:ext cx="4548338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대중들에게 익숙한 배우들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예를 들면 </a:t>
            </a:r>
            <a:r>
              <a:rPr lang="ko-KR" altLang="en-US" sz="2400" b="1" dirty="0">
                <a:solidFill>
                  <a:srgbClr val="0070C0"/>
                </a:solidFill>
              </a:rPr>
              <a:t>송강호</a:t>
            </a:r>
            <a:r>
              <a:rPr lang="ko-KR" altLang="en-US" sz="2400" b="1" dirty="0"/>
              <a:t>는 인지도에 비해서는 낮은 등수에 있었다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데이터 수집 기간 내의 </a:t>
            </a:r>
            <a:r>
              <a:rPr lang="ko-KR" altLang="en-US" sz="2400" b="1" dirty="0" err="1"/>
              <a:t>인접노드의</a:t>
            </a:r>
            <a:r>
              <a:rPr lang="ko-KR" altLang="en-US" sz="2400" b="1" dirty="0"/>
              <a:t> 수가 그리 많지 않다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569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결과 </a:t>
            </a:r>
            <a:r>
              <a:rPr lang="en-US" altLang="ko-KR" sz="3600" b="1" dirty="0">
                <a:latin typeface="한컴 고딕"/>
                <a:ea typeface="한컴 고딕"/>
              </a:rPr>
              <a:t>2013~2018</a:t>
            </a:r>
            <a:endParaRPr lang="ko-KR" altLang="en-US" sz="3600" b="1" dirty="0">
              <a:latin typeface="한컴 고딕"/>
              <a:ea typeface="한컴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F2957-13A9-41FB-91F3-6CB2A64B21E5}"/>
              </a:ext>
            </a:extLst>
          </p:cNvPr>
          <p:cNvSpPr txBox="1"/>
          <p:nvPr/>
        </p:nvSpPr>
        <p:spPr>
          <a:xfrm>
            <a:off x="6140344" y="1657648"/>
            <a:ext cx="4548338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인접노드가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인 사람 중 가장 높은 등수에 있는 사람은 </a:t>
            </a:r>
            <a:r>
              <a:rPr lang="ko-KR" altLang="en-US" sz="2400" b="1" dirty="0">
                <a:solidFill>
                  <a:srgbClr val="0070C0"/>
                </a:solidFill>
              </a:rPr>
              <a:t>방중현</a:t>
            </a:r>
            <a:r>
              <a:rPr lang="ko-KR" altLang="en-US" sz="2400" b="1" dirty="0"/>
              <a:t>이다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평균지수는 약 </a:t>
            </a:r>
            <a:r>
              <a:rPr lang="en-US" altLang="ko-KR" sz="2400" b="1" dirty="0">
                <a:solidFill>
                  <a:srgbClr val="0070C0"/>
                </a:solidFill>
              </a:rPr>
              <a:t>3.91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이었다</a:t>
            </a:r>
            <a:r>
              <a:rPr lang="en-US" altLang="ko-KR" sz="2400" b="1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429316-E93F-4030-A92F-33027D4768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7" b="7532"/>
          <a:stretch/>
        </p:blipFill>
        <p:spPr>
          <a:xfrm>
            <a:off x="619098" y="1666066"/>
            <a:ext cx="5086758" cy="19305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EBA660-4802-407B-8422-3D81D865A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98" y="3753906"/>
            <a:ext cx="5521246" cy="15236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B6DDE76-2292-44BD-B82B-E6915FB6B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1547"/>
            <a:ext cx="2182368" cy="14683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9929290-0F13-4658-BFFA-CC9E05AFB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98" y="5511247"/>
            <a:ext cx="6073399" cy="4210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FCB346-1C0F-418E-99C5-E41D16AF3300}"/>
              </a:ext>
            </a:extLst>
          </p:cNvPr>
          <p:cNvSpPr txBox="1"/>
          <p:nvPr/>
        </p:nvSpPr>
        <p:spPr>
          <a:xfrm>
            <a:off x="8656320" y="4194048"/>
            <a:ext cx="291658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이경영</a:t>
            </a:r>
            <a:r>
              <a:rPr lang="en-US" altLang="ko-KR" dirty="0"/>
              <a:t>10054755</a:t>
            </a:r>
          </a:p>
          <a:p>
            <a:r>
              <a:rPr lang="ko-KR" altLang="en-US" dirty="0" err="1"/>
              <a:t>김원해</a:t>
            </a:r>
            <a:r>
              <a:rPr lang="en-US" altLang="ko-KR" dirty="0"/>
              <a:t>20189746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4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결과 </a:t>
            </a:r>
            <a:r>
              <a:rPr lang="en-US" altLang="ko-KR" sz="3600" b="1" dirty="0">
                <a:latin typeface="한컴 고딕"/>
                <a:ea typeface="한컴 고딕"/>
              </a:rPr>
              <a:t>2013~2018</a:t>
            </a:r>
            <a:endParaRPr lang="ko-KR" altLang="en-US" sz="3600" b="1" dirty="0">
              <a:latin typeface="한컴 고딕"/>
              <a:ea typeface="한컴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F2957-13A9-41FB-91F3-6CB2A64B21E5}"/>
              </a:ext>
            </a:extLst>
          </p:cNvPr>
          <p:cNvSpPr txBox="1"/>
          <p:nvPr/>
        </p:nvSpPr>
        <p:spPr>
          <a:xfrm>
            <a:off x="1577888" y="3254800"/>
            <a:ext cx="7520413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</a:t>
            </a:r>
            <a:r>
              <a:rPr lang="ko-KR" altLang="en-US" sz="2400" b="1" dirty="0"/>
              <a:t>등</a:t>
            </a:r>
            <a:r>
              <a:rPr lang="en-US" altLang="ko-KR" sz="2400" b="1" dirty="0"/>
              <a:t>(</a:t>
            </a:r>
            <a:r>
              <a:rPr lang="ko-KR" altLang="en-US" sz="2400" b="1" dirty="0" err="1"/>
              <a:t>김원해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하고만 연결된 노드가 있다고 가정 시</a:t>
            </a:r>
            <a:r>
              <a:rPr lang="en-US" altLang="ko-KR" sz="2400" b="1" dirty="0"/>
              <a:t>, </a:t>
            </a:r>
          </a:p>
          <a:p>
            <a:r>
              <a:rPr lang="en-US" altLang="ko-KR" sz="2400" b="1" dirty="0"/>
              <a:t>‘1</a:t>
            </a:r>
            <a:r>
              <a:rPr lang="ko-KR" altLang="en-US" sz="2400" b="1" dirty="0"/>
              <a:t>등의 평균지수 </a:t>
            </a:r>
            <a:r>
              <a:rPr lang="en-US" altLang="ko-KR" sz="2400" b="1" dirty="0"/>
              <a:t>+ 1’</a:t>
            </a:r>
            <a:r>
              <a:rPr lang="ko-KR" altLang="en-US" sz="2400" b="1" dirty="0"/>
              <a:t>에 해당하는 중심 지수를 얻을 수 있다</a:t>
            </a:r>
            <a:r>
              <a:rPr lang="en-US" altLang="ko-KR" sz="24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992748-BE9E-4194-80D3-8D45CBC6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187" y="1613540"/>
            <a:ext cx="6209816" cy="1494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683F6D-0F8C-48BB-A90B-F30B8AF6181D}"/>
              </a:ext>
            </a:extLst>
          </p:cNvPr>
          <p:cNvSpPr txBox="1"/>
          <p:nvPr/>
        </p:nvSpPr>
        <p:spPr>
          <a:xfrm>
            <a:off x="1577888" y="4601433"/>
            <a:ext cx="6444448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u="sng" dirty="0"/>
              <a:t>유명한 영화인 </a:t>
            </a:r>
            <a:r>
              <a:rPr lang="ko-KR" altLang="en-US" sz="2400" b="1" u="sng" dirty="0" err="1"/>
              <a:t>한명하고만</a:t>
            </a:r>
            <a:r>
              <a:rPr lang="ko-KR" altLang="en-US" sz="2400" b="1" u="sng" dirty="0"/>
              <a:t> 관계가 있어도</a:t>
            </a:r>
            <a:r>
              <a:rPr lang="en-US" altLang="ko-KR" sz="2400" b="1" u="sng" dirty="0"/>
              <a:t>,</a:t>
            </a:r>
          </a:p>
          <a:p>
            <a:r>
              <a:rPr lang="ko-KR" altLang="en-US" sz="2400" b="1" u="sng" dirty="0"/>
              <a:t>대략 </a:t>
            </a:r>
            <a:r>
              <a:rPr lang="en-US" altLang="ko-KR" sz="2400" b="1" u="sng" dirty="0"/>
              <a:t>4 </a:t>
            </a:r>
            <a:r>
              <a:rPr lang="ko-KR" altLang="en-US" sz="2400" b="1" u="sng" dirty="0"/>
              <a:t>다리 이내에서 모든 영화인들과 관계가 생기는 셈</a:t>
            </a:r>
            <a:r>
              <a:rPr lang="en-US" altLang="ko-KR" sz="2400" b="1" u="sng" dirty="0"/>
              <a:t>.</a:t>
            </a:r>
            <a:endParaRPr lang="ko-KR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87623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결과 </a:t>
            </a:r>
            <a:r>
              <a:rPr lang="en-US" altLang="ko-KR" sz="3600" b="1" dirty="0">
                <a:latin typeface="한컴 고딕"/>
                <a:ea typeface="한컴 고딕"/>
              </a:rPr>
              <a:t>2013~2018</a:t>
            </a:r>
            <a:endParaRPr lang="ko-KR" altLang="en-US" sz="3600" b="1" dirty="0">
              <a:latin typeface="한컴 고딕"/>
              <a:ea typeface="한컴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73A033-2EEA-47EE-ADAE-EA651D9EF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85" y="1209877"/>
            <a:ext cx="7496029" cy="5590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34B453-58C7-4162-9EB2-58B58E573871}"/>
              </a:ext>
            </a:extLst>
          </p:cNvPr>
          <p:cNvSpPr txBox="1"/>
          <p:nvPr/>
        </p:nvSpPr>
        <p:spPr>
          <a:xfrm>
            <a:off x="6771934" y="3820692"/>
            <a:ext cx="147523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4.49647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프로젝트 진행에 힘들었던 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FEEBA4-A636-458A-AA96-DDCB3A10A5B8}"/>
              </a:ext>
            </a:extLst>
          </p:cNvPr>
          <p:cNvSpPr txBox="1"/>
          <p:nvPr/>
        </p:nvSpPr>
        <p:spPr>
          <a:xfrm>
            <a:off x="835816" y="1553932"/>
            <a:ext cx="10539320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동명이인에 대한 문제</a:t>
            </a:r>
            <a:endParaRPr kumimoji="1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3200" b="1" dirty="0">
              <a:solidFill>
                <a:srgbClr val="FF0000"/>
              </a:solidFill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오픈</a:t>
            </a:r>
            <a:r>
              <a:rPr lang="en-US" altLang="ko-KR" sz="2400" b="1" dirty="0">
                <a:solidFill>
                  <a:prstClr val="black"/>
                </a:solidFill>
              </a:rPr>
              <a:t>API </a:t>
            </a:r>
            <a:r>
              <a:rPr lang="ko-KR" altLang="en-US" sz="2400" b="1" dirty="0">
                <a:solidFill>
                  <a:prstClr val="black"/>
                </a:solidFill>
              </a:rPr>
              <a:t>데이터가</a:t>
            </a:r>
            <a:r>
              <a:rPr lang="en-US" altLang="ko-KR" sz="2400" b="1" dirty="0">
                <a:solidFill>
                  <a:prstClr val="black"/>
                </a:solidFill>
              </a:rPr>
              <a:t> </a:t>
            </a:r>
            <a:r>
              <a:rPr lang="ko-KR" altLang="en-US" sz="2400" b="1" dirty="0">
                <a:solidFill>
                  <a:prstClr val="black"/>
                </a:solidFill>
              </a:rPr>
              <a:t>영화 기준으로 탐색을 진행할 시</a:t>
            </a:r>
            <a:r>
              <a:rPr lang="en-US" altLang="ko-KR" sz="2400" b="1" dirty="0">
                <a:solidFill>
                  <a:prstClr val="black"/>
                </a:solidFill>
              </a:rPr>
              <a:t>, </a:t>
            </a:r>
            <a:r>
              <a:rPr lang="ko-KR" altLang="en-US" sz="2400" b="1" dirty="0">
                <a:solidFill>
                  <a:prstClr val="black"/>
                </a:solidFill>
              </a:rPr>
              <a:t>동명이인을 색출하기 어려운 구조로 되어있다</a:t>
            </a:r>
            <a:r>
              <a:rPr lang="en-US" altLang="ko-KR" sz="2400" b="1" dirty="0">
                <a:solidFill>
                  <a:prstClr val="black"/>
                </a:solidFill>
              </a:rPr>
              <a:t>. 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이를 해결했지만</a:t>
            </a:r>
            <a:r>
              <a:rPr lang="en-US" altLang="ko-KR" sz="2400" b="1" dirty="0">
                <a:solidFill>
                  <a:prstClr val="black"/>
                </a:solidFill>
              </a:rPr>
              <a:t>, </a:t>
            </a:r>
            <a:r>
              <a:rPr lang="ko-KR" altLang="en-US" sz="2400" b="1" dirty="0">
                <a:solidFill>
                  <a:prstClr val="black"/>
                </a:solidFill>
              </a:rPr>
              <a:t>서버로 보내는 </a:t>
            </a:r>
            <a:r>
              <a:rPr lang="en-US" altLang="ko-KR" sz="2400" b="1" dirty="0">
                <a:solidFill>
                  <a:prstClr val="black"/>
                </a:solidFill>
              </a:rPr>
              <a:t>REST(</a:t>
            </a:r>
            <a:r>
              <a:rPr lang="ko-KR" altLang="en-US" sz="2400" b="1" dirty="0">
                <a:solidFill>
                  <a:prstClr val="black"/>
                </a:solidFill>
              </a:rPr>
              <a:t>요청</a:t>
            </a:r>
            <a:r>
              <a:rPr lang="en-US" altLang="ko-KR" sz="2400" b="1" dirty="0">
                <a:solidFill>
                  <a:prstClr val="black"/>
                </a:solidFill>
              </a:rPr>
              <a:t>)</a:t>
            </a:r>
            <a:r>
              <a:rPr lang="ko-KR" altLang="en-US" sz="2400" b="1" dirty="0">
                <a:solidFill>
                  <a:prstClr val="black"/>
                </a:solidFill>
              </a:rPr>
              <a:t>의 수 및 색인 과정이 급격히 증가하여 데이터 수집에 어려움을 겪었다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345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프로젝트 진행에 힘들었던 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77EA2-9055-4F0A-8EC1-CD7EAB62E755}"/>
              </a:ext>
            </a:extLst>
          </p:cNvPr>
          <p:cNvSpPr txBox="1"/>
          <p:nvPr/>
        </p:nvSpPr>
        <p:spPr>
          <a:xfrm>
            <a:off x="661748" y="1516661"/>
            <a:ext cx="11176684" cy="43396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noProof="0" dirty="0">
                <a:solidFill>
                  <a:srgbClr val="FF0000"/>
                </a:solidFill>
              </a:rPr>
              <a:t>데이터 요청 형식과 실제 데이터 구조적 문제에 따른 어려움</a:t>
            </a:r>
            <a:endParaRPr lang="en-US" altLang="ko-KR" sz="2800" b="1" noProof="0" dirty="0">
              <a:solidFill>
                <a:srgbClr val="FF0000"/>
              </a:solidFill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동명이인 </a:t>
            </a:r>
            <a:r>
              <a:rPr lang="ko-KR" altLang="en-US" sz="2400" b="1" dirty="0">
                <a:solidFill>
                  <a:prstClr val="black"/>
                </a:solidFill>
              </a:rPr>
              <a:t>배우를 색인하기 위해서는 배우 코드를 </a:t>
            </a:r>
            <a:r>
              <a:rPr lang="ko-KR" altLang="en-US" sz="2400" b="1" dirty="0" err="1">
                <a:solidFill>
                  <a:prstClr val="black"/>
                </a:solidFill>
              </a:rPr>
              <a:t>얻어야한다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 이를 위해서는 </a:t>
            </a:r>
            <a:r>
              <a:rPr lang="en-US" altLang="ko-KR" sz="2400" b="1" dirty="0">
                <a:solidFill>
                  <a:prstClr val="black"/>
                </a:solidFill>
              </a:rPr>
              <a:t>‘</a:t>
            </a:r>
            <a:r>
              <a:rPr lang="ko-KR" altLang="en-US" sz="2400" b="1" dirty="0">
                <a:solidFill>
                  <a:prstClr val="black"/>
                </a:solidFill>
              </a:rPr>
              <a:t>이름값</a:t>
            </a:r>
            <a:r>
              <a:rPr lang="en-US" altLang="ko-KR" sz="2400" b="1" dirty="0">
                <a:solidFill>
                  <a:prstClr val="black"/>
                </a:solidFill>
              </a:rPr>
              <a:t>＇</a:t>
            </a:r>
            <a:r>
              <a:rPr lang="ko-KR" altLang="en-US" sz="2400" b="1" dirty="0">
                <a:solidFill>
                  <a:prstClr val="black"/>
                </a:solidFill>
              </a:rPr>
              <a:t>과 </a:t>
            </a:r>
            <a:r>
              <a:rPr lang="en-US" altLang="ko-KR" sz="2400" b="1" dirty="0">
                <a:solidFill>
                  <a:prstClr val="black"/>
                </a:solidFill>
              </a:rPr>
              <a:t>‘</a:t>
            </a:r>
            <a:r>
              <a:rPr lang="ko-KR" altLang="en-US" sz="2400" b="1" dirty="0" err="1">
                <a:solidFill>
                  <a:prstClr val="black"/>
                </a:solidFill>
              </a:rPr>
              <a:t>필모리스트</a:t>
            </a:r>
            <a:r>
              <a:rPr lang="en-US" altLang="ko-KR" sz="2400" b="1" dirty="0">
                <a:solidFill>
                  <a:prstClr val="black"/>
                </a:solidFill>
              </a:rPr>
              <a:t>’</a:t>
            </a:r>
            <a:r>
              <a:rPr lang="ko-KR" altLang="en-US" sz="2400" b="1" dirty="0">
                <a:solidFill>
                  <a:prstClr val="black"/>
                </a:solidFill>
              </a:rPr>
              <a:t>를 </a:t>
            </a:r>
            <a:r>
              <a:rPr lang="ko-KR" altLang="en-US" sz="2400" b="1" dirty="0" err="1">
                <a:solidFill>
                  <a:prstClr val="black"/>
                </a:solidFill>
              </a:rPr>
              <a:t>선택요청값으로</a:t>
            </a:r>
            <a:r>
              <a:rPr lang="ko-KR" altLang="en-US" sz="2400" b="1" dirty="0">
                <a:solidFill>
                  <a:prstClr val="black"/>
                </a:solidFill>
              </a:rPr>
              <a:t> 추가로 보내야한다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</a:rPr>
              <a:t> </a:t>
            </a:r>
            <a:r>
              <a:rPr lang="ko-KR" altLang="en-US" sz="2400" b="1" dirty="0">
                <a:solidFill>
                  <a:prstClr val="black"/>
                </a:solidFill>
              </a:rPr>
              <a:t>이 경우 </a:t>
            </a:r>
            <a:r>
              <a:rPr lang="ko-KR" altLang="en-US" sz="2400" b="1" dirty="0" err="1">
                <a:solidFill>
                  <a:prstClr val="black"/>
                </a:solidFill>
              </a:rPr>
              <a:t>한글값</a:t>
            </a:r>
            <a:r>
              <a:rPr lang="en-US" altLang="ko-KR" sz="2400" b="1" dirty="0">
                <a:solidFill>
                  <a:prstClr val="black"/>
                </a:solidFill>
              </a:rPr>
              <a:t>(ex-</a:t>
            </a: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</a:rPr>
              <a:t>&amp;</a:t>
            </a:r>
            <a:r>
              <a:rPr lang="en-US" altLang="ko-KR" sz="2400" b="1" dirty="0" err="1">
                <a:solidFill>
                  <a:prstClr val="black"/>
                </a:solidFill>
              </a:rPr>
              <a:t>peopleNm</a:t>
            </a:r>
            <a:r>
              <a:rPr lang="en-US" altLang="ko-KR" sz="2400" b="1" dirty="0">
                <a:solidFill>
                  <a:prstClr val="black"/>
                </a:solidFill>
              </a:rPr>
              <a:t>=</a:t>
            </a:r>
            <a:r>
              <a:rPr lang="ko-KR" altLang="en-US" sz="2400" b="1" dirty="0">
                <a:solidFill>
                  <a:prstClr val="black"/>
                </a:solidFill>
              </a:rPr>
              <a:t>김혜수</a:t>
            </a:r>
            <a:r>
              <a:rPr lang="en-US" altLang="ko-KR" sz="2400" b="1" dirty="0">
                <a:solidFill>
                  <a:prstClr val="black"/>
                </a:solidFill>
              </a:rPr>
              <a:t>)</a:t>
            </a:r>
            <a:r>
              <a:rPr lang="ko-KR" altLang="en-US" sz="2400" b="1" dirty="0">
                <a:solidFill>
                  <a:prstClr val="black"/>
                </a:solidFill>
              </a:rPr>
              <a:t>을 보내면 인식하지 않는다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그래서 영어 이름이 없는 영화와 배우는 수집에서 제외</a:t>
            </a: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383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프로젝트 진행에 힘들었던 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725FB-9ED1-4D79-8643-4EAD9690C115}"/>
              </a:ext>
            </a:extLst>
          </p:cNvPr>
          <p:cNvSpPr txBox="1"/>
          <p:nvPr/>
        </p:nvSpPr>
        <p:spPr>
          <a:xfrm>
            <a:off x="528272" y="1525658"/>
            <a:ext cx="11224815" cy="36009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발급키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(key)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일일 사용 횟수 제한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동명이인 문제를 해결하기 위해</a:t>
            </a:r>
            <a:r>
              <a:rPr lang="en-US" altLang="ko-KR" sz="2400" b="1" dirty="0">
                <a:solidFill>
                  <a:prstClr val="black"/>
                </a:solidFill>
              </a:rPr>
              <a:t>, </a:t>
            </a:r>
            <a:r>
              <a:rPr lang="ko-KR" altLang="en-US" sz="2400" b="1" dirty="0">
                <a:solidFill>
                  <a:prstClr val="black"/>
                </a:solidFill>
              </a:rPr>
              <a:t>매번 영화인의 정보를 </a:t>
            </a:r>
            <a:r>
              <a:rPr lang="ko-KR" altLang="en-US" sz="2400" b="1" dirty="0" err="1">
                <a:solidFill>
                  <a:prstClr val="black"/>
                </a:solidFill>
              </a:rPr>
              <a:t>참조해야한다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때문에 키의 일일 사용 제한 횟수가 큰 걸림돌이 되었다</a:t>
            </a:r>
            <a:r>
              <a:rPr lang="en-US" altLang="ko-KR" sz="2400" b="1" dirty="0">
                <a:solidFill>
                  <a:prstClr val="black"/>
                </a:solidFill>
              </a:rPr>
              <a:t>.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만약 위의 문제와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구조적 한계를 처음부터 생각했더라면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다른 방식으로 프로젝트를 진행했을 수도 있을 것 같다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</a:t>
            </a: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870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2706518" y="4290303"/>
            <a:ext cx="6778963" cy="1641542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 sz="1417">
                <a:solidFill>
                  <a:srgbClr val="808080"/>
                </a:solidFill>
              </a:rPr>
              <a:t>e-mail: </a:t>
            </a:r>
            <a:r>
              <a:rPr lang="en-US" altLang="ko-KR" sz="1417">
                <a:solidFill>
                  <a:srgbClr val="806B00"/>
                </a:solidFill>
              </a:rPr>
              <a:t>  </a:t>
            </a:r>
            <a:r>
              <a:rPr lang="en-US" altLang="ko-KR" sz="1417">
                <a:solidFill>
                  <a:schemeClr val="dk1"/>
                </a:solidFill>
              </a:rPr>
              <a:t>mydream757@gmail.com</a:t>
            </a:r>
            <a:endParaRPr lang="en-US" altLang="ko-KR">
              <a:solidFill>
                <a:srgbClr val="806B00"/>
              </a:solidFill>
            </a:endParaRP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 sz="1417">
                <a:solidFill>
                  <a:srgbClr val="808080"/>
                </a:solidFill>
              </a:rPr>
              <a:t>gitHub:</a:t>
            </a:r>
            <a:r>
              <a:rPr lang="en-US" altLang="ko-KR" sz="1417"/>
              <a:t> </a:t>
            </a:r>
            <a:r>
              <a:rPr lang="en-US" altLang="ko-KR" sz="1417">
                <a:solidFill>
                  <a:srgbClr val="000000"/>
                </a:solidFill>
              </a:rPr>
              <a:t>https://github.com/mydream757/Design-of-DataStructure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743726" y="1311207"/>
            <a:ext cx="8704545" cy="4235586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en-US" altLang="ko-KR" sz="14175" dirty="0">
                <a:latin typeface="한컴 소망 B"/>
                <a:ea typeface="한컴 소망 B"/>
                <a:cs typeface="Arial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9"/>
          <p:cNvSpPr txBox="1">
            <a:spLocks noChangeArrowheads="1"/>
          </p:cNvSpPr>
          <p:nvPr/>
        </p:nvSpPr>
        <p:spPr>
          <a:xfrm>
            <a:off x="884100" y="1159445"/>
            <a:ext cx="5862930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5400" b="1" dirty="0">
                <a:latin typeface="Candara"/>
                <a:ea typeface="바탕"/>
                <a:cs typeface="Arial"/>
              </a:rPr>
              <a:t>Testing &amp; Evaluation</a:t>
            </a:r>
          </a:p>
        </p:txBody>
      </p:sp>
      <p:sp>
        <p:nvSpPr>
          <p:cNvPr id="26" name="TextBox 19"/>
          <p:cNvSpPr txBox="1">
            <a:spLocks noChangeArrowheads="1"/>
          </p:cNvSpPr>
          <p:nvPr/>
        </p:nvSpPr>
        <p:spPr>
          <a:xfrm>
            <a:off x="7443536" y="2336255"/>
            <a:ext cx="4089668" cy="29467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700" b="1" dirty="0">
                <a:latin typeface="Candara"/>
                <a:ea typeface="바탕"/>
                <a:cs typeface="Arial"/>
              </a:rPr>
              <a:t>프로젝트 </a:t>
            </a:r>
            <a:r>
              <a:rPr kumimoji="0" lang="en-US" altLang="ko-KR" sz="2700" b="1" dirty="0">
                <a:latin typeface="Candara"/>
                <a:ea typeface="바탕"/>
                <a:cs typeface="Arial"/>
              </a:rPr>
              <a:t>review</a:t>
            </a:r>
            <a:endParaRPr kumimoji="0" lang="en-US" altLang="ko-KR" sz="2700" b="1" dirty="0">
              <a:solidFill>
                <a:schemeClr val="tx1"/>
              </a:solidFill>
              <a:latin typeface="Candara"/>
              <a:ea typeface="바탕"/>
              <a:cs typeface="Arial"/>
            </a:endParaRPr>
          </a:p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700" b="1" dirty="0" err="1">
                <a:solidFill>
                  <a:schemeClr val="tx1"/>
                </a:solidFill>
                <a:latin typeface="Candara"/>
                <a:ea typeface="바탕"/>
                <a:cs typeface="Arial"/>
              </a:rPr>
              <a:t>구현부</a:t>
            </a:r>
            <a:r>
              <a:rPr kumimoji="0" lang="ko-KR" altLang="en-US" sz="2700" b="1" dirty="0">
                <a:solidFill>
                  <a:schemeClr val="tx1"/>
                </a:solidFill>
                <a:latin typeface="Candara"/>
                <a:ea typeface="바탕"/>
                <a:cs typeface="Arial"/>
              </a:rPr>
              <a:t> 수정</a:t>
            </a:r>
            <a:endParaRPr kumimoji="0" lang="en-US" altLang="ko-KR" sz="2700" b="1" dirty="0">
              <a:solidFill>
                <a:schemeClr val="tx1"/>
              </a:solidFill>
              <a:latin typeface="Candara"/>
              <a:ea typeface="바탕"/>
              <a:cs typeface="Arial"/>
            </a:endParaRPr>
          </a:p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700" b="1" dirty="0">
                <a:latin typeface="Candara"/>
                <a:ea typeface="바탕"/>
                <a:cs typeface="Arial"/>
              </a:rPr>
              <a:t>평균 중심지수 구하기</a:t>
            </a:r>
            <a:endParaRPr kumimoji="0" lang="en-US" altLang="ko-KR" sz="2700" b="1" dirty="0">
              <a:solidFill>
                <a:schemeClr val="tx1"/>
              </a:solidFill>
              <a:latin typeface="Candara"/>
              <a:ea typeface="바탕"/>
              <a:cs typeface="Arial"/>
            </a:endParaRPr>
          </a:p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700" b="1" dirty="0">
                <a:latin typeface="Candara"/>
                <a:ea typeface="바탕"/>
                <a:cs typeface="Arial"/>
              </a:rPr>
              <a:t>결과</a:t>
            </a:r>
            <a:endParaRPr kumimoji="0" lang="en-US" altLang="ko-KR" sz="2700" b="1" dirty="0">
              <a:latin typeface="Candara"/>
              <a:ea typeface="바탕"/>
              <a:cs typeface="Arial"/>
            </a:endParaRPr>
          </a:p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2700" b="1" dirty="0">
                <a:latin typeface="Candara"/>
                <a:ea typeface="바탕"/>
                <a:cs typeface="Arial"/>
              </a:rPr>
              <a:t>Q &amp; A</a:t>
            </a:r>
            <a:endParaRPr kumimoji="0" lang="en-US" altLang="ko-KR" sz="2700" b="1" dirty="0">
              <a:solidFill>
                <a:schemeClr val="tx1"/>
              </a:solidFill>
              <a:latin typeface="Candara"/>
              <a:ea typeface="바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한컴 고딕"/>
                <a:ea typeface="한컴 고딕"/>
              </a:rPr>
              <a:t>프로젝트 </a:t>
            </a:r>
            <a:r>
              <a:rPr lang="en-US" altLang="ko-KR" sz="3600" b="1" dirty="0">
                <a:solidFill>
                  <a:prstClr val="black"/>
                </a:solidFill>
                <a:latin typeface="한컴 고딕"/>
                <a:ea typeface="한컴 고딕"/>
              </a:rPr>
              <a:t>review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/>
              <a:ea typeface="한컴 고딕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3BFB87-E573-4B0B-B048-7212AA364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6" y="1674336"/>
            <a:ext cx="2807463" cy="35093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970D15-FEA6-42FE-8808-DCB22240F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40" y="1209877"/>
            <a:ext cx="7430144" cy="398560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8979FF-A507-4B77-8E89-B327B1CEA56C}"/>
              </a:ext>
            </a:extLst>
          </p:cNvPr>
          <p:cNvCxnSpPr/>
          <p:nvPr/>
        </p:nvCxnSpPr>
        <p:spPr>
          <a:xfrm>
            <a:off x="3877056" y="1448015"/>
            <a:ext cx="0" cy="4233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3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한컴 고딕"/>
                <a:ea typeface="한컴 고딕"/>
              </a:rPr>
              <a:t>프로젝트 </a:t>
            </a:r>
            <a:r>
              <a:rPr lang="en-US" altLang="ko-KR" sz="3600" b="1" dirty="0">
                <a:solidFill>
                  <a:prstClr val="black"/>
                </a:solidFill>
                <a:latin typeface="한컴 고딕"/>
                <a:ea typeface="한컴 고딕"/>
              </a:rPr>
              <a:t>review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/>
              <a:ea typeface="한컴 고딕"/>
              <a:cs typeface="+mn-cs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68148" y="3926752"/>
            <a:ext cx="2803122" cy="280312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020550" y="4854396"/>
            <a:ext cx="1918222" cy="19182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FEEBA4-A636-458A-AA96-DDCB3A10A5B8}"/>
              </a:ext>
            </a:extLst>
          </p:cNvPr>
          <p:cNvSpPr txBox="1"/>
          <p:nvPr/>
        </p:nvSpPr>
        <p:spPr>
          <a:xfrm>
            <a:off x="835816" y="1553932"/>
            <a:ext cx="803996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출연 작품의 수와 평균 </a:t>
            </a:r>
            <a:r>
              <a:rPr lang="ko-KR" altLang="en-US" sz="2400" b="1" dirty="0">
                <a:solidFill>
                  <a:schemeClr val="tx2"/>
                </a:solidFill>
              </a:rPr>
              <a:t>중심</a:t>
            </a: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지수가 반드시 비례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할까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?  </a:t>
            </a: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77EA2-9055-4F0A-8EC1-CD7EAB62E755}"/>
              </a:ext>
            </a:extLst>
          </p:cNvPr>
          <p:cNvSpPr txBox="1"/>
          <p:nvPr/>
        </p:nvSpPr>
        <p:spPr>
          <a:xfrm>
            <a:off x="835816" y="2634742"/>
            <a:ext cx="833233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같은 데이터 </a:t>
            </a:r>
            <a:r>
              <a:rPr kumimoji="1" lang="ko-KR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그룹군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영화배우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있는 구성원들의 평균 지수는 미세한 범위에서 일정한가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? </a:t>
            </a: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그렇지 않다면 그 차이는 얼마나 벌어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질</a:t>
            </a: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까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?</a:t>
            </a: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725FB-9ED1-4D79-8643-4EAD9690C115}"/>
              </a:ext>
            </a:extLst>
          </p:cNvPr>
          <p:cNvSpPr txBox="1"/>
          <p:nvPr/>
        </p:nvSpPr>
        <p:spPr>
          <a:xfrm>
            <a:off x="835816" y="4488927"/>
            <a:ext cx="785708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평균 지수가 작을수록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유명한 배우인가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? </a:t>
            </a: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혹은 많은 수입을 거두었는가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? </a:t>
            </a: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평균 지수가 낮을수록 나타나는 특징에는 무엇이 있을까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?</a:t>
            </a: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8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한컴 고딕"/>
                <a:ea typeface="한컴 고딕"/>
              </a:rPr>
              <a:t>프로젝트 </a:t>
            </a:r>
            <a:r>
              <a:rPr lang="en-US" altLang="ko-KR" sz="3600" b="1" dirty="0">
                <a:solidFill>
                  <a:prstClr val="black"/>
                </a:solidFill>
                <a:latin typeface="한컴 고딕"/>
                <a:ea typeface="한컴 고딕"/>
              </a:rPr>
              <a:t>review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/>
              <a:ea typeface="한컴 고딕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6F18D8A-692A-4838-AABB-F854A2DF0202}"/>
              </a:ext>
            </a:extLst>
          </p:cNvPr>
          <p:cNvSpPr/>
          <p:nvPr/>
        </p:nvSpPr>
        <p:spPr>
          <a:xfrm>
            <a:off x="2997694" y="2188659"/>
            <a:ext cx="754602" cy="7546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27B5AF-5FB4-41D0-AF99-79CFE2FB2444}"/>
              </a:ext>
            </a:extLst>
          </p:cNvPr>
          <p:cNvSpPr/>
          <p:nvPr/>
        </p:nvSpPr>
        <p:spPr>
          <a:xfrm>
            <a:off x="4404107" y="2039219"/>
            <a:ext cx="754602" cy="7546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74BCFB5-4B65-4634-AF12-8AD3880A61CE}"/>
              </a:ext>
            </a:extLst>
          </p:cNvPr>
          <p:cNvSpPr/>
          <p:nvPr/>
        </p:nvSpPr>
        <p:spPr>
          <a:xfrm>
            <a:off x="2324471" y="3610566"/>
            <a:ext cx="754602" cy="7546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AADA389-F20B-48D5-943E-CAE3B8BE5760}"/>
              </a:ext>
            </a:extLst>
          </p:cNvPr>
          <p:cNvSpPr/>
          <p:nvPr/>
        </p:nvSpPr>
        <p:spPr>
          <a:xfrm>
            <a:off x="1569869" y="1982030"/>
            <a:ext cx="754602" cy="7546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A06453-3012-4A90-8A6D-5B7819BD3F32}"/>
              </a:ext>
            </a:extLst>
          </p:cNvPr>
          <p:cNvCxnSpPr>
            <a:stCxn id="14" idx="6"/>
            <a:endCxn id="3" idx="2"/>
          </p:cNvCxnSpPr>
          <p:nvPr/>
        </p:nvCxnSpPr>
        <p:spPr>
          <a:xfrm>
            <a:off x="2324471" y="2359331"/>
            <a:ext cx="673223" cy="20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CA4450F-CB23-4736-8F8A-231D2F57B3CA}"/>
              </a:ext>
            </a:extLst>
          </p:cNvPr>
          <p:cNvCxnSpPr>
            <a:stCxn id="3" idx="6"/>
            <a:endCxn id="12" idx="2"/>
          </p:cNvCxnSpPr>
          <p:nvPr/>
        </p:nvCxnSpPr>
        <p:spPr>
          <a:xfrm flipV="1">
            <a:off x="3752296" y="2416520"/>
            <a:ext cx="651811" cy="149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94D0140-3067-4C05-BF85-CE91EBA05FD1}"/>
              </a:ext>
            </a:extLst>
          </p:cNvPr>
          <p:cNvCxnSpPr>
            <a:stCxn id="3" idx="4"/>
            <a:endCxn id="13" idx="7"/>
          </p:cNvCxnSpPr>
          <p:nvPr/>
        </p:nvCxnSpPr>
        <p:spPr>
          <a:xfrm flipH="1">
            <a:off x="2968564" y="2943261"/>
            <a:ext cx="406431" cy="7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670F37C-AD3A-45E6-8209-7C6A6A6D9284}"/>
              </a:ext>
            </a:extLst>
          </p:cNvPr>
          <p:cNvCxnSpPr>
            <a:stCxn id="14" idx="7"/>
            <a:endCxn id="12" idx="1"/>
          </p:cNvCxnSpPr>
          <p:nvPr/>
        </p:nvCxnSpPr>
        <p:spPr>
          <a:xfrm>
            <a:off x="2213962" y="2092539"/>
            <a:ext cx="2300654" cy="57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5E391942-A683-4CC7-A222-21C429A6ABEF}"/>
              </a:ext>
            </a:extLst>
          </p:cNvPr>
          <p:cNvSpPr/>
          <p:nvPr/>
        </p:nvSpPr>
        <p:spPr>
          <a:xfrm>
            <a:off x="4586797" y="5094302"/>
            <a:ext cx="754602" cy="7546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11FFE88-5101-4A7C-A2BA-3B528AA72E50}"/>
              </a:ext>
            </a:extLst>
          </p:cNvPr>
          <p:cNvSpPr/>
          <p:nvPr/>
        </p:nvSpPr>
        <p:spPr>
          <a:xfrm>
            <a:off x="7244961" y="1209877"/>
            <a:ext cx="754602" cy="75460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97333BD-E5D3-404D-902E-897943D5CB18}"/>
              </a:ext>
            </a:extLst>
          </p:cNvPr>
          <p:cNvSpPr/>
          <p:nvPr/>
        </p:nvSpPr>
        <p:spPr>
          <a:xfrm>
            <a:off x="6096000" y="3928814"/>
            <a:ext cx="754602" cy="7546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70E1F19-2165-4221-9D29-6F8AFCA8569F}"/>
              </a:ext>
            </a:extLst>
          </p:cNvPr>
          <p:cNvSpPr/>
          <p:nvPr/>
        </p:nvSpPr>
        <p:spPr>
          <a:xfrm>
            <a:off x="6377826" y="5175472"/>
            <a:ext cx="754602" cy="7546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F75E924-CA5F-4E9A-B33A-4498776956B2}"/>
              </a:ext>
            </a:extLst>
          </p:cNvPr>
          <p:cNvSpPr/>
          <p:nvPr/>
        </p:nvSpPr>
        <p:spPr>
          <a:xfrm>
            <a:off x="7999563" y="3969523"/>
            <a:ext cx="754602" cy="7546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47F22EF-2ACD-4FDE-B2E9-0DC69AAE2FEF}"/>
              </a:ext>
            </a:extLst>
          </p:cNvPr>
          <p:cNvSpPr/>
          <p:nvPr/>
        </p:nvSpPr>
        <p:spPr>
          <a:xfrm>
            <a:off x="9025369" y="787154"/>
            <a:ext cx="754602" cy="75460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8E2B05B-F79F-4F95-AB94-DBF5F916EEE7}"/>
              </a:ext>
            </a:extLst>
          </p:cNvPr>
          <p:cNvSpPr/>
          <p:nvPr/>
        </p:nvSpPr>
        <p:spPr>
          <a:xfrm>
            <a:off x="9194306" y="2203142"/>
            <a:ext cx="754602" cy="75460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BEBC698-B362-4826-87E1-2F7D1C2652DE}"/>
              </a:ext>
            </a:extLst>
          </p:cNvPr>
          <p:cNvCxnSpPr>
            <a:stCxn id="22" idx="6"/>
            <a:endCxn id="27" idx="2"/>
          </p:cNvCxnSpPr>
          <p:nvPr/>
        </p:nvCxnSpPr>
        <p:spPr>
          <a:xfrm flipV="1">
            <a:off x="7999563" y="1164455"/>
            <a:ext cx="1025806" cy="4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0725FEF-68C1-4E51-AF64-798EF0785061}"/>
              </a:ext>
            </a:extLst>
          </p:cNvPr>
          <p:cNvCxnSpPr>
            <a:stCxn id="22" idx="5"/>
            <a:endCxn id="28" idx="2"/>
          </p:cNvCxnSpPr>
          <p:nvPr/>
        </p:nvCxnSpPr>
        <p:spPr>
          <a:xfrm>
            <a:off x="7889054" y="1853970"/>
            <a:ext cx="1305252" cy="72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AAAC0B9-520A-410D-9D0B-4D20D6CEBDBC}"/>
              </a:ext>
            </a:extLst>
          </p:cNvPr>
          <p:cNvCxnSpPr>
            <a:stCxn id="27" idx="5"/>
            <a:endCxn id="28" idx="0"/>
          </p:cNvCxnSpPr>
          <p:nvPr/>
        </p:nvCxnSpPr>
        <p:spPr>
          <a:xfrm flipH="1">
            <a:off x="9571607" y="1431247"/>
            <a:ext cx="97855" cy="77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27CEE88-ED05-4EC9-BB16-29BAF18634CA}"/>
              </a:ext>
            </a:extLst>
          </p:cNvPr>
          <p:cNvCxnSpPr>
            <a:stCxn id="23" idx="2"/>
            <a:endCxn id="21" idx="7"/>
          </p:cNvCxnSpPr>
          <p:nvPr/>
        </p:nvCxnSpPr>
        <p:spPr>
          <a:xfrm flipH="1">
            <a:off x="5230890" y="4306115"/>
            <a:ext cx="865110" cy="898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71AEBC-A18D-4C07-B7F7-DBA5EFE02383}"/>
              </a:ext>
            </a:extLst>
          </p:cNvPr>
          <p:cNvCxnSpPr>
            <a:stCxn id="24" idx="6"/>
            <a:endCxn id="26" idx="3"/>
          </p:cNvCxnSpPr>
          <p:nvPr/>
        </p:nvCxnSpPr>
        <p:spPr>
          <a:xfrm flipV="1">
            <a:off x="7132428" y="4613616"/>
            <a:ext cx="977644" cy="939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E67B40-10CD-4F55-A43C-33BE098003C8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>
            <a:off x="6850602" y="4306115"/>
            <a:ext cx="1148961" cy="40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9DCBA06-1CCB-400B-AA47-280B461BAAC1}"/>
              </a:ext>
            </a:extLst>
          </p:cNvPr>
          <p:cNvCxnSpPr>
            <a:stCxn id="13" idx="5"/>
            <a:endCxn id="21" idx="1"/>
          </p:cNvCxnSpPr>
          <p:nvPr/>
        </p:nvCxnSpPr>
        <p:spPr>
          <a:xfrm>
            <a:off x="2968564" y="4254659"/>
            <a:ext cx="1728742" cy="9501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95B4689-2734-4CFB-B48F-1848694A32CC}"/>
              </a:ext>
            </a:extLst>
          </p:cNvPr>
          <p:cNvCxnSpPr>
            <a:stCxn id="12" idx="7"/>
            <a:endCxn id="22" idx="2"/>
          </p:cNvCxnSpPr>
          <p:nvPr/>
        </p:nvCxnSpPr>
        <p:spPr>
          <a:xfrm flipV="1">
            <a:off x="5048200" y="1587178"/>
            <a:ext cx="2196761" cy="5625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569567F-11DA-4704-BAEE-CA2341B51FDA}"/>
              </a:ext>
            </a:extLst>
          </p:cNvPr>
          <p:cNvCxnSpPr>
            <a:cxnSpLocks/>
            <a:stCxn id="3" idx="5"/>
            <a:endCxn id="26" idx="1"/>
          </p:cNvCxnSpPr>
          <p:nvPr/>
        </p:nvCxnSpPr>
        <p:spPr>
          <a:xfrm>
            <a:off x="3641787" y="2832752"/>
            <a:ext cx="4468285" cy="1247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CCF32F2-641E-4B1F-A6C0-9E6B3B7A4620}"/>
              </a:ext>
            </a:extLst>
          </p:cNvPr>
          <p:cNvCxnSpPr>
            <a:stCxn id="22" idx="3"/>
            <a:endCxn id="23" idx="0"/>
          </p:cNvCxnSpPr>
          <p:nvPr/>
        </p:nvCxnSpPr>
        <p:spPr>
          <a:xfrm flipH="1">
            <a:off x="6473301" y="1853970"/>
            <a:ext cx="882169" cy="20748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80C04AA4-5DE7-4580-B1A4-E24D09F4557F}"/>
              </a:ext>
            </a:extLst>
          </p:cNvPr>
          <p:cNvSpPr/>
          <p:nvPr/>
        </p:nvSpPr>
        <p:spPr>
          <a:xfrm>
            <a:off x="1404846" y="5172087"/>
            <a:ext cx="754602" cy="7546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FD42B02-34F8-4A26-B01B-F185E17519C7}"/>
              </a:ext>
            </a:extLst>
          </p:cNvPr>
          <p:cNvCxnSpPr>
            <a:stCxn id="48" idx="6"/>
            <a:endCxn id="21" idx="3"/>
          </p:cNvCxnSpPr>
          <p:nvPr/>
        </p:nvCxnSpPr>
        <p:spPr>
          <a:xfrm>
            <a:off x="2159448" y="5549388"/>
            <a:ext cx="2537858" cy="1890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3D708D8-5AF7-408A-9AC9-22E0ED0CA324}"/>
              </a:ext>
            </a:extLst>
          </p:cNvPr>
          <p:cNvCxnSpPr>
            <a:stCxn id="48" idx="0"/>
            <a:endCxn id="13" idx="3"/>
          </p:cNvCxnSpPr>
          <p:nvPr/>
        </p:nvCxnSpPr>
        <p:spPr>
          <a:xfrm flipV="1">
            <a:off x="1782147" y="4254659"/>
            <a:ext cx="652833" cy="9174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30898EA-79AC-4644-95E4-2CBC6C3643B5}"/>
              </a:ext>
            </a:extLst>
          </p:cNvPr>
          <p:cNvCxnSpPr>
            <a:stCxn id="14" idx="3"/>
            <a:endCxn id="48" idx="1"/>
          </p:cNvCxnSpPr>
          <p:nvPr/>
        </p:nvCxnSpPr>
        <p:spPr>
          <a:xfrm flipH="1">
            <a:off x="1515355" y="2626123"/>
            <a:ext cx="165023" cy="265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1B27C62-CD2A-403D-AE4C-59BC1963D442}"/>
              </a:ext>
            </a:extLst>
          </p:cNvPr>
          <p:cNvCxnSpPr>
            <a:stCxn id="48" idx="7"/>
            <a:endCxn id="12" idx="3"/>
          </p:cNvCxnSpPr>
          <p:nvPr/>
        </p:nvCxnSpPr>
        <p:spPr>
          <a:xfrm flipV="1">
            <a:off x="2048939" y="2683312"/>
            <a:ext cx="2465677" cy="2599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97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 err="1">
                <a:solidFill>
                  <a:prstClr val="black"/>
                </a:solidFill>
                <a:latin typeface="한컴 고딕"/>
                <a:ea typeface="한컴 고딕"/>
              </a:rPr>
              <a:t>구현부</a:t>
            </a:r>
            <a:r>
              <a:rPr lang="ko-KR" altLang="en-US" sz="3600" b="1" dirty="0">
                <a:solidFill>
                  <a:prstClr val="black"/>
                </a:solidFill>
                <a:latin typeface="한컴 고딕"/>
                <a:ea typeface="한컴 고딕"/>
              </a:rPr>
              <a:t> 수정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/>
              <a:ea typeface="한컴 고딕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3690A-30BC-424D-82D9-CF5A3494F7ED}"/>
              </a:ext>
            </a:extLst>
          </p:cNvPr>
          <p:cNvSpPr txBox="1"/>
          <p:nvPr/>
        </p:nvSpPr>
        <p:spPr>
          <a:xfrm>
            <a:off x="1304544" y="1426464"/>
            <a:ext cx="9619488" cy="53245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70C0"/>
                </a:solidFill>
              </a:rPr>
              <a:t>동명이인을 같은 사람으로 저장하던 문제 발견</a:t>
            </a:r>
            <a:r>
              <a:rPr lang="en-US" altLang="ko-KR" sz="2000" dirty="0">
                <a:solidFill>
                  <a:srgbClr val="0070C0"/>
                </a:solidFill>
              </a:rPr>
              <a:t>: </a:t>
            </a:r>
            <a:r>
              <a:rPr lang="ko-KR" altLang="en-US" sz="2000" dirty="0">
                <a:solidFill>
                  <a:srgbClr val="0070C0"/>
                </a:solidFill>
              </a:rPr>
              <a:t>해결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-&gt; but </a:t>
            </a:r>
            <a:r>
              <a:rPr lang="ko-KR" altLang="en-US" sz="2000" dirty="0"/>
              <a:t>자료 수집 시간 및 데이터 요청 횟수 대폭 증가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70C0"/>
                </a:solidFill>
              </a:rPr>
              <a:t>배우 및 영화의 영문 이름을 추가로 저장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동명이인 문제를 해결하기 위함</a:t>
            </a:r>
            <a:r>
              <a:rPr lang="en-US" altLang="ko-KR" sz="2000" dirty="0"/>
              <a:t>. REST </a:t>
            </a:r>
            <a:r>
              <a:rPr lang="ko-KR" altLang="en-US" sz="2000" dirty="0"/>
              <a:t>요청 시 한글 인식 </a:t>
            </a:r>
            <a:r>
              <a:rPr lang="ko-KR" altLang="en-US" sz="2000" dirty="0" err="1"/>
              <a:t>안됌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70C0"/>
                </a:solidFill>
              </a:rPr>
              <a:t>평균 중심 지수의 정규화 문제</a:t>
            </a:r>
            <a:r>
              <a:rPr lang="en-US" altLang="ko-KR" sz="2000" dirty="0">
                <a:solidFill>
                  <a:srgbClr val="0070C0"/>
                </a:solidFill>
              </a:rPr>
              <a:t>: </a:t>
            </a:r>
            <a:r>
              <a:rPr lang="ko-KR" altLang="en-US" sz="2000" dirty="0">
                <a:solidFill>
                  <a:srgbClr val="0070C0"/>
                </a:solidFill>
              </a:rPr>
              <a:t>중심 지수 도출 식을 변경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모든 배우들에 대한 평균 중심 지수를 계산 가능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70C0"/>
                </a:solidFill>
              </a:rPr>
              <a:t>결과 데이터를 좀 더 체계적으로 분류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-&gt; average,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year_info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filmos</a:t>
            </a:r>
            <a:r>
              <a:rPr lang="en-US" altLang="ko-KR" sz="2000" dirty="0"/>
              <a:t>, relation, movie </a:t>
            </a:r>
            <a:r>
              <a:rPr lang="ko-KR" altLang="en-US" sz="2000" dirty="0"/>
              <a:t>로 분류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70C0"/>
                </a:solidFill>
              </a:rPr>
              <a:t>각 데이터를 </a:t>
            </a:r>
            <a:r>
              <a:rPr lang="ko-KR" altLang="en-US" sz="2000" dirty="0" err="1">
                <a:solidFill>
                  <a:srgbClr val="0070C0"/>
                </a:solidFill>
              </a:rPr>
              <a:t>년도별</a:t>
            </a:r>
            <a:r>
              <a:rPr lang="en-US" altLang="ko-KR" sz="2000" dirty="0">
                <a:solidFill>
                  <a:srgbClr val="0070C0"/>
                </a:solidFill>
              </a:rPr>
              <a:t>(ex: 2017~2017)</a:t>
            </a:r>
            <a:r>
              <a:rPr lang="ko-KR" altLang="en-US" sz="2000" dirty="0">
                <a:solidFill>
                  <a:srgbClr val="0070C0"/>
                </a:solidFill>
              </a:rPr>
              <a:t>로 정리하고</a:t>
            </a:r>
            <a:r>
              <a:rPr lang="en-US" altLang="ko-KR" sz="2000" dirty="0">
                <a:solidFill>
                  <a:srgbClr val="0070C0"/>
                </a:solidFill>
              </a:rPr>
              <a:t>, average </a:t>
            </a:r>
            <a:r>
              <a:rPr lang="ko-KR" altLang="en-US" sz="2000" dirty="0">
                <a:solidFill>
                  <a:srgbClr val="0070C0"/>
                </a:solidFill>
              </a:rPr>
              <a:t>값은 년도 범위로 저장</a:t>
            </a:r>
            <a:r>
              <a:rPr lang="en-US" altLang="ko-KR" sz="2000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70C0"/>
                </a:solidFill>
              </a:rPr>
              <a:t>년도 검색을 지정하여 년도별로 저장</a:t>
            </a:r>
            <a:r>
              <a:rPr lang="en-US" altLang="ko-KR" sz="2000" dirty="0">
                <a:solidFill>
                  <a:srgbClr val="0070C0"/>
                </a:solidFill>
              </a:rPr>
              <a:t>/</a:t>
            </a:r>
            <a:r>
              <a:rPr lang="ko-KR" altLang="en-US" sz="2000" dirty="0">
                <a:solidFill>
                  <a:srgbClr val="0070C0"/>
                </a:solidFill>
              </a:rPr>
              <a:t>읽기 가능</a:t>
            </a:r>
            <a:endParaRPr lang="en-US" altLang="ko-KR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5708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한컴 고딕"/>
                <a:ea typeface="한컴 고딕"/>
              </a:rPr>
              <a:t>평균 중심 지수 구하기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/>
              <a:ea typeface="한컴 고딕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3690A-30BC-424D-82D9-CF5A3494F7ED}"/>
              </a:ext>
            </a:extLst>
          </p:cNvPr>
          <p:cNvSpPr txBox="1"/>
          <p:nvPr/>
        </p:nvSpPr>
        <p:spPr>
          <a:xfrm>
            <a:off x="1304544" y="1426464"/>
            <a:ext cx="961948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DC9309-0BDD-4866-8EB6-E8B3329E2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7" y="1683027"/>
            <a:ext cx="7110682" cy="1087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389C3-BB72-43A1-9DC3-71AA0ED2FF76}"/>
              </a:ext>
            </a:extLst>
          </p:cNvPr>
          <p:cNvSpPr txBox="1"/>
          <p:nvPr/>
        </p:nvSpPr>
        <p:spPr>
          <a:xfrm>
            <a:off x="2250087" y="2770341"/>
            <a:ext cx="5996502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i </a:t>
            </a:r>
            <a:r>
              <a:rPr lang="ko-KR" altLang="en-US" b="1" dirty="0"/>
              <a:t>노드의 평균 중심 지수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N: </a:t>
            </a:r>
            <a:r>
              <a:rPr lang="ko-KR" altLang="en-US" b="1" dirty="0"/>
              <a:t>모든 노드 수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중심 </a:t>
            </a:r>
            <a:r>
              <a:rPr lang="en-US" altLang="ko-KR" b="1" dirty="0" err="1"/>
              <a:t>i</a:t>
            </a:r>
            <a:r>
              <a:rPr lang="ko-KR" altLang="en-US" b="1" dirty="0"/>
              <a:t>와 연결된 노드 수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중심 </a:t>
            </a:r>
            <a:r>
              <a:rPr lang="en-US" altLang="ko-KR" b="1" dirty="0" err="1"/>
              <a:t>i</a:t>
            </a:r>
            <a:r>
              <a:rPr lang="ko-KR" altLang="en-US" b="1" dirty="0"/>
              <a:t>와 노드</a:t>
            </a:r>
            <a:r>
              <a:rPr lang="en-US" altLang="ko-KR" b="1" dirty="0"/>
              <a:t>n</a:t>
            </a:r>
            <a:r>
              <a:rPr lang="ko-KR" altLang="en-US" b="1" dirty="0"/>
              <a:t>의 거리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중심 </a:t>
            </a:r>
            <a:r>
              <a:rPr lang="en-US" altLang="ko-KR" b="1" dirty="0" err="1"/>
              <a:t>i</a:t>
            </a:r>
            <a:r>
              <a:rPr lang="ko-KR" altLang="en-US" b="1" dirty="0"/>
              <a:t>와 가장 먼 노드까지의 거리</a:t>
            </a:r>
            <a:endParaRPr lang="en-US" altLang="ko-KR" b="1" dirty="0"/>
          </a:p>
          <a:p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879FE0-F9A8-48D4-BA68-5825F6EC5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837" y="4348092"/>
            <a:ext cx="476250" cy="495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9F7EDA-0808-4BEB-9226-BA3BE03B3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462" y="2787628"/>
            <a:ext cx="381000" cy="381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C0A4BB-6793-4E16-B3C7-D13AF543E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1462" y="3828194"/>
            <a:ext cx="381000" cy="4141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FF52ED-ADB0-489E-B887-5FF564652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5255" y="3377806"/>
            <a:ext cx="427207" cy="3682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6B6049-EB62-4D90-ABA3-3DAADF2D83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6606" b="7053"/>
          <a:stretch/>
        </p:blipFill>
        <p:spPr>
          <a:xfrm>
            <a:off x="1668532" y="4949160"/>
            <a:ext cx="640652" cy="3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0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503C18-1072-4E12-81AF-A6762DC55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20" y="1613834"/>
            <a:ext cx="5370241" cy="1267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AA8759-0148-45AD-9920-0DF18A422B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05" r="28794" b="10794"/>
          <a:stretch/>
        </p:blipFill>
        <p:spPr>
          <a:xfrm>
            <a:off x="1270020" y="2903217"/>
            <a:ext cx="5370241" cy="15956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67BE5A-1C76-46A3-B4F6-125EF2F708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20" y="4521226"/>
            <a:ext cx="5387434" cy="19039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DA3817-5CA3-43C3-8281-6DBDCBE8D1A3}"/>
              </a:ext>
            </a:extLst>
          </p:cNvPr>
          <p:cNvSpPr txBox="1"/>
          <p:nvPr/>
        </p:nvSpPr>
        <p:spPr>
          <a:xfrm>
            <a:off x="7327392" y="1377696"/>
            <a:ext cx="424281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 err="1"/>
              <a:t>입력부</a:t>
            </a:r>
            <a:endParaRPr lang="en-US" altLang="ko-KR" sz="2400" b="1" dirty="0"/>
          </a:p>
          <a:p>
            <a:r>
              <a:rPr lang="en-US" altLang="ko-KR" b="1" dirty="0"/>
              <a:t> -</a:t>
            </a:r>
            <a:r>
              <a:rPr lang="ko-KR" altLang="en-US" b="1" dirty="0"/>
              <a:t>수행할 동작 선택</a:t>
            </a:r>
            <a:r>
              <a:rPr lang="en-US" altLang="ko-KR" b="1" dirty="0"/>
              <a:t> </a:t>
            </a:r>
          </a:p>
          <a:p>
            <a:r>
              <a:rPr lang="en-US" altLang="ko-KR" b="1" dirty="0"/>
              <a:t> -</a:t>
            </a:r>
            <a:r>
              <a:rPr lang="ko-KR" altLang="en-US" b="1" dirty="0"/>
              <a:t>필요할 경우 발급받은 키 입력</a:t>
            </a:r>
            <a:endParaRPr lang="en-US" altLang="ko-KR" b="1" dirty="0"/>
          </a:p>
          <a:p>
            <a:r>
              <a:rPr lang="en-US" altLang="ko-KR" b="1" dirty="0"/>
              <a:t> - </a:t>
            </a:r>
            <a:r>
              <a:rPr lang="ko-KR" altLang="en-US" b="1" dirty="0"/>
              <a:t>개봉 년도 </a:t>
            </a:r>
            <a:r>
              <a:rPr lang="en-US" altLang="ko-KR" b="1" dirty="0"/>
              <a:t>(start, end) </a:t>
            </a:r>
            <a:r>
              <a:rPr lang="ko-KR" altLang="en-US" b="1" dirty="0"/>
              <a:t>입력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2400" b="1" dirty="0"/>
              <a:t>2. </a:t>
            </a:r>
            <a:r>
              <a:rPr lang="ko-KR" altLang="en-US" sz="2400" b="1" dirty="0"/>
              <a:t>실행과정</a:t>
            </a:r>
            <a:endParaRPr lang="en-US" altLang="ko-KR" sz="2400" b="1" dirty="0"/>
          </a:p>
          <a:p>
            <a:r>
              <a:rPr lang="en-US" altLang="ko-KR" b="1" dirty="0"/>
              <a:t> -</a:t>
            </a:r>
            <a:r>
              <a:rPr lang="ko-KR" altLang="en-US" b="1" dirty="0"/>
              <a:t> 커넥션 성공 시 메시지 출력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2400" b="1" dirty="0"/>
              <a:t>3. </a:t>
            </a:r>
            <a:r>
              <a:rPr lang="ko-KR" altLang="en-US" sz="2400" b="1" dirty="0"/>
              <a:t>종료</a:t>
            </a:r>
            <a:endParaRPr lang="en-US" altLang="ko-KR" sz="2400" b="1" dirty="0"/>
          </a:p>
          <a:p>
            <a:r>
              <a:rPr lang="en-US" altLang="ko-KR" b="1" dirty="0"/>
              <a:t> - </a:t>
            </a:r>
            <a:r>
              <a:rPr lang="ko-KR" altLang="en-US" b="1" dirty="0"/>
              <a:t>저장과 함께 프로그램 종료</a:t>
            </a:r>
          </a:p>
        </p:txBody>
      </p:sp>
    </p:spTree>
    <p:extLst>
      <p:ext uri="{BB962C8B-B14F-4D97-AF65-F5344CB8AC3E}">
        <p14:creationId xmlns:p14="http://schemas.microsoft.com/office/powerpoint/2010/main" val="429119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결과 </a:t>
            </a:r>
            <a:r>
              <a:rPr lang="en-US" altLang="ko-KR" sz="3600" b="1" dirty="0">
                <a:latin typeface="한컴 고딕"/>
                <a:ea typeface="한컴 고딕"/>
              </a:rPr>
              <a:t>2013~2018</a:t>
            </a:r>
            <a:endParaRPr lang="ko-KR" altLang="en-US" sz="3600" b="1" dirty="0">
              <a:latin typeface="한컴 고딕"/>
              <a:ea typeface="한컴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D58A11-408E-421A-9C7E-D20796223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7" y="2112268"/>
            <a:ext cx="4417308" cy="31180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7A73A8-D8DA-425A-919C-F8EE9B86C291}"/>
              </a:ext>
            </a:extLst>
          </p:cNvPr>
          <p:cNvSpPr txBox="1"/>
          <p:nvPr/>
        </p:nvSpPr>
        <p:spPr>
          <a:xfrm>
            <a:off x="5687327" y="2331453"/>
            <a:ext cx="5797537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인접노드가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0</a:t>
            </a:r>
            <a:r>
              <a:rPr lang="ko-KR" altLang="en-US" sz="2400" b="1" dirty="0"/>
              <a:t>인 노드들의 평균 지수는 </a:t>
            </a:r>
            <a:r>
              <a:rPr lang="en-US" altLang="ko-KR" sz="2400" b="1" dirty="0"/>
              <a:t>7</a:t>
            </a:r>
            <a:r>
              <a:rPr lang="ko-KR" altLang="en-US" sz="2400" b="1" dirty="0"/>
              <a:t>이다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따라서 해당 그래프에서 </a:t>
            </a:r>
            <a:r>
              <a:rPr lang="ko-KR" altLang="en-US" sz="2400" b="1" dirty="0" err="1"/>
              <a:t>비연결</a:t>
            </a:r>
            <a:r>
              <a:rPr lang="ko-KR" altLang="en-US" sz="2400" b="1" dirty="0"/>
              <a:t> 노드들을 제외한 연결 노드들은 거리 </a:t>
            </a:r>
            <a:r>
              <a:rPr lang="en-US" altLang="ko-KR" sz="2400" b="1" dirty="0"/>
              <a:t>6</a:t>
            </a:r>
            <a:r>
              <a:rPr lang="ko-KR" altLang="en-US" sz="2400" b="1" dirty="0"/>
              <a:t>이내에 있다</a:t>
            </a:r>
            <a:r>
              <a:rPr lang="en-US" altLang="ko-KR" sz="2400" b="1" dirty="0"/>
              <a:t>.</a:t>
            </a:r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526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Office PowerPoint</Application>
  <PresentationFormat>와이드스크린</PresentationFormat>
  <Paragraphs>119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굴림</vt:lpstr>
      <vt:lpstr>나눔바른고딕</vt:lpstr>
      <vt:lpstr>맑은 고딕</vt:lpstr>
      <vt:lpstr>바탕</vt:lpstr>
      <vt:lpstr>한컴 고딕</vt:lpstr>
      <vt:lpstr>한컴 소망 B</vt:lpstr>
      <vt:lpstr>Arial</vt:lpstr>
      <vt:lpstr>Candara</vt:lpstr>
      <vt:lpstr>5_Office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준영 최</dc:creator>
  <cp:lastModifiedBy>준영 최</cp:lastModifiedBy>
  <cp:revision>74</cp:revision>
  <dcterms:created xsi:type="dcterms:W3CDTF">2018-09-10T14:54:06Z</dcterms:created>
  <dcterms:modified xsi:type="dcterms:W3CDTF">2018-10-15T04:40:16Z</dcterms:modified>
  <cp:version>1000.0000.01</cp:version>
</cp:coreProperties>
</file>