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7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4DADFF"/>
    <a:srgbClr val="FDA163"/>
    <a:srgbClr val="00C518"/>
    <a:srgbClr val="FF5D5D"/>
    <a:srgbClr val="FD9E5D"/>
    <a:srgbClr val="FD944D"/>
    <a:srgbClr val="FDA76E"/>
    <a:srgbClr val="99A76E"/>
    <a:srgbClr val="FF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C4A385-B504-4224-B3D3-140D4C6EA6FC}"/>
              </a:ext>
            </a:extLst>
          </p:cNvPr>
          <p:cNvSpPr/>
          <p:nvPr/>
        </p:nvSpPr>
        <p:spPr>
          <a:xfrm>
            <a:off x="545284" y="534799"/>
            <a:ext cx="5956184" cy="5788403"/>
          </a:xfrm>
          <a:prstGeom prst="roundRect">
            <a:avLst/>
          </a:prstGeom>
          <a:gradFill flip="none" rotWithShape="1">
            <a:gsLst>
              <a:gs pos="0">
                <a:srgbClr val="53B9EB"/>
              </a:gs>
              <a:gs pos="53000">
                <a:srgbClr val="85CEFF"/>
              </a:gs>
              <a:gs pos="100000">
                <a:srgbClr val="53B9EB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4CFB10E-3D43-479C-A7AF-72BAE6EE3B40}"/>
              </a:ext>
            </a:extLst>
          </p:cNvPr>
          <p:cNvSpPr/>
          <p:nvPr/>
        </p:nvSpPr>
        <p:spPr>
          <a:xfrm>
            <a:off x="2688897" y="1742707"/>
            <a:ext cx="2979584" cy="1651620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1B2D477-17B1-4B86-8085-2E0C13A93405}"/>
              </a:ext>
            </a:extLst>
          </p:cNvPr>
          <p:cNvGrpSpPr/>
          <p:nvPr/>
        </p:nvGrpSpPr>
        <p:grpSpPr>
          <a:xfrm>
            <a:off x="928006" y="876300"/>
            <a:ext cx="3073084" cy="3064562"/>
            <a:chOff x="6438852" y="644128"/>
            <a:chExt cx="3478208" cy="346856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E2AA83F-8CD5-4297-8731-61760319428E}"/>
                </a:ext>
              </a:extLst>
            </p:cNvPr>
            <p:cNvSpPr/>
            <p:nvPr/>
          </p:nvSpPr>
          <p:spPr>
            <a:xfrm>
              <a:off x="7048500" y="1244127"/>
              <a:ext cx="2268563" cy="2268562"/>
            </a:xfrm>
            <a:prstGeom prst="ellipse">
              <a:avLst/>
            </a:prstGeom>
            <a:solidFill>
              <a:srgbClr val="FDF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E1861ED-2C4D-4BAC-BA4F-641FB48C9C3D}"/>
                </a:ext>
              </a:extLst>
            </p:cNvPr>
            <p:cNvGrpSpPr/>
            <p:nvPr/>
          </p:nvGrpSpPr>
          <p:grpSpPr>
            <a:xfrm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A5D22488-6134-470A-A7C4-595EE5E3DAE1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DB88AFDE-87E4-4DCC-B4A2-D02128788D0A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3BC393-B50B-436C-84FE-A00365BDF42C}"/>
                </a:ext>
              </a:extLst>
            </p:cNvPr>
            <p:cNvGrpSpPr/>
            <p:nvPr/>
          </p:nvGrpSpPr>
          <p:grpSpPr>
            <a:xfrm rot="1800000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FA416DF0-6FB7-480B-85AA-45FA21114520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A34489D5-A70B-40B6-8572-F6457D49A323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9557449-CDEB-4A91-8AF5-CA6BB838B21D}"/>
                </a:ext>
              </a:extLst>
            </p:cNvPr>
            <p:cNvGrpSpPr/>
            <p:nvPr/>
          </p:nvGrpSpPr>
          <p:grpSpPr>
            <a:xfrm rot="3488159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1148CB43-5747-4647-ABB1-2A1716FB7684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67A6B116-8A17-4371-B140-16972301EB8F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8D76E70-42C4-4B61-846B-0962FDD30EE4}"/>
                </a:ext>
              </a:extLst>
            </p:cNvPr>
            <p:cNvGrpSpPr/>
            <p:nvPr/>
          </p:nvGrpSpPr>
          <p:grpSpPr>
            <a:xfrm rot="19851318">
              <a:off x="7912124" y="644128"/>
              <a:ext cx="541314" cy="3468559"/>
              <a:chOff x="7912124" y="644129"/>
              <a:chExt cx="541314" cy="3468559"/>
            </a:xfrm>
          </p:grpSpPr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03CD9EDF-0D3B-4C74-BA33-349F55ADBA67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C1199990-35F4-4AC4-88C2-745CA3AE611E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FEAF357-B929-4B05-A16F-0EAE433CD72F}"/>
                </a:ext>
              </a:extLst>
            </p:cNvPr>
            <p:cNvGrpSpPr/>
            <p:nvPr/>
          </p:nvGrpSpPr>
          <p:grpSpPr>
            <a:xfrm rot="18184827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16432661-198E-41F4-A0C7-F9066ED348E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F6F6404D-0887-4253-B04D-5D7AFB6A7811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1AF39C4-85FB-4793-8B9D-5D3B340E2565}"/>
                </a:ext>
              </a:extLst>
            </p:cNvPr>
            <p:cNvGrpSpPr/>
            <p:nvPr/>
          </p:nvGrpSpPr>
          <p:grpSpPr>
            <a:xfrm rot="5563893">
              <a:off x="7902475" y="644129"/>
              <a:ext cx="541314" cy="3468559"/>
              <a:chOff x="7912124" y="644129"/>
              <a:chExt cx="541314" cy="3468559"/>
            </a:xfrm>
          </p:grpSpPr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33DDD6B5-E4B2-462B-A68C-1CD4DD863CEC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375B8993-4BC4-4C4E-B63D-C4038C0F6EE9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B68D715-469F-424D-8237-7BC055DFE42B}"/>
              </a:ext>
            </a:extLst>
          </p:cNvPr>
          <p:cNvSpPr/>
          <p:nvPr/>
        </p:nvSpPr>
        <p:spPr>
          <a:xfrm>
            <a:off x="1451148" y="2408581"/>
            <a:ext cx="4482927" cy="2484942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눈물 방울 66">
            <a:extLst>
              <a:ext uri="{FF2B5EF4-FFF2-40B4-BE49-F238E27FC236}">
                <a16:creationId xmlns:a16="http://schemas.microsoft.com/office/drawing/2014/main" id="{347F5654-668D-4835-8953-10B53255EA7A}"/>
              </a:ext>
            </a:extLst>
          </p:cNvPr>
          <p:cNvSpPr/>
          <p:nvPr/>
        </p:nvSpPr>
        <p:spPr>
          <a:xfrm rot="-2700000">
            <a:off x="1890662" y="5137176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눈물 방울 67">
            <a:extLst>
              <a:ext uri="{FF2B5EF4-FFF2-40B4-BE49-F238E27FC236}">
                <a16:creationId xmlns:a16="http://schemas.microsoft.com/office/drawing/2014/main" id="{59703E03-A52C-497F-8759-7DF99E291473}"/>
              </a:ext>
            </a:extLst>
          </p:cNvPr>
          <p:cNvSpPr/>
          <p:nvPr/>
        </p:nvSpPr>
        <p:spPr>
          <a:xfrm rot="-2700000">
            <a:off x="2537936" y="5137175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눈물 방울 68">
            <a:extLst>
              <a:ext uri="{FF2B5EF4-FFF2-40B4-BE49-F238E27FC236}">
                <a16:creationId xmlns:a16="http://schemas.microsoft.com/office/drawing/2014/main" id="{4BBE48F8-529C-4881-A155-C34608304D3D}"/>
              </a:ext>
            </a:extLst>
          </p:cNvPr>
          <p:cNvSpPr/>
          <p:nvPr/>
        </p:nvSpPr>
        <p:spPr>
          <a:xfrm rot="-2700000">
            <a:off x="1721652" y="5552979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눈물 방울 69">
            <a:extLst>
              <a:ext uri="{FF2B5EF4-FFF2-40B4-BE49-F238E27FC236}">
                <a16:creationId xmlns:a16="http://schemas.microsoft.com/office/drawing/2014/main" id="{D6BBE37E-BA0D-4E5A-9C00-295F69F9F552}"/>
              </a:ext>
            </a:extLst>
          </p:cNvPr>
          <p:cNvSpPr/>
          <p:nvPr/>
        </p:nvSpPr>
        <p:spPr>
          <a:xfrm rot="-2700000">
            <a:off x="2368926" y="5552978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번개 70">
            <a:extLst>
              <a:ext uri="{FF2B5EF4-FFF2-40B4-BE49-F238E27FC236}">
                <a16:creationId xmlns:a16="http://schemas.microsoft.com/office/drawing/2014/main" id="{C5C83309-B30C-4125-BF69-3189B46E4171}"/>
              </a:ext>
            </a:extLst>
          </p:cNvPr>
          <p:cNvSpPr/>
          <p:nvPr/>
        </p:nvSpPr>
        <p:spPr>
          <a:xfrm flipH="1">
            <a:off x="2950460" y="5202797"/>
            <a:ext cx="571500" cy="571500"/>
          </a:xfrm>
          <a:prstGeom prst="lightningBolt">
            <a:avLst/>
          </a:prstGeom>
          <a:solidFill>
            <a:srgbClr val="FDF28A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번개 71">
            <a:extLst>
              <a:ext uri="{FF2B5EF4-FFF2-40B4-BE49-F238E27FC236}">
                <a16:creationId xmlns:a16="http://schemas.microsoft.com/office/drawing/2014/main" id="{92F83BC2-5D6F-49C4-B78D-E7FD6DF81284}"/>
              </a:ext>
            </a:extLst>
          </p:cNvPr>
          <p:cNvSpPr/>
          <p:nvPr/>
        </p:nvSpPr>
        <p:spPr>
          <a:xfrm flipH="1">
            <a:off x="3453070" y="5199968"/>
            <a:ext cx="571500" cy="571500"/>
          </a:xfrm>
          <a:prstGeom prst="lightningBolt">
            <a:avLst/>
          </a:prstGeom>
          <a:solidFill>
            <a:srgbClr val="FDF28A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별: 꼭짓점 6개 73">
            <a:extLst>
              <a:ext uri="{FF2B5EF4-FFF2-40B4-BE49-F238E27FC236}">
                <a16:creationId xmlns:a16="http://schemas.microsoft.com/office/drawing/2014/main" id="{DF2A9E5F-83FB-4E4A-8817-A402CD442739}"/>
              </a:ext>
            </a:extLst>
          </p:cNvPr>
          <p:cNvSpPr/>
          <p:nvPr/>
        </p:nvSpPr>
        <p:spPr>
          <a:xfrm>
            <a:off x="4482297" y="5129053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별: 꼭짓점 6개 74">
            <a:extLst>
              <a:ext uri="{FF2B5EF4-FFF2-40B4-BE49-F238E27FC236}">
                <a16:creationId xmlns:a16="http://schemas.microsoft.com/office/drawing/2014/main" id="{515414DB-AF1F-419B-AAB9-665451C76F89}"/>
              </a:ext>
            </a:extLst>
          </p:cNvPr>
          <p:cNvSpPr/>
          <p:nvPr/>
        </p:nvSpPr>
        <p:spPr>
          <a:xfrm>
            <a:off x="5096702" y="5127939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별: 꼭짓점 6개 75">
            <a:extLst>
              <a:ext uri="{FF2B5EF4-FFF2-40B4-BE49-F238E27FC236}">
                <a16:creationId xmlns:a16="http://schemas.microsoft.com/office/drawing/2014/main" id="{94B2800A-332F-4EEC-9431-F0FDC0FCD9B5}"/>
              </a:ext>
            </a:extLst>
          </p:cNvPr>
          <p:cNvSpPr/>
          <p:nvPr/>
        </p:nvSpPr>
        <p:spPr>
          <a:xfrm>
            <a:off x="4254979" y="5594834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별: 꼭짓점 6개 76">
            <a:extLst>
              <a:ext uri="{FF2B5EF4-FFF2-40B4-BE49-F238E27FC236}">
                <a16:creationId xmlns:a16="http://schemas.microsoft.com/office/drawing/2014/main" id="{7924AAE0-1405-4DC9-AB78-F7A0D644DB31}"/>
              </a:ext>
            </a:extLst>
          </p:cNvPr>
          <p:cNvSpPr/>
          <p:nvPr/>
        </p:nvSpPr>
        <p:spPr>
          <a:xfrm>
            <a:off x="4869384" y="5593720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984FAE-1D05-4E52-822A-D74866C8820C}"/>
              </a:ext>
            </a:extLst>
          </p:cNvPr>
          <p:cNvSpPr txBox="1"/>
          <p:nvPr/>
        </p:nvSpPr>
        <p:spPr>
          <a:xfrm flipH="1">
            <a:off x="7190960" y="1088571"/>
            <a:ext cx="398443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미세한 날씨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E569A9-EE26-4F72-A23C-EF20B7764272}"/>
              </a:ext>
            </a:extLst>
          </p:cNvPr>
          <p:cNvSpPr txBox="1"/>
          <p:nvPr/>
        </p:nvSpPr>
        <p:spPr>
          <a:xfrm flipH="1">
            <a:off x="7662283" y="2492998"/>
            <a:ext cx="3078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날씨 알림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미세먼지 나쁨 알림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그 외 기상청 날씨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873C02-CFE2-4EA0-9998-034F3EDD732C}"/>
              </a:ext>
            </a:extLst>
          </p:cNvPr>
          <p:cNvSpPr txBox="1"/>
          <p:nvPr/>
        </p:nvSpPr>
        <p:spPr>
          <a:xfrm flipH="1">
            <a:off x="8577173" y="5493978"/>
            <a:ext cx="3078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2014180038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정명준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2014180039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정성호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E7E956-CE3C-4DD5-B87A-985A0148BEAE}"/>
              </a:ext>
            </a:extLst>
          </p:cNvPr>
          <p:cNvGrpSpPr/>
          <p:nvPr/>
        </p:nvGrpSpPr>
        <p:grpSpPr>
          <a:xfrm>
            <a:off x="320813" y="1311216"/>
            <a:ext cx="3590925" cy="5162550"/>
            <a:chOff x="320813" y="1311216"/>
            <a:chExt cx="3590925" cy="516255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B2D871E-6FF5-42D2-98A1-65B137F9F5C4}"/>
                </a:ext>
              </a:extLst>
            </p:cNvPr>
            <p:cNvSpPr/>
            <p:nvPr/>
          </p:nvSpPr>
          <p:spPr>
            <a:xfrm>
              <a:off x="320813" y="1311216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ED8E6537-B68A-419A-B6D6-6B037EF5AA78}"/>
                </a:ext>
              </a:extLst>
            </p:cNvPr>
            <p:cNvGrpSpPr/>
            <p:nvPr/>
          </p:nvGrpSpPr>
          <p:grpSpPr>
            <a:xfrm>
              <a:off x="757570" y="1786469"/>
              <a:ext cx="2717411" cy="4335331"/>
              <a:chOff x="757570" y="1786469"/>
              <a:chExt cx="2717411" cy="43353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BDA2FD-D95A-4BD0-93DE-85C8A0B83225}"/>
                  </a:ext>
                </a:extLst>
              </p:cNvPr>
              <p:cNvSpPr txBox="1"/>
              <p:nvPr/>
            </p:nvSpPr>
            <p:spPr>
              <a:xfrm>
                <a:off x="1241677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14.5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AA3D6-DEFD-4EEA-AAB3-3625C6F9A44E}"/>
                  </a:ext>
                </a:extLst>
              </p:cNvPr>
              <p:cNvSpPr txBox="1"/>
              <p:nvPr/>
            </p:nvSpPr>
            <p:spPr>
              <a:xfrm>
                <a:off x="1012447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나쁨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D8D538-E7A1-4E8B-A8F3-AA8DEA7FF840}"/>
                  </a:ext>
                </a:extLst>
              </p:cNvPr>
              <p:cNvSpPr txBox="1"/>
              <p:nvPr/>
            </p:nvSpPr>
            <p:spPr>
              <a:xfrm>
                <a:off x="1408389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D8BAFF-E91D-4C82-86D3-09AC08AD4D70}"/>
                  </a:ext>
                </a:extLst>
              </p:cNvPr>
              <p:cNvSpPr txBox="1"/>
              <p:nvPr/>
            </p:nvSpPr>
            <p:spPr>
              <a:xfrm>
                <a:off x="757570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4/25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8:53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46D2E628-AA70-478E-B060-E23BC02AAA34}"/>
                  </a:ext>
                </a:extLst>
              </p:cNvPr>
              <p:cNvSpPr/>
              <p:nvPr/>
            </p:nvSpPr>
            <p:spPr>
              <a:xfrm>
                <a:off x="1468546" y="2905712"/>
                <a:ext cx="1295458" cy="718089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화살표: 원형 98">
                <a:extLst>
                  <a:ext uri="{FF2B5EF4-FFF2-40B4-BE49-F238E27FC236}">
                    <a16:creationId xmlns:a16="http://schemas.microsoft.com/office/drawing/2014/main" id="{B5F21285-CC17-4BAE-981B-E524CF843AB2}"/>
                  </a:ext>
                </a:extLst>
              </p:cNvPr>
              <p:cNvSpPr/>
              <p:nvPr/>
            </p:nvSpPr>
            <p:spPr>
              <a:xfrm flipV="1">
                <a:off x="1931611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429425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B9AE476-B49A-4F50-AA9F-C34B325377E9}"/>
              </a:ext>
            </a:extLst>
          </p:cNvPr>
          <p:cNvGrpSpPr/>
          <p:nvPr/>
        </p:nvGrpSpPr>
        <p:grpSpPr>
          <a:xfrm>
            <a:off x="8267700" y="1311216"/>
            <a:ext cx="3590925" cy="5162550"/>
            <a:chOff x="8267700" y="1311216"/>
            <a:chExt cx="3590925" cy="516255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99B2E-33C7-4FAD-86B3-C1E07B57EB0E}"/>
                </a:ext>
              </a:extLst>
            </p:cNvPr>
            <p:cNvSpPr/>
            <p:nvPr/>
          </p:nvSpPr>
          <p:spPr>
            <a:xfrm>
              <a:off x="8267700" y="1311216"/>
              <a:ext cx="3590925" cy="516255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D771160-1FCF-40AB-97E9-AB8AB4647452}"/>
                </a:ext>
              </a:extLst>
            </p:cNvPr>
            <p:cNvGrpSpPr/>
            <p:nvPr/>
          </p:nvGrpSpPr>
          <p:grpSpPr>
            <a:xfrm>
              <a:off x="8704457" y="1786469"/>
              <a:ext cx="2717411" cy="4335331"/>
              <a:chOff x="8704457" y="1786469"/>
              <a:chExt cx="2717411" cy="4335331"/>
            </a:xfrm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FD4DA99F-B9E7-45F8-AC14-8C7CAA434196}"/>
                  </a:ext>
                </a:extLst>
              </p:cNvPr>
              <p:cNvSpPr/>
              <p:nvPr/>
            </p:nvSpPr>
            <p:spPr>
              <a:xfrm>
                <a:off x="9674107" y="2901218"/>
                <a:ext cx="778110" cy="752705"/>
              </a:xfrm>
              <a:custGeom>
                <a:avLst/>
                <a:gdLst>
                  <a:gd name="connsiteX0" fmla="*/ 332605 w 1175407"/>
                  <a:gd name="connsiteY0" fmla="*/ 0 h 1137030"/>
                  <a:gd name="connsiteX1" fmla="*/ 317023 w 1175407"/>
                  <a:gd name="connsiteY1" fmla="*/ 50198 h 1137030"/>
                  <a:gd name="connsiteX2" fmla="*/ 304800 w 1175407"/>
                  <a:gd name="connsiteY2" fmla="*/ 171443 h 1137030"/>
                  <a:gd name="connsiteX3" fmla="*/ 906406 w 1175407"/>
                  <a:gd name="connsiteY3" fmla="*/ 773049 h 1137030"/>
                  <a:gd name="connsiteX4" fmla="*/ 1140578 w 1175407"/>
                  <a:gd name="connsiteY4" fmla="*/ 725772 h 1137030"/>
                  <a:gd name="connsiteX5" fmla="*/ 1175407 w 1175407"/>
                  <a:gd name="connsiteY5" fmla="*/ 706868 h 1137030"/>
                  <a:gd name="connsiteX6" fmla="*/ 1155935 w 1175407"/>
                  <a:gd name="connsiteY6" fmla="*/ 769596 h 1137030"/>
                  <a:gd name="connsiteX7" fmla="*/ 601606 w 1175407"/>
                  <a:gd name="connsiteY7" fmla="*/ 1137030 h 1137030"/>
                  <a:gd name="connsiteX8" fmla="*/ 0 w 1175407"/>
                  <a:gd name="connsiteY8" fmla="*/ 535424 h 1137030"/>
                  <a:gd name="connsiteX9" fmla="*/ 265242 w 1175407"/>
                  <a:gd name="connsiteY9" fmla="*/ 36563 h 11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5407" h="1137030">
                    <a:moveTo>
                      <a:pt x="332605" y="0"/>
                    </a:moveTo>
                    <a:lnTo>
                      <a:pt x="317023" y="50198"/>
                    </a:lnTo>
                    <a:cubicBezTo>
                      <a:pt x="309009" y="89362"/>
                      <a:pt x="304800" y="129911"/>
                      <a:pt x="304800" y="171443"/>
                    </a:cubicBezTo>
                    <a:cubicBezTo>
                      <a:pt x="304800" y="503701"/>
                      <a:pt x="574148" y="773049"/>
                      <a:pt x="906406" y="773049"/>
                    </a:cubicBezTo>
                    <a:cubicBezTo>
                      <a:pt x="989470" y="773049"/>
                      <a:pt x="1068603" y="756215"/>
                      <a:pt x="1140578" y="725772"/>
                    </a:cubicBezTo>
                    <a:lnTo>
                      <a:pt x="1175407" y="706868"/>
                    </a:lnTo>
                    <a:lnTo>
                      <a:pt x="1155935" y="769596"/>
                    </a:lnTo>
                    <a:cubicBezTo>
                      <a:pt x="1064606" y="985522"/>
                      <a:pt x="850800" y="1137030"/>
                      <a:pt x="601606" y="1137030"/>
                    </a:cubicBezTo>
                    <a:cubicBezTo>
                      <a:pt x="269348" y="1137030"/>
                      <a:pt x="0" y="867682"/>
                      <a:pt x="0" y="535424"/>
                    </a:cubicBezTo>
                    <a:cubicBezTo>
                      <a:pt x="0" y="327763"/>
                      <a:pt x="105214" y="144676"/>
                      <a:pt x="265242" y="3656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97C4EC2-6C6E-4A57-870E-6708C73B744B}"/>
                  </a:ext>
                </a:extLst>
              </p:cNvPr>
              <p:cNvSpPr txBox="1"/>
              <p:nvPr/>
            </p:nvSpPr>
            <p:spPr>
              <a:xfrm>
                <a:off x="9188564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10.5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9C7B845-F7DC-46E7-B798-D3D9985BD6BE}"/>
                  </a:ext>
                </a:extLst>
              </p:cNvPr>
              <p:cNvSpPr txBox="1"/>
              <p:nvPr/>
            </p:nvSpPr>
            <p:spPr>
              <a:xfrm>
                <a:off x="8959334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좋음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89E45C1-FC40-4D13-9D89-5F5BEFF9C35F}"/>
                  </a:ext>
                </a:extLst>
              </p:cNvPr>
              <p:cNvSpPr txBox="1"/>
              <p:nvPr/>
            </p:nvSpPr>
            <p:spPr>
              <a:xfrm>
                <a:off x="9355276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362B3F5-D459-450F-8210-DECE4FE1BF60}"/>
                  </a:ext>
                </a:extLst>
              </p:cNvPr>
              <p:cNvSpPr txBox="1"/>
              <p:nvPr/>
            </p:nvSpPr>
            <p:spPr>
              <a:xfrm>
                <a:off x="8704457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4/27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8:48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화살표: 원형 118">
                <a:extLst>
                  <a:ext uri="{FF2B5EF4-FFF2-40B4-BE49-F238E27FC236}">
                    <a16:creationId xmlns:a16="http://schemas.microsoft.com/office/drawing/2014/main" id="{D6A6F1A7-8068-46D3-8DAD-0D1D56696B5E}"/>
                  </a:ext>
                </a:extLst>
              </p:cNvPr>
              <p:cNvSpPr/>
              <p:nvPr/>
            </p:nvSpPr>
            <p:spPr>
              <a:xfrm flipV="1">
                <a:off x="9878498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41730"/>
              </p:ext>
            </p:extLst>
          </p:nvPr>
        </p:nvGraphicFramePr>
        <p:xfrm>
          <a:off x="188262" y="1096369"/>
          <a:ext cx="11711638" cy="5331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6312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4962663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4962663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102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200" dirty="0"/>
                        <a:t>추가범위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36396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OpenAPI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연동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날씨정보 레이아웃별로 나타낼 정보를 </a:t>
                      </a:r>
                      <a:r>
                        <a:rPr lang="en-US" altLang="ko-KR" sz="1400" dirty="0" err="1"/>
                        <a:t>XMLParsing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기법을 이용하여 </a:t>
                      </a:r>
                      <a:r>
                        <a:rPr lang="ko-KR" altLang="en-US" sz="1400" dirty="0" err="1"/>
                        <a:t>읽어옴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363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XML </a:t>
                      </a:r>
                      <a:r>
                        <a:rPr lang="ko-KR" altLang="en-US" sz="1400" dirty="0"/>
                        <a:t>데이터를 </a:t>
                      </a:r>
                      <a:r>
                        <a:rPr lang="en-US" altLang="ko-KR" sz="1400" dirty="0" err="1"/>
                        <a:t>dict</a:t>
                      </a:r>
                      <a:r>
                        <a:rPr lang="ko-KR" altLang="en-US" sz="1400" dirty="0"/>
                        <a:t>형태로 전환 및 필요한 정보만 추출</a:t>
                      </a:r>
                      <a:endParaRPr lang="en-US" altLang="ko-K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80848"/>
                  </a:ext>
                </a:extLst>
              </a:tr>
              <a:tr h="36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추출된 정보를 객체에 저장하고 부수적인 기능 및 데이터 관리</a:t>
                      </a:r>
                      <a:r>
                        <a:rPr lang="en-US" altLang="ko-KR" sz="1400" dirty="0"/>
                        <a:t>(Updating, </a:t>
                      </a:r>
                      <a:r>
                        <a:rPr lang="en-US" altLang="ko-KR" sz="1400" dirty="0" err="1"/>
                        <a:t>ToDict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DrawFrame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08278"/>
                  </a:ext>
                </a:extLst>
              </a:tr>
              <a:tr h="1091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날씨정보 레이아웃</a:t>
                      </a:r>
                      <a:r>
                        <a:rPr lang="en-US" altLang="ko-KR" sz="1400" dirty="0"/>
                        <a:t>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메인 레이아웃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지도 레이아웃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날씨 상세정보 레이아웃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지역별 도시 검색 레이아웃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1091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레이아웃 전환 시 </a:t>
                      </a:r>
                      <a:r>
                        <a:rPr lang="en-US" altLang="ko-KR" sz="1400" dirty="0"/>
                        <a:t>Fade-in/out </a:t>
                      </a:r>
                      <a:r>
                        <a:rPr lang="ko-KR" altLang="en-US" sz="1400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상세정보 레이아웃의 페이지 롤 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다운 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102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프레임워크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사용자에게 보여줄 정보를 </a:t>
                      </a:r>
                      <a:r>
                        <a:rPr lang="en-US" altLang="ko-KR" sz="1400" dirty="0"/>
                        <a:t>Scene</a:t>
                      </a:r>
                      <a:r>
                        <a:rPr lang="ko-KR" altLang="en-US" sz="1400" dirty="0"/>
                        <a:t>별로 관리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(Scene</a:t>
                      </a:r>
                      <a:r>
                        <a:rPr lang="ko-KR" altLang="en-US" sz="1400" dirty="0"/>
                        <a:t>과 레이아웃은 동일의미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각 </a:t>
                      </a:r>
                      <a:r>
                        <a:rPr lang="en-US" altLang="ko-KR" sz="1400" dirty="0"/>
                        <a:t>Scene</a:t>
                      </a:r>
                      <a:r>
                        <a:rPr lang="ko-KR" altLang="en-US" sz="1400" dirty="0"/>
                        <a:t>에서 제공하는 메뉴 버튼에 따른 </a:t>
                      </a:r>
                      <a:r>
                        <a:rPr lang="en-US" altLang="ko-KR" sz="1400" dirty="0"/>
                        <a:t>Scene</a:t>
                      </a:r>
                      <a:r>
                        <a:rPr lang="ko-KR" altLang="en-US" sz="1400" dirty="0"/>
                        <a:t>전환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역할 분담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55297"/>
              </p:ext>
            </p:extLst>
          </p:nvPr>
        </p:nvGraphicFramePr>
        <p:xfrm>
          <a:off x="328614" y="1096369"/>
          <a:ext cx="11534774" cy="57230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44136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</a:tblGrid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구현내용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날씨예보 정보 및 미세먼지 데이터를 다룰 전체적인 레이아웃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정명준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레이아웃을 상태별로 관리하고 전환할 프레임워크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정명준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정성호</a:t>
                      </a:r>
                      <a:r>
                        <a:rPr lang="en-US" altLang="ko-KR" sz="1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44191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 </a:t>
                      </a:r>
                      <a:r>
                        <a:rPr lang="en-US" altLang="ko-KR" sz="1400" dirty="0"/>
                        <a:t>API(</a:t>
                      </a:r>
                      <a:r>
                        <a:rPr lang="ko-KR" altLang="en-US" sz="1400" dirty="0"/>
                        <a:t>미세먼지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데이터 </a:t>
                      </a:r>
                      <a:r>
                        <a:rPr lang="en-US" altLang="ko-KR" sz="1400" dirty="0"/>
                        <a:t>Parsing </a:t>
                      </a:r>
                      <a:r>
                        <a:rPr lang="ko-KR" altLang="en-US" sz="1400" dirty="0"/>
                        <a:t>및 데이터 가공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데이터를 관리하고 부수적인 기능을 제공하는 객체 정의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정명준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 </a:t>
                      </a:r>
                      <a:r>
                        <a:rPr lang="en-US" altLang="ko-KR" sz="1400" dirty="0"/>
                        <a:t>API(</a:t>
                      </a:r>
                      <a:r>
                        <a:rPr lang="ko-KR" altLang="en-US" sz="1400" dirty="0"/>
                        <a:t>단기예보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중기예보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데이터 </a:t>
                      </a:r>
                      <a:r>
                        <a:rPr lang="en-US" altLang="ko-KR" sz="1400" dirty="0"/>
                        <a:t>Parsing </a:t>
                      </a:r>
                      <a:r>
                        <a:rPr lang="ko-KR" altLang="en-US" sz="1400" dirty="0"/>
                        <a:t>및 데이터 가공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데이터를 관리하고 부수적인 기능을 제공하는 객체 정의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정성호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21159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전체적인 레이아웃에 사용할 리소스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정명준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메인 레이아웃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단편적인 날씨 및 미세먼지 등을 기호와 함께 나타냄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정명준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98521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지도 레이아웃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한국 지도상에 도시 별 현재 기상상태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기온 등을 기호와 함께 나타냄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정성호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레이아웃 전환 시 사용될 애니메이션 및 롤 업 애니메이션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정명준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2804"/>
                  </a:ext>
                </a:extLst>
              </a:tr>
              <a:tr h="43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지역 도시 검색 및 현재 지역에 따른 날씨정보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정성호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  <a:tr h="43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오프라인 상태에서의 날씨 및 미세정보 표현 </a:t>
                      </a:r>
                      <a:r>
                        <a:rPr lang="en-US" altLang="ko-KR" sz="1400" dirty="0"/>
                        <a:t>(XML, JSON </a:t>
                      </a:r>
                      <a:r>
                        <a:rPr lang="ko-KR" altLang="en-US" sz="1400" dirty="0"/>
                        <a:t>파일 이용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정성호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45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7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진행 상황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12699"/>
              </p:ext>
            </p:extLst>
          </p:nvPr>
        </p:nvGraphicFramePr>
        <p:xfrm>
          <a:off x="240181" y="1096369"/>
          <a:ext cx="11711638" cy="512970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7518400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101479630"/>
                    </a:ext>
                  </a:extLst>
                </a:gridCol>
              </a:tblGrid>
              <a:tr h="43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기간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 사항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세부 내용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작업완료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좌표 지정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리소스 피벗 좌표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충돌 영역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 정의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21785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프레임워크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프로그램에서 사용할 객체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메인 프레임과 서브 프레임으로 나누고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 사용할 모듈 제작 및 오픈 소스 설치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90%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대략적인 </a:t>
                      </a:r>
                      <a:r>
                        <a:rPr lang="en-US" altLang="ko-KR" sz="1400"/>
                        <a:t>UI </a:t>
                      </a:r>
                      <a:r>
                        <a:rPr lang="ko-KR" altLang="en-US" sz="1400"/>
                        <a:t>제작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리소스를 활용한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프레임별 배치할 리소스 및 대략적인 처리 정의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공공데이터 오픈 </a:t>
                      </a:r>
                      <a:r>
                        <a:rPr lang="en-US" altLang="ko-KR" sz="1400"/>
                        <a:t>API </a:t>
                      </a:r>
                      <a:r>
                        <a:rPr lang="ko-KR" altLang="en-US" sz="1400"/>
                        <a:t>연동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및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en-US" altLang="ko-KR" sz="1400"/>
                        <a:t>UI </a:t>
                      </a:r>
                      <a:r>
                        <a:rPr lang="ko-KR" altLang="en-US" sz="1400"/>
                        <a:t>편집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각 프레임에 배치된 위젯 및 버튼 오브젝트에서 처리할 데이터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공공데이터 처리 메소드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현재 프레임에서 다음 프레임으로 넘어갈 때 표현할 애니메이션 정의</a:t>
                      </a:r>
                      <a:r>
                        <a:rPr lang="en-US" altLang="ko-KR" sz="1400" dirty="0"/>
                        <a:t>(Overlap, Sliding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기타 기상청 정보를 처리할 프레임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예정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디버깅 및 배포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오프라인 상태에서의 공공데이터 처리</a:t>
                      </a:r>
                      <a:r>
                        <a:rPr lang="en-US" altLang="ko-KR" sz="1400" dirty="0"/>
                        <a:t>(XML, JSON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예정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7428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진행 상황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 </a:t>
            </a:r>
            <a:r>
              <a:rPr lang="en-US" altLang="ko-KR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56E569-D360-417C-AB0A-112CFF690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48"/>
          <a:stretch/>
        </p:blipFill>
        <p:spPr>
          <a:xfrm>
            <a:off x="735940" y="1434884"/>
            <a:ext cx="4164242" cy="2120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B4755-DFDE-4C32-B935-4C81843DDB4E}"/>
              </a:ext>
            </a:extLst>
          </p:cNvPr>
          <p:cNvSpPr txBox="1"/>
          <p:nvPr/>
        </p:nvSpPr>
        <p:spPr>
          <a:xfrm>
            <a:off x="1374397" y="113555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대기오염정보 조회 서비스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6BCE4-94E0-4662-A854-B26E5BAEB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91"/>
          <a:stretch/>
        </p:blipFill>
        <p:spPr>
          <a:xfrm>
            <a:off x="758481" y="3869670"/>
            <a:ext cx="4119161" cy="26522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7B7AB1-1D88-4CB8-A71F-16F1F9EC16A9}"/>
              </a:ext>
            </a:extLst>
          </p:cNvPr>
          <p:cNvSpPr txBox="1"/>
          <p:nvPr/>
        </p:nvSpPr>
        <p:spPr>
          <a:xfrm>
            <a:off x="1456150" y="355568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동네예보정보 조회 서비스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74428E-E23B-4BE9-9EA4-C208CA66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288" y="1235583"/>
            <a:ext cx="4755959" cy="537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A3F0D-B9FD-4149-86AB-C729DB358F53}"/>
              </a:ext>
            </a:extLst>
          </p:cNvPr>
          <p:cNvSpPr txBox="1"/>
          <p:nvPr/>
        </p:nvSpPr>
        <p:spPr>
          <a:xfrm>
            <a:off x="7447841" y="111861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중기예보 조회 서비스</a:t>
            </a:r>
          </a:p>
        </p:txBody>
      </p:sp>
    </p:spTree>
    <p:extLst>
      <p:ext uri="{BB962C8B-B14F-4D97-AF65-F5344CB8AC3E}">
        <p14:creationId xmlns:p14="http://schemas.microsoft.com/office/powerpoint/2010/main" val="14106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7632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진행 상황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 예정</a:t>
            </a:r>
            <a:endParaRPr lang="en-US" altLang="ko-KR" sz="40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0DA90F9-987C-4C2B-BF0D-6F6E21BB7AE2}"/>
              </a:ext>
            </a:extLst>
          </p:cNvPr>
          <p:cNvGrpSpPr/>
          <p:nvPr/>
        </p:nvGrpSpPr>
        <p:grpSpPr>
          <a:xfrm>
            <a:off x="4664006" y="2256198"/>
            <a:ext cx="2994144" cy="4304576"/>
            <a:chOff x="1015117" y="2256198"/>
            <a:chExt cx="2994144" cy="430457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443FD55-EE06-4104-91D1-0D850A8672AA}"/>
                </a:ext>
              </a:extLst>
            </p:cNvPr>
            <p:cNvSpPr/>
            <p:nvPr/>
          </p:nvSpPr>
          <p:spPr>
            <a:xfrm>
              <a:off x="1015117" y="2256198"/>
              <a:ext cx="2994144" cy="4304576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B46DCCF-8BB4-43A9-ACEB-FCE996E032A6}"/>
                </a:ext>
              </a:extLst>
            </p:cNvPr>
            <p:cNvGrpSpPr/>
            <p:nvPr/>
          </p:nvGrpSpPr>
          <p:grpSpPr>
            <a:xfrm>
              <a:off x="1105319" y="2649771"/>
              <a:ext cx="2813741" cy="3614834"/>
              <a:chOff x="1105319" y="2649771"/>
              <a:chExt cx="2813741" cy="3614834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113535B-A574-49CF-A2D5-7AEA3DA1F0D9}"/>
                  </a:ext>
                </a:extLst>
              </p:cNvPr>
              <p:cNvGrpSpPr/>
              <p:nvPr/>
            </p:nvGrpSpPr>
            <p:grpSpPr>
              <a:xfrm>
                <a:off x="2150827" y="3517054"/>
                <a:ext cx="722725" cy="720720"/>
                <a:chOff x="6438852" y="644128"/>
                <a:chExt cx="3478208" cy="3468560"/>
              </a:xfrm>
              <a:effectLst/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6CC11BB8-C277-4DB8-AA3C-82E3CC8CC07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63F90121-8E23-4B0B-9EBB-9988068C3307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33" name="이등변 삼각형 32">
                    <a:extLst>
                      <a:ext uri="{FF2B5EF4-FFF2-40B4-BE49-F238E27FC236}">
                        <a16:creationId xmlns:a16="http://schemas.microsoft.com/office/drawing/2014/main" id="{7567B53A-E79C-4B02-80CA-74E05E0243E6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이등변 삼각형 33">
                    <a:extLst>
                      <a:ext uri="{FF2B5EF4-FFF2-40B4-BE49-F238E27FC236}">
                        <a16:creationId xmlns:a16="http://schemas.microsoft.com/office/drawing/2014/main" id="{4C40BDF3-B060-4B5E-8748-DEB201756749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F45ADF7B-F706-41F5-9FFC-AE5C9010EC2F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31" name="이등변 삼각형 30">
                    <a:extLst>
                      <a:ext uri="{FF2B5EF4-FFF2-40B4-BE49-F238E27FC236}">
                        <a16:creationId xmlns:a16="http://schemas.microsoft.com/office/drawing/2014/main" id="{633494D2-CA56-41CB-86FC-2D34BF51AC79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>
                    <a:extLst>
                      <a:ext uri="{FF2B5EF4-FFF2-40B4-BE49-F238E27FC236}">
                        <a16:creationId xmlns:a16="http://schemas.microsoft.com/office/drawing/2014/main" id="{18303361-ABA9-4796-8349-7ABE95397F30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D2299076-9740-4976-930B-A30EE294C1E5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9" name="이등변 삼각형 28">
                    <a:extLst>
                      <a:ext uri="{FF2B5EF4-FFF2-40B4-BE49-F238E27FC236}">
                        <a16:creationId xmlns:a16="http://schemas.microsoft.com/office/drawing/2014/main" id="{10633E71-F572-4AD1-B78E-02100ECE1D5A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이등변 삼각형 29">
                    <a:extLst>
                      <a:ext uri="{FF2B5EF4-FFF2-40B4-BE49-F238E27FC236}">
                        <a16:creationId xmlns:a16="http://schemas.microsoft.com/office/drawing/2014/main" id="{FD18D016-858B-4975-B984-FBE19E27F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913B0E8F-0B77-46B0-8412-B2516718516D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7" name="이등변 삼각형 26">
                    <a:extLst>
                      <a:ext uri="{FF2B5EF4-FFF2-40B4-BE49-F238E27FC236}">
                        <a16:creationId xmlns:a16="http://schemas.microsoft.com/office/drawing/2014/main" id="{3C81F941-20F3-4B42-AEF7-90344E7A19BD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이등변 삼각형 27">
                    <a:extLst>
                      <a:ext uri="{FF2B5EF4-FFF2-40B4-BE49-F238E27FC236}">
                        <a16:creationId xmlns:a16="http://schemas.microsoft.com/office/drawing/2014/main" id="{53F3262F-27DD-4A60-AF1E-1587D2B68B7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3DA6E41B-C80B-4E98-A643-0F9D0D427708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5" name="이등변 삼각형 24">
                    <a:extLst>
                      <a:ext uri="{FF2B5EF4-FFF2-40B4-BE49-F238E27FC236}">
                        <a16:creationId xmlns:a16="http://schemas.microsoft.com/office/drawing/2014/main" id="{AD5083F1-A21F-4159-B41A-5E4027EC7E9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이등변 삼각형 25">
                    <a:extLst>
                      <a:ext uri="{FF2B5EF4-FFF2-40B4-BE49-F238E27FC236}">
                        <a16:creationId xmlns:a16="http://schemas.microsoft.com/office/drawing/2014/main" id="{C5F563B5-3060-407C-A10D-45B9D690535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4C93A501-B59F-46E1-B1A8-AA76F28271FC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4BBC5E34-1F22-461A-BF27-D01B4125AAED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2A591436-3247-46FC-985B-E7A8A1603AC3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195B5A-6CE7-4DF9-9074-3ACCB187D5E5}"/>
                  </a:ext>
                </a:extLst>
              </p:cNvPr>
              <p:cNvSpPr txBox="1"/>
              <p:nvPr/>
            </p:nvSpPr>
            <p:spPr>
              <a:xfrm>
                <a:off x="1632222" y="2649771"/>
                <a:ext cx="1759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328E4A-0F39-43A9-92B1-EDC5B19459A3}"/>
                  </a:ext>
                </a:extLst>
              </p:cNvPr>
              <p:cNvSpPr txBox="1"/>
              <p:nvPr/>
            </p:nvSpPr>
            <p:spPr>
              <a:xfrm>
                <a:off x="1379289" y="4411669"/>
                <a:ext cx="2265801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A6676-C978-4927-8008-9F569CC0B830}"/>
                  </a:ext>
                </a:extLst>
              </p:cNvPr>
              <p:cNvSpPr txBox="1"/>
              <p:nvPr/>
            </p:nvSpPr>
            <p:spPr>
              <a:xfrm>
                <a:off x="1798130" y="4898772"/>
                <a:ext cx="14281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20318-105B-4E15-A3B2-7E2E3D1952E0}"/>
                  </a:ext>
                </a:extLst>
              </p:cNvPr>
              <p:cNvSpPr txBox="1"/>
              <p:nvPr/>
            </p:nvSpPr>
            <p:spPr>
              <a:xfrm>
                <a:off x="1105319" y="5488523"/>
                <a:ext cx="2813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화살표: 원형 13">
                <a:extLst>
                  <a:ext uri="{FF2B5EF4-FFF2-40B4-BE49-F238E27FC236}">
                    <a16:creationId xmlns:a16="http://schemas.microsoft.com/office/drawing/2014/main" id="{3A05F59B-FB6D-4F66-8022-9B6273B77F7E}"/>
                  </a:ext>
                </a:extLst>
              </p:cNvPr>
              <p:cNvSpPr/>
              <p:nvPr/>
            </p:nvSpPr>
            <p:spPr>
              <a:xfrm flipV="1">
                <a:off x="2358215" y="5956656"/>
                <a:ext cx="307949" cy="30794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AB19EF42-5F66-4E12-A0B2-15D44208E3AD}"/>
                  </a:ext>
                </a:extLst>
              </p:cNvPr>
              <p:cNvSpPr/>
              <p:nvPr/>
            </p:nvSpPr>
            <p:spPr>
              <a:xfrm>
                <a:off x="1407865" y="4406633"/>
                <a:ext cx="2152860" cy="43699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C3E8209-EE95-465E-BD16-6514B14C8C19}"/>
              </a:ext>
            </a:extLst>
          </p:cNvPr>
          <p:cNvSpPr/>
          <p:nvPr/>
        </p:nvSpPr>
        <p:spPr>
          <a:xfrm>
            <a:off x="4577625" y="2132011"/>
            <a:ext cx="3166906" cy="4552950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2114B-30A3-4143-8A95-6799DA9908A6}"/>
              </a:ext>
            </a:extLst>
          </p:cNvPr>
          <p:cNvSpPr txBox="1"/>
          <p:nvPr/>
        </p:nvSpPr>
        <p:spPr>
          <a:xfrm>
            <a:off x="5095297" y="1657393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Fade-in/out </a:t>
            </a:r>
            <a:r>
              <a:rPr lang="ko-KR" altLang="en-US" dirty="0"/>
              <a:t>효과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8FA4AA1-317B-427D-B68F-CEF809AC0F9E}"/>
              </a:ext>
            </a:extLst>
          </p:cNvPr>
          <p:cNvSpPr/>
          <p:nvPr/>
        </p:nvSpPr>
        <p:spPr>
          <a:xfrm>
            <a:off x="735381" y="2132011"/>
            <a:ext cx="3166906" cy="4552950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47308B-0B02-498E-9E42-A2F433A43FB6}"/>
              </a:ext>
            </a:extLst>
          </p:cNvPr>
          <p:cNvSpPr txBox="1"/>
          <p:nvPr/>
        </p:nvSpPr>
        <p:spPr>
          <a:xfrm>
            <a:off x="60042" y="1700298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날씨 및 </a:t>
            </a:r>
            <a:r>
              <a:rPr lang="ko-KR" altLang="en-US"/>
              <a:t>미세먼지 세부정보 </a:t>
            </a:r>
            <a:r>
              <a:rPr lang="ko-KR" altLang="en-US" dirty="0"/>
              <a:t>레이아웃 제작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2156060-CCC4-45B6-B4DE-5E600E2E73C3}"/>
              </a:ext>
            </a:extLst>
          </p:cNvPr>
          <p:cNvSpPr/>
          <p:nvPr/>
        </p:nvSpPr>
        <p:spPr>
          <a:xfrm>
            <a:off x="8419869" y="2132011"/>
            <a:ext cx="3164326" cy="4549244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3E188AF-4FE7-4EDC-9A4C-1387C8327E2C}"/>
              </a:ext>
            </a:extLst>
          </p:cNvPr>
          <p:cNvSpPr txBox="1"/>
          <p:nvPr/>
        </p:nvSpPr>
        <p:spPr>
          <a:xfrm>
            <a:off x="8904616" y="165397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지역도시 검색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482</Words>
  <Application>Microsoft Office PowerPoint</Application>
  <PresentationFormat>와이드스크린</PresentationFormat>
  <Paragraphs>125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Eras Light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정성호</cp:lastModifiedBy>
  <cp:revision>52</cp:revision>
  <dcterms:created xsi:type="dcterms:W3CDTF">2018-04-26T12:33:42Z</dcterms:created>
  <dcterms:modified xsi:type="dcterms:W3CDTF">2018-05-30T05:30:01Z</dcterms:modified>
</cp:coreProperties>
</file>