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81" r:id="rId4"/>
    <p:sldId id="282" r:id="rId5"/>
    <p:sldId id="271" r:id="rId6"/>
    <p:sldId id="265" r:id="rId7"/>
    <p:sldId id="27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D9"/>
    <a:srgbClr val="F48178"/>
    <a:srgbClr val="F8ADA8"/>
    <a:srgbClr val="2A4170"/>
    <a:srgbClr val="D8C9C6"/>
    <a:srgbClr val="FFD8D9"/>
    <a:srgbClr val="F7F7F7"/>
    <a:srgbClr val="797DE8"/>
    <a:srgbClr val="AD8BE1"/>
    <a:srgbClr val="E29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2514" y="-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082773882941161E-2"/>
          <c:y val="2.9928044100267857E-2"/>
          <c:w val="0.90125563668827358"/>
          <c:h val="0.72409570461383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롤</c:v>
                </c:pt>
              </c:strCache>
            </c:strRef>
          </c:tx>
          <c:spPr>
            <a:solidFill>
              <a:srgbClr val="AFD7D9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29.5</c:v>
                </c:pt>
                <c:pt idx="1">
                  <c:v>43.5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배그</c:v>
                </c:pt>
              </c:strCache>
            </c:strRef>
          </c:tx>
          <c:spPr>
            <a:solidFill>
              <a:srgbClr val="F48178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23.1</c:v>
                </c:pt>
                <c:pt idx="1">
                  <c:v>11.6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오버워치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7.8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피파4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8.1</c:v>
                </c:pt>
                <c:pt idx="1">
                  <c:v>6.6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서든어택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3.5</c:v>
                </c:pt>
                <c:pt idx="1">
                  <c:v>3.3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메이플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3.2</c:v>
                </c:pt>
                <c:pt idx="1">
                  <c:v>2.7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스타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3.3</c:v>
                </c:pt>
                <c:pt idx="1">
                  <c:v>2.6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던파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1.8</c:v>
                </c:pt>
                <c:pt idx="1">
                  <c:v>1.6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와우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1.5</c:v>
                </c:pt>
                <c:pt idx="1">
                  <c:v>2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리니지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Sheet1!$K$2:$K$3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로아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2018년 9월</c:v>
                </c:pt>
                <c:pt idx="1">
                  <c:v>2019년 9월</c:v>
                </c:pt>
              </c:strCache>
            </c:strRef>
          </c:cat>
          <c:val>
            <c:numRef>
              <c:f>Sheet1!$L$2:$L$3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957568"/>
        <c:axId val="134555904"/>
      </c:barChart>
      <c:catAx>
        <c:axId val="134957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34555904"/>
        <c:crosses val="autoZero"/>
        <c:auto val="1"/>
        <c:lblAlgn val="ctr"/>
        <c:lblOffset val="100"/>
        <c:noMultiLvlLbl val="0"/>
      </c:catAx>
      <c:valAx>
        <c:axId val="134555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957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3.2746400978304967E-2"/>
          <c:y val="0.87399735839059078"/>
          <c:w val="0.92252576498973204"/>
          <c:h val="0.10315544210828999"/>
        </c:manualLayout>
      </c:layout>
      <c:overlay val="0"/>
      <c:txPr>
        <a:bodyPr/>
        <a:lstStyle/>
        <a:p>
          <a:pPr>
            <a:defRPr>
              <a:latin typeface="맑은 고딕" pitchFamily="50" charset="-127"/>
              <a:ea typeface="맑은 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98927" y="5221357"/>
            <a:ext cx="4394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</a:rPr>
              <a:t>게임 시장성 및 거시 분석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54B06272-D923-4A3E-9139-6A17E7858F83}"/>
              </a:ext>
            </a:extLst>
          </p:cNvPr>
          <p:cNvSpPr txBox="1"/>
          <p:nvPr/>
        </p:nvSpPr>
        <p:spPr>
          <a:xfrm>
            <a:off x="3018636" y="490775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1" lang="ja-JP" altLang="en-US" sz="40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0F9463-4505-451F-8BF5-877E3F648D14}"/>
              </a:ext>
            </a:extLst>
          </p:cNvPr>
          <p:cNvSpPr txBox="1"/>
          <p:nvPr/>
        </p:nvSpPr>
        <p:spPr>
          <a:xfrm flipH="1">
            <a:off x="998374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xmlns="" id="{7CC15B21-9934-4063-A981-1254F24D8805}"/>
              </a:ext>
            </a:extLst>
          </p:cNvPr>
          <p:cNvSpPr txBox="1"/>
          <p:nvPr/>
        </p:nvSpPr>
        <p:spPr>
          <a:xfrm>
            <a:off x="1774059" y="1943062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kumimoji="1" lang="ko-KR" altLang="en-US" sz="3600" b="1" spc="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 점유율 분석</a:t>
            </a:r>
            <a:endParaRPr kumimoji="1" lang="ja-JP" altLang="en-US" sz="3600" b="1" spc="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DB5A7E-51DA-45F0-A929-5431E5D5A880}"/>
              </a:ext>
            </a:extLst>
          </p:cNvPr>
          <p:cNvSpPr txBox="1"/>
          <p:nvPr/>
        </p:nvSpPr>
        <p:spPr>
          <a:xfrm flipH="1">
            <a:off x="998374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xmlns="" id="{684CA1B1-84A5-4407-9F98-DBDDC4410CA8}"/>
              </a:ext>
            </a:extLst>
          </p:cNvPr>
          <p:cNvSpPr txBox="1"/>
          <p:nvPr/>
        </p:nvSpPr>
        <p:spPr>
          <a:xfrm>
            <a:off x="1501546" y="3376678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게임 업종 통계 분석</a:t>
            </a:r>
            <a:endParaRPr kumimoji="1" lang="en-US" altLang="ko-KR" sz="3600" b="1" spc="3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BC6803-C36E-419F-B459-0FEDB76C58AE}"/>
              </a:ext>
            </a:extLst>
          </p:cNvPr>
          <p:cNvSpPr txBox="1"/>
          <p:nvPr/>
        </p:nvSpPr>
        <p:spPr>
          <a:xfrm flipH="1">
            <a:off x="998374" y="45868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xmlns="" id="{2000CC67-EC4F-443A-AD62-490557A2DC6F}"/>
              </a:ext>
            </a:extLst>
          </p:cNvPr>
          <p:cNvSpPr txBox="1"/>
          <p:nvPr/>
        </p:nvSpPr>
        <p:spPr>
          <a:xfrm>
            <a:off x="2452126" y="4810294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거시적 분석</a:t>
            </a:r>
            <a:endParaRPr kumimoji="1" lang="ja-JP" altLang="en-US" sz="3600" b="1" spc="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1189760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xmlns="" id="{9D4C5111-349B-4C66-9360-465CACA0780D}"/>
              </a:ext>
            </a:extLst>
          </p:cNvPr>
          <p:cNvSpPr/>
          <p:nvPr/>
        </p:nvSpPr>
        <p:spPr>
          <a:xfrm>
            <a:off x="1189760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xmlns="" id="{60B14E28-E606-4F67-BC37-14433FFBA3C5}"/>
              </a:ext>
            </a:extLst>
          </p:cNvPr>
          <p:cNvSpPr/>
          <p:nvPr/>
        </p:nvSpPr>
        <p:spPr>
          <a:xfrm>
            <a:off x="1189760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  <a14:imgEffect>
                      <a14:saturation sat="165000"/>
                    </a14:imgEffect>
                    <a14:imgEffect>
                      <a14:brightnessContrast bright="12000" contras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55" y="2434723"/>
            <a:ext cx="2498957" cy="24989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  <a14:imgEffect>
                      <a14:saturation sat="165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61" y="2292828"/>
            <a:ext cx="2498957" cy="24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28CB9AB-8F34-46A7-B937-F16F9FC869B5}"/>
              </a:ext>
            </a:extLst>
          </p:cNvPr>
          <p:cNvSpPr/>
          <p:nvPr/>
        </p:nvSpPr>
        <p:spPr>
          <a:xfrm>
            <a:off x="113207" y="1018525"/>
            <a:ext cx="11947413" cy="56029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xmlns="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xmlns="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xmlns="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 점유율 분석</a:t>
            </a:r>
            <a:endParaRPr lang="en-US" altLang="ko-KR" sz="3600" b="1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xmlns="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94757" y="1804083"/>
            <a:ext cx="386586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년 후반기에 출시한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로스트아크를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제외하고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년 간 </a:t>
            </a:r>
            <a:r>
              <a:rPr lang="ko-KR" altLang="en-US" sz="2000" u="sng" dirty="0" smtClean="0">
                <a:latin typeface="맑은 고딕" pitchFamily="50" charset="-127"/>
                <a:ea typeface="맑은 고딕" pitchFamily="50" charset="-127"/>
              </a:rPr>
              <a:t>순위 유지</a:t>
            </a:r>
            <a:endParaRPr lang="en-US" altLang="ko-KR" sz="2000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2020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년까지도 유지하고 있을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가능성이 높음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점유율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TOP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대전 게임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장르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2020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년에도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대전 게임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강세일 것으로 예상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8349101" y="1660091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59240541"/>
              </p:ext>
            </p:extLst>
          </p:nvPr>
        </p:nvGraphicFramePr>
        <p:xfrm>
          <a:off x="162087" y="1324303"/>
          <a:ext cx="8032669" cy="517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8349101" y="5976000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120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28CB9AB-8F34-46A7-B937-F16F9FC869B5}"/>
              </a:ext>
            </a:extLst>
          </p:cNvPr>
          <p:cNvSpPr/>
          <p:nvPr/>
        </p:nvSpPr>
        <p:spPr>
          <a:xfrm>
            <a:off x="113207" y="1018525"/>
            <a:ext cx="11947413" cy="56029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xmlns="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xmlns="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xmlns="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 점유율 분석</a:t>
            </a:r>
            <a:endParaRPr lang="en-US" altLang="ko-KR" sz="3600" b="1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xmlns="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3768" y="3335086"/>
            <a:ext cx="398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대전 게임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ea typeface="맑은 고딕" pitchFamily="50" charset="-127"/>
              </a:rPr>
              <a:t>다수 대 다수</a:t>
            </a:r>
            <a:endParaRPr lang="en-US" altLang="ko-KR" sz="2000" dirty="0" smtClean="0"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ea typeface="맑은 고딕" pitchFamily="50" charset="-127"/>
              </a:rPr>
              <a:t>플레이 타임이 짧음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01" y="1867643"/>
            <a:ext cx="2223331" cy="33349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3" y="1867641"/>
            <a:ext cx="2385549" cy="3334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63" y="1867643"/>
            <a:ext cx="2168199" cy="3334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3768" y="25365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공통점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8273768" y="2177528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0719" y="5677271"/>
            <a:ext cx="19928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리그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오브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레전드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2275" y="56772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배틀 그라운드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8664" y="5677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오버워치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0451" y="5661505"/>
            <a:ext cx="1992853" cy="36933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52739" y="5661505"/>
            <a:ext cx="1992853" cy="36933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76235" y="5661505"/>
            <a:ext cx="1992853" cy="36933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063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-21862" y="6790468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업종 통계 분석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621B7AA-E91B-4BBF-883E-CD410876B42F}"/>
              </a:ext>
            </a:extLst>
          </p:cNvPr>
          <p:cNvSpPr txBox="1"/>
          <p:nvPr/>
        </p:nvSpPr>
        <p:spPr>
          <a:xfrm>
            <a:off x="1914273" y="5581626"/>
            <a:ext cx="91399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성으로 봤을 때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남성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연령으로 봤을 때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세 이하까지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비중이 가장 높음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세 이하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19-29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세의 남성을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타겟팅하는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것이 보편적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53" y="1208731"/>
            <a:ext cx="5239391" cy="3110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3" y="2589287"/>
            <a:ext cx="5149458" cy="646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0353" y="441724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성별 게임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설치 비중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7947" y="441724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연령별 게임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설치 비중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0353" y="4378360"/>
            <a:ext cx="2589170" cy="40821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37946" y="4378361"/>
            <a:ext cx="2820003" cy="40821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업종 통계 분석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8" y="2001252"/>
            <a:ext cx="10928675" cy="1908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5898" y="4310799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연령별 게임 카테고리 선호도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30132" y="4310799"/>
            <a:ext cx="3531736" cy="40821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48151" y="5551770"/>
            <a:ext cx="629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 smtClean="0"/>
              <a:t>18</a:t>
            </a:r>
            <a:r>
              <a:rPr lang="ko-KR" altLang="en-US" sz="2000" dirty="0" smtClean="0"/>
              <a:t>세 이하와 </a:t>
            </a:r>
            <a:r>
              <a:rPr lang="en-US" altLang="ko-KR" sz="2000" dirty="0" smtClean="0"/>
              <a:t>19-29</a:t>
            </a:r>
            <a:r>
              <a:rPr lang="ko-KR" altLang="en-US" sz="2000" dirty="0" smtClean="0"/>
              <a:t>세에서 공통된 강세는 </a:t>
            </a:r>
            <a:r>
              <a:rPr lang="ko-KR" altLang="en-US" sz="2000" b="1" dirty="0" smtClean="0"/>
              <a:t>액션</a:t>
            </a:r>
            <a:r>
              <a:rPr lang="ko-KR" altLang="en-US" sz="2000" dirty="0" smtClean="0"/>
              <a:t> 장르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거시적 분석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D881694-1337-4C92-B631-5932AFC6639A}"/>
                </a:ext>
              </a:extLst>
            </p:cNvPr>
            <p:cNvSpPr txBox="1"/>
            <p:nvPr/>
          </p:nvSpPr>
          <p:spPr>
            <a:xfrm>
              <a:off x="6362099" y="2941220"/>
              <a:ext cx="1252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dirty="0" smtClean="0">
                  <a:solidFill>
                    <a:schemeClr val="accent4">
                      <a:lumMod val="75000"/>
                    </a:schemeClr>
                  </a:solidFill>
                </a:rPr>
                <a:t>경제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2F81944-DAA0-410E-AE55-91E3BF9EEAD6}"/>
                </a:ext>
              </a:extLst>
            </p:cNvPr>
            <p:cNvSpPr txBox="1"/>
            <p:nvPr/>
          </p:nvSpPr>
          <p:spPr>
            <a:xfrm>
              <a:off x="5044966" y="2941220"/>
              <a:ext cx="1116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dirty="0" smtClean="0">
                  <a:solidFill>
                    <a:schemeClr val="accent4">
                      <a:lumMod val="75000"/>
                    </a:schemeClr>
                  </a:solidFill>
                </a:rPr>
                <a:t>사</a:t>
              </a:r>
              <a:r>
                <a:rPr lang="ko-KR" altLang="en-US" sz="3600" b="1" dirty="0">
                  <a:solidFill>
                    <a:schemeClr val="accent4">
                      <a:lumMod val="75000"/>
                    </a:schemeClr>
                  </a:solidFill>
                </a:rPr>
                <a:t>회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481F691-5995-404C-ACF2-1636F2E25D58}"/>
                </a:ext>
              </a:extLst>
            </p:cNvPr>
            <p:cNvSpPr txBox="1"/>
            <p:nvPr/>
          </p:nvSpPr>
          <p:spPr>
            <a:xfrm>
              <a:off x="5092264" y="3823441"/>
              <a:ext cx="1207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chemeClr val="accent4">
                      <a:lumMod val="75000"/>
                    </a:schemeClr>
                  </a:solidFill>
                </a:rPr>
                <a:t>정</a:t>
              </a:r>
              <a:r>
                <a:rPr lang="ko-KR" altLang="en-US" sz="3600" b="1" dirty="0">
                  <a:solidFill>
                    <a:schemeClr val="accent4">
                      <a:lumMod val="75000"/>
                    </a:schemeClr>
                  </a:solidFill>
                </a:rPr>
                <a:t>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F28902-71A5-4608-9BDE-2FED2AD1A7F4}"/>
                </a:ext>
              </a:extLst>
            </p:cNvPr>
            <p:cNvSpPr txBox="1"/>
            <p:nvPr/>
          </p:nvSpPr>
          <p:spPr>
            <a:xfrm>
              <a:off x="6460052" y="3823441"/>
              <a:ext cx="1249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accent4">
                      <a:lumMod val="75000"/>
                    </a:schemeClr>
                  </a:solidFill>
                </a:rPr>
                <a:t>외</a:t>
              </a:r>
              <a:r>
                <a:rPr lang="ko-KR" altLang="en-US" sz="3600" b="1" dirty="0">
                  <a:solidFill>
                    <a:schemeClr val="accent4">
                      <a:lumMod val="75000"/>
                    </a:schemeClr>
                  </a:solidFill>
                </a:rPr>
                <a:t>교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4DFFD75-EBAE-4E19-92B7-209E4AD1FF5D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FC7FCD6-DCB5-491F-B0E4-CAA74A91C69D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6274BCF-B119-4639-8743-2702C5AAF7FE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 smtClean="0">
                  <a:solidFill>
                    <a:schemeClr val="accent4">
                      <a:lumMod val="50000"/>
                    </a:schemeClr>
                  </a:solidFill>
                </a:rPr>
                <a:t>국회의원 선거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5E2B053-49C6-4A97-9A4C-CBCC3EE9288A}"/>
                </a:ext>
              </a:extLst>
            </p:cNvPr>
            <p:cNvSpPr txBox="1"/>
            <p:nvPr/>
          </p:nvSpPr>
          <p:spPr>
            <a:xfrm>
              <a:off x="8493999" y="4057432"/>
              <a:ext cx="275588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 smtClean="0">
                  <a:solidFill>
                    <a:schemeClr val="accent4">
                      <a:lumMod val="50000"/>
                    </a:schemeClr>
                  </a:solidFill>
                </a:rPr>
                <a:t>도쿄 올림픽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 err="1" smtClean="0">
                  <a:solidFill>
                    <a:schemeClr val="accent4">
                      <a:lumMod val="50000"/>
                    </a:schemeClr>
                  </a:solidFill>
                </a:rPr>
                <a:t>두바이</a:t>
              </a:r>
              <a:r>
                <a:rPr lang="ko-KR" altLang="en-US" sz="2000" spc="300" dirty="0" smtClean="0">
                  <a:solidFill>
                    <a:schemeClr val="accent4">
                      <a:lumMod val="50000"/>
                    </a:schemeClr>
                  </a:solidFill>
                </a:rPr>
                <a:t> 엑스포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 smtClean="0">
                  <a:solidFill>
                    <a:schemeClr val="accent4">
                      <a:lumMod val="50000"/>
                    </a:schemeClr>
                  </a:solidFill>
                </a:rPr>
                <a:t>미국 대통령 선거</a:t>
              </a:r>
              <a:endParaRPr lang="en-US" altLang="ko-KR" sz="2000" spc="300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187</Words>
  <Application>Microsoft Office PowerPoint</Application>
  <PresentationFormat>사용자 지정</PresentationFormat>
  <Paragraphs>58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Windows 사용자</cp:lastModifiedBy>
  <cp:revision>50</cp:revision>
  <dcterms:created xsi:type="dcterms:W3CDTF">2018-12-07T00:32:38Z</dcterms:created>
  <dcterms:modified xsi:type="dcterms:W3CDTF">2019-09-08T04:18:38Z</dcterms:modified>
</cp:coreProperties>
</file>