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6"/>
  </p:notesMasterIdLst>
  <p:handoutMasterIdLst>
    <p:handoutMasterId r:id="rId17"/>
  </p:handoutMasterIdLst>
  <p:sldIdLst>
    <p:sldId id="446" r:id="rId5"/>
    <p:sldId id="427" r:id="rId6"/>
    <p:sldId id="447" r:id="rId7"/>
    <p:sldId id="449" r:id="rId8"/>
    <p:sldId id="450" r:id="rId9"/>
    <p:sldId id="433" r:id="rId10"/>
    <p:sldId id="448" r:id="rId11"/>
    <p:sldId id="451" r:id="rId12"/>
    <p:sldId id="452" r:id="rId13"/>
    <p:sldId id="454" r:id="rId14"/>
    <p:sldId id="45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8C5896"/>
    <a:srgbClr val="7C6560"/>
    <a:srgbClr val="29282D"/>
    <a:srgbClr val="E288B6"/>
    <a:srgbClr val="D75078"/>
    <a:srgbClr val="B38F6A"/>
    <a:srgbClr val="6667AB"/>
    <a:srgbClr val="BBBBBB"/>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73" d="100"/>
          <a:sy n="73" d="100"/>
        </p:scale>
        <p:origin x="204" y="3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11/12/2022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166792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4185297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332396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2138011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400460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3930511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221769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11/12/2022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11/12/2022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11/12/2022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11/12/2022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174397"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199" y="4515034"/>
            <a:ext cx="8495212" cy="1371600"/>
          </a:xfrm>
        </p:spPr>
        <p:txBody>
          <a:bodyPr anchor="t" anchorCtr="0">
            <a:normAutofit fontScale="90000"/>
          </a:bodyPr>
          <a:lstStyle/>
          <a:p>
            <a:pPr algn="ctr"/>
            <a:r>
              <a:rPr lang="en-US" dirty="0"/>
              <a:t>My google Analytics CAPSTONE PROJECT</a:t>
            </a:r>
            <a:br>
              <a:rPr lang="en-US" dirty="0"/>
            </a:br>
            <a:r>
              <a:rPr lang="en-US" dirty="0"/>
              <a:t>October 2022</a:t>
            </a:r>
            <a:br>
              <a:rPr lang="en-US" dirty="0"/>
            </a:br>
            <a:r>
              <a:rPr lang="en-US" sz="2700" dirty="0"/>
              <a:t>BY F.I.G.L</a:t>
            </a:r>
            <a:r>
              <a:rPr lang="en-US" dirty="0"/>
              <a:t>.</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7B24FCD-4F26-2736-D93C-E18E97118650}"/>
              </a:ext>
            </a:extLst>
          </p:cNvPr>
          <p:cNvPicPr>
            <a:picLocks noChangeAspect="1"/>
          </p:cNvPicPr>
          <p:nvPr/>
        </p:nvPicPr>
        <p:blipFill>
          <a:blip r:embed="rId2"/>
          <a:stretch>
            <a:fillRect/>
          </a:stretch>
        </p:blipFill>
        <p:spPr>
          <a:xfrm>
            <a:off x="4275908" y="1802675"/>
            <a:ext cx="7304729" cy="4154846"/>
          </a:xfrm>
          <a:prstGeom prst="rect">
            <a:avLst/>
          </a:prstGeom>
        </p:spPr>
      </p:pic>
      <p:sp>
        <p:nvSpPr>
          <p:cNvPr id="8" name="Title 1">
            <a:extLst>
              <a:ext uri="{FF2B5EF4-FFF2-40B4-BE49-F238E27FC236}">
                <a16:creationId xmlns:a16="http://schemas.microsoft.com/office/drawing/2014/main" id="{D32FA70E-12BC-1462-CDA5-36372D3A19AD}"/>
              </a:ext>
            </a:extLst>
          </p:cNvPr>
          <p:cNvSpPr txBox="1">
            <a:spLocks/>
          </p:cNvSpPr>
          <p:nvPr/>
        </p:nvSpPr>
        <p:spPr>
          <a:xfrm>
            <a:off x="1271451" y="108452"/>
            <a:ext cx="8159932" cy="809898"/>
          </a:xfrm>
          <a:prstGeom prst="rect">
            <a:avLst/>
          </a:prstGeom>
        </p:spPr>
        <p:txBody>
          <a:bodyPr vert="horz" lIns="91440" tIns="45720" rIns="91440" bIns="45720" rtlCol="0" anchor="ctr">
            <a:normAutofit/>
          </a:bodyPr>
          <a:lstStyle>
            <a:lvl1pPr algn="l" defTabSz="914400" rtl="0" eaLnBrk="1" latinLnBrk="0" hangingPunct="1">
              <a:lnSpc>
                <a:spcPts val="4600"/>
              </a:lnSpc>
              <a:spcBef>
                <a:spcPct val="0"/>
              </a:spcBef>
              <a:buNone/>
              <a:defRPr sz="3600" kern="1200">
                <a:solidFill>
                  <a:schemeClr val="tx1"/>
                </a:solidFill>
                <a:latin typeface="+mj-lt"/>
                <a:ea typeface="+mj-ea"/>
                <a:cs typeface="+mj-cs"/>
              </a:defRPr>
            </a:lvl1pPr>
          </a:lstStyle>
          <a:p>
            <a:pPr algn="ctr"/>
            <a:r>
              <a:rPr lang="en-US"/>
              <a:t>Supporting Insights &amp; Recommendations</a:t>
            </a:r>
            <a:endParaRPr lang="en-US" dirty="0"/>
          </a:p>
        </p:txBody>
      </p:sp>
      <p:sp>
        <p:nvSpPr>
          <p:cNvPr id="10" name="TextBox 9">
            <a:extLst>
              <a:ext uri="{FF2B5EF4-FFF2-40B4-BE49-F238E27FC236}">
                <a16:creationId xmlns:a16="http://schemas.microsoft.com/office/drawing/2014/main" id="{F758C6E0-32B1-023B-B8E0-DC801157D86E}"/>
              </a:ext>
            </a:extLst>
          </p:cNvPr>
          <p:cNvSpPr txBox="1"/>
          <p:nvPr/>
        </p:nvSpPr>
        <p:spPr>
          <a:xfrm>
            <a:off x="4058194" y="1001486"/>
            <a:ext cx="7863839" cy="707886"/>
          </a:xfrm>
          <a:prstGeom prst="rect">
            <a:avLst/>
          </a:prstGeom>
          <a:noFill/>
        </p:spPr>
        <p:txBody>
          <a:bodyPr wrap="square" rtlCol="0">
            <a:spAutoFit/>
          </a:bodyPr>
          <a:lstStyle/>
          <a:p>
            <a:r>
              <a:rPr lang="en-US" sz="2000" b="1" dirty="0"/>
              <a:t>Casual riders chose the more expensive e-bikes for over 40% of their rides</a:t>
            </a:r>
          </a:p>
        </p:txBody>
      </p:sp>
      <p:sp>
        <p:nvSpPr>
          <p:cNvPr id="12" name="TextBox 11">
            <a:extLst>
              <a:ext uri="{FF2B5EF4-FFF2-40B4-BE49-F238E27FC236}">
                <a16:creationId xmlns:a16="http://schemas.microsoft.com/office/drawing/2014/main" id="{C9C2E3EC-0E26-B077-871E-6253BB150F48}"/>
              </a:ext>
            </a:extLst>
          </p:cNvPr>
          <p:cNvSpPr txBox="1"/>
          <p:nvPr/>
        </p:nvSpPr>
        <p:spPr>
          <a:xfrm>
            <a:off x="611363" y="2159726"/>
            <a:ext cx="3230881" cy="3112775"/>
          </a:xfrm>
          <a:prstGeom prst="rect">
            <a:avLst/>
          </a:prstGeom>
          <a:noFill/>
        </p:spPr>
        <p:txBody>
          <a:bodyPr wrap="square" rtlCol="0">
            <a:spAutoFit/>
          </a:bodyPr>
          <a:lstStyle/>
          <a:p>
            <a:r>
              <a:rPr lang="en-US" sz="2000" b="1" dirty="0"/>
              <a:t>Recommendation#2:</a:t>
            </a:r>
          </a:p>
          <a:p>
            <a:pPr algn="just">
              <a:lnSpc>
                <a:spcPct val="150000"/>
              </a:lnSpc>
            </a:pPr>
            <a:endParaRPr lang="en-US" sz="2000" dirty="0"/>
          </a:p>
          <a:p>
            <a:pPr>
              <a:lnSpc>
                <a:spcPct val="150000"/>
              </a:lnSpc>
            </a:pPr>
            <a:r>
              <a:rPr lang="en-US" sz="2000" dirty="0"/>
              <a:t>The lower cost of  e-bikes for Annual members should be used as an incentive for the  Casual riders convert.</a:t>
            </a:r>
          </a:p>
        </p:txBody>
      </p:sp>
    </p:spTree>
    <p:extLst>
      <p:ext uri="{BB962C8B-B14F-4D97-AF65-F5344CB8AC3E}">
        <p14:creationId xmlns:p14="http://schemas.microsoft.com/office/powerpoint/2010/main" val="327148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8445CF-8A4D-6174-5874-77967A785DCA}"/>
              </a:ext>
            </a:extLst>
          </p:cNvPr>
          <p:cNvPicPr>
            <a:picLocks noChangeAspect="1"/>
          </p:cNvPicPr>
          <p:nvPr/>
        </p:nvPicPr>
        <p:blipFill>
          <a:blip r:embed="rId2"/>
          <a:stretch>
            <a:fillRect/>
          </a:stretch>
        </p:blipFill>
        <p:spPr>
          <a:xfrm>
            <a:off x="4859383" y="2159726"/>
            <a:ext cx="6721254" cy="3822972"/>
          </a:xfrm>
          <a:prstGeom prst="rect">
            <a:avLst/>
          </a:prstGeom>
        </p:spPr>
      </p:pic>
      <p:sp>
        <p:nvSpPr>
          <p:cNvPr id="3" name="TextBox 2">
            <a:extLst>
              <a:ext uri="{FF2B5EF4-FFF2-40B4-BE49-F238E27FC236}">
                <a16:creationId xmlns:a16="http://schemas.microsoft.com/office/drawing/2014/main" id="{E5018A04-4100-DFEB-7494-F14BE68DE4F6}"/>
              </a:ext>
            </a:extLst>
          </p:cNvPr>
          <p:cNvSpPr txBox="1"/>
          <p:nvPr/>
        </p:nvSpPr>
        <p:spPr>
          <a:xfrm>
            <a:off x="611363" y="2159726"/>
            <a:ext cx="3230881" cy="4036105"/>
          </a:xfrm>
          <a:prstGeom prst="rect">
            <a:avLst/>
          </a:prstGeom>
          <a:noFill/>
        </p:spPr>
        <p:txBody>
          <a:bodyPr wrap="square" rtlCol="0">
            <a:spAutoFit/>
          </a:bodyPr>
          <a:lstStyle/>
          <a:p>
            <a:r>
              <a:rPr lang="en-US" sz="2000" b="1" dirty="0"/>
              <a:t>Recommendation#3:</a:t>
            </a:r>
          </a:p>
          <a:p>
            <a:pPr algn="just">
              <a:lnSpc>
                <a:spcPct val="150000"/>
              </a:lnSpc>
            </a:pPr>
            <a:endParaRPr lang="en-US" sz="2000" dirty="0"/>
          </a:p>
          <a:p>
            <a:pPr>
              <a:lnSpc>
                <a:spcPct val="150000"/>
              </a:lnSpc>
            </a:pPr>
            <a:r>
              <a:rPr lang="en-US" sz="2000" dirty="0"/>
              <a:t>Use the </a:t>
            </a:r>
            <a:r>
              <a:rPr lang="en-US" sz="2000" dirty="0" err="1"/>
              <a:t>Cyclistic</a:t>
            </a:r>
            <a:r>
              <a:rPr lang="en-US" sz="2000" dirty="0"/>
              <a:t> app as the digital channel to persuade the Casual riders with insights on missed savings and increase the frequency during the weekends.</a:t>
            </a:r>
          </a:p>
        </p:txBody>
      </p:sp>
      <p:sp>
        <p:nvSpPr>
          <p:cNvPr id="10" name="Title 1">
            <a:extLst>
              <a:ext uri="{FF2B5EF4-FFF2-40B4-BE49-F238E27FC236}">
                <a16:creationId xmlns:a16="http://schemas.microsoft.com/office/drawing/2014/main" id="{4AAB3CDA-6E18-D781-3B87-C9E8B17208C6}"/>
              </a:ext>
            </a:extLst>
          </p:cNvPr>
          <p:cNvSpPr txBox="1">
            <a:spLocks/>
          </p:cNvSpPr>
          <p:nvPr/>
        </p:nvSpPr>
        <p:spPr>
          <a:xfrm>
            <a:off x="1271451" y="108452"/>
            <a:ext cx="8159932" cy="809898"/>
          </a:xfrm>
          <a:prstGeom prst="rect">
            <a:avLst/>
          </a:prstGeom>
        </p:spPr>
        <p:txBody>
          <a:bodyPr vert="horz" lIns="91440" tIns="45720" rIns="91440" bIns="45720" rtlCol="0" anchor="ctr">
            <a:normAutofit/>
          </a:bodyPr>
          <a:lstStyle>
            <a:lvl1pPr algn="l" defTabSz="914400" rtl="0" eaLnBrk="1" latinLnBrk="0" hangingPunct="1">
              <a:lnSpc>
                <a:spcPts val="4600"/>
              </a:lnSpc>
              <a:spcBef>
                <a:spcPct val="0"/>
              </a:spcBef>
              <a:buNone/>
              <a:defRPr sz="3600" kern="1200">
                <a:solidFill>
                  <a:schemeClr val="tx1"/>
                </a:solidFill>
                <a:latin typeface="+mj-lt"/>
                <a:ea typeface="+mj-ea"/>
                <a:cs typeface="+mj-cs"/>
              </a:defRPr>
            </a:lvl1pPr>
          </a:lstStyle>
          <a:p>
            <a:pPr algn="ctr"/>
            <a:r>
              <a:rPr lang="en-US"/>
              <a:t>Supporting Insights &amp; Recommendations</a:t>
            </a:r>
            <a:endParaRPr lang="en-US" dirty="0"/>
          </a:p>
        </p:txBody>
      </p:sp>
      <p:sp>
        <p:nvSpPr>
          <p:cNvPr id="12" name="TextBox 11">
            <a:extLst>
              <a:ext uri="{FF2B5EF4-FFF2-40B4-BE49-F238E27FC236}">
                <a16:creationId xmlns:a16="http://schemas.microsoft.com/office/drawing/2014/main" id="{00599CD7-AB38-2E2C-2E0C-92350A5D55BB}"/>
              </a:ext>
            </a:extLst>
          </p:cNvPr>
          <p:cNvSpPr txBox="1"/>
          <p:nvPr/>
        </p:nvSpPr>
        <p:spPr>
          <a:xfrm>
            <a:off x="4676502" y="1463041"/>
            <a:ext cx="7863839" cy="400110"/>
          </a:xfrm>
          <a:prstGeom prst="rect">
            <a:avLst/>
          </a:prstGeom>
          <a:noFill/>
        </p:spPr>
        <p:txBody>
          <a:bodyPr wrap="square" rtlCol="0">
            <a:spAutoFit/>
          </a:bodyPr>
          <a:lstStyle/>
          <a:p>
            <a:r>
              <a:rPr lang="en-US" sz="2000" b="1" dirty="0"/>
              <a:t>Casual riders took more rides during weekends</a:t>
            </a:r>
          </a:p>
        </p:txBody>
      </p:sp>
    </p:spTree>
    <p:extLst>
      <p:ext uri="{BB962C8B-B14F-4D97-AF65-F5344CB8AC3E}">
        <p14:creationId xmlns:p14="http://schemas.microsoft.com/office/powerpoint/2010/main" val="117038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190501" y="655320"/>
            <a:ext cx="5023755" cy="1572591"/>
          </a:xfrm>
        </p:spPr>
        <p:txBody>
          <a:bodyPr>
            <a:normAutofit fontScale="90000"/>
          </a:bodyPr>
          <a:lstStyle/>
          <a:p>
            <a:pPr algn="l"/>
            <a:r>
              <a:rPr lang="en-US" sz="2700" dirty="0"/>
              <a:t>Case study:</a:t>
            </a:r>
            <a:br>
              <a:rPr lang="en-US" sz="2700" dirty="0"/>
            </a:br>
            <a:br>
              <a:rPr lang="en-US" sz="1800" dirty="0">
                <a:solidFill>
                  <a:srgbClr val="000000"/>
                </a:solidFill>
              </a:rPr>
            </a:br>
            <a:r>
              <a:rPr lang="en-US" dirty="0"/>
              <a:t>How Does a Bike-Share Navigate Speedy Success? </a:t>
            </a:r>
            <a:br>
              <a:rPr lang="en-US" sz="3100" b="1" i="0" u="none" strike="noStrike" baseline="0" dirty="0"/>
            </a:br>
            <a:endParaRPr lang="en-US" dirty="0"/>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190501" y="2455027"/>
            <a:ext cx="4029892" cy="4174373"/>
          </a:xfrm>
        </p:spPr>
        <p:txBody>
          <a:bodyPr>
            <a:noAutofit/>
          </a:bodyPr>
          <a:lstStyle/>
          <a:p>
            <a:r>
              <a:rPr lang="en-US" sz="2000" dirty="0">
                <a:latin typeface="Segoe UI" panose="020B0502040204020203" pitchFamily="34" charset="0"/>
              </a:rPr>
              <a:t>This case study provided a set of bike trip data of the </a:t>
            </a:r>
            <a:r>
              <a:rPr lang="en-US" sz="2000" dirty="0" err="1">
                <a:latin typeface="Segoe UI" panose="020B0502040204020203" pitchFamily="34" charset="0"/>
              </a:rPr>
              <a:t>Cyclistic</a:t>
            </a:r>
            <a:r>
              <a:rPr lang="en-US" sz="2000" dirty="0">
                <a:latin typeface="Segoe UI" panose="020B0502040204020203" pitchFamily="34" charset="0"/>
              </a:rPr>
              <a:t> bike-share company covering the past twelve months, to which the Google Analytics process was applied in order to comply with the business task.   The following slides describe the process and finally illustrate the findings and recommendations.</a:t>
            </a:r>
            <a:endParaRPr lang="en-US" sz="2000" dirty="0"/>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190501" y="2286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E8610B9-3B8D-D4ED-E8DA-195AFF0F9E4F}"/>
              </a:ext>
            </a:extLst>
          </p:cNvPr>
          <p:cNvPicPr>
            <a:picLocks noChangeAspect="1"/>
          </p:cNvPicPr>
          <p:nvPr/>
        </p:nvPicPr>
        <p:blipFill>
          <a:blip r:embed="rId3"/>
          <a:stretch>
            <a:fillRect/>
          </a:stretch>
        </p:blipFill>
        <p:spPr>
          <a:xfrm>
            <a:off x="5425440" y="578376"/>
            <a:ext cx="6326777" cy="5701248"/>
          </a:xfrm>
          <a:prstGeom prst="rect">
            <a:avLst/>
          </a:prstGeom>
        </p:spPr>
      </p:pic>
    </p:spTree>
    <p:extLst>
      <p:ext uri="{BB962C8B-B14F-4D97-AF65-F5344CB8AC3E}">
        <p14:creationId xmlns:p14="http://schemas.microsoft.com/office/powerpoint/2010/main" val="270817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680484"/>
            <a:ext cx="5638801" cy="829340"/>
          </a:xfrm>
        </p:spPr>
        <p:txBody>
          <a:bodyPr/>
          <a:lstStyle/>
          <a:p>
            <a:r>
              <a:rPr lang="en-US" sz="3200" dirty="0">
                <a:solidFill>
                  <a:schemeClr val="bg1"/>
                </a:solidFill>
              </a:rPr>
              <a:t>Google Analytics process</a:t>
            </a:r>
            <a:br>
              <a:rPr lang="en-US" sz="3200" dirty="0">
                <a:solidFill>
                  <a:schemeClr val="bg1"/>
                </a:solidFill>
              </a:rPr>
            </a:br>
            <a:r>
              <a:rPr lang="en-US" sz="2400" dirty="0">
                <a:solidFill>
                  <a:schemeClr val="bg1"/>
                </a:solidFill>
              </a:rPr>
              <a:t>Phase 1 </a:t>
            </a:r>
            <a:endParaRPr lang="en-US" sz="3200" dirty="0">
              <a:solidFill>
                <a:schemeClr val="bg1"/>
              </a:solidFill>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6581554" y="564707"/>
            <a:ext cx="2860158" cy="2582530"/>
          </a:xfrm>
        </p:spPr>
        <p:txBody>
          <a:bodyPr/>
          <a:lstStyle/>
          <a:p>
            <a:pPr algn="ctr">
              <a:lnSpc>
                <a:spcPct val="200000"/>
              </a:lnSpc>
            </a:pPr>
            <a:r>
              <a:rPr lang="en-US" sz="2800" dirty="0">
                <a:solidFill>
                  <a:schemeClr val="bg1"/>
                </a:solidFill>
                <a:effectLst/>
                <a:latin typeface="Segoe UI" panose="020B0502040204020203" pitchFamily="34" charset="0"/>
              </a:rPr>
              <a:t>ASK</a:t>
            </a:r>
          </a:p>
          <a:p>
            <a:pPr>
              <a:lnSpc>
                <a:spcPct val="200000"/>
              </a:lnSpc>
            </a:pPr>
            <a:r>
              <a:rPr lang="en-US" sz="1600" dirty="0">
                <a:solidFill>
                  <a:schemeClr val="bg1"/>
                </a:solidFill>
                <a:latin typeface="Segoe UI" panose="020B0502040204020203" pitchFamily="34" charset="0"/>
              </a:rPr>
              <a:t>PREPARE &gt; </a:t>
            </a:r>
            <a:r>
              <a:rPr lang="en-US" sz="1600" dirty="0">
                <a:solidFill>
                  <a:schemeClr val="bg1"/>
                </a:solidFill>
                <a:effectLst/>
                <a:latin typeface="Segoe UI" panose="020B0502040204020203" pitchFamily="34" charset="0"/>
              </a:rPr>
              <a:t>PROCESS &gt; </a:t>
            </a:r>
            <a:r>
              <a:rPr lang="en-US" sz="1600" dirty="0">
                <a:solidFill>
                  <a:schemeClr val="bg1"/>
                </a:solidFill>
                <a:latin typeface="Segoe UI" panose="020B0502040204020203" pitchFamily="34" charset="0"/>
              </a:rPr>
              <a:t>ANALYZE &gt; </a:t>
            </a:r>
            <a:r>
              <a:rPr lang="en-US" sz="1600" dirty="0">
                <a:solidFill>
                  <a:schemeClr val="bg1"/>
                </a:solidFill>
                <a:effectLst/>
                <a:latin typeface="Segoe UI" panose="020B0502040204020203" pitchFamily="34" charset="0"/>
              </a:rPr>
              <a:t>SHARE &gt; </a:t>
            </a:r>
            <a:r>
              <a:rPr lang="en-US" sz="1600" dirty="0">
                <a:solidFill>
                  <a:schemeClr val="bg1"/>
                </a:solidFill>
                <a:latin typeface="Segoe UI" panose="020B0502040204020203" pitchFamily="34" charset="0"/>
              </a:rPr>
              <a:t>ACT</a:t>
            </a:r>
            <a:endParaRPr lang="en-US" sz="1600" dirty="0">
              <a:solidFill>
                <a:schemeClr val="bg1"/>
              </a:solidFill>
              <a:effectLst/>
              <a:latin typeface="Segoe UI" panose="020B0502040204020203" pitchFamily="34" charset="0"/>
            </a:endParaRPr>
          </a:p>
          <a:p>
            <a:endParaRPr lang="en-US" dirty="0">
              <a:solidFill>
                <a:schemeClr val="bg1"/>
              </a:solidFill>
            </a:endParaRPr>
          </a:p>
        </p:txBody>
      </p:sp>
      <p:sp>
        <p:nvSpPr>
          <p:cNvPr id="8" name="TextBox 7">
            <a:extLst>
              <a:ext uri="{FF2B5EF4-FFF2-40B4-BE49-F238E27FC236}">
                <a16:creationId xmlns:a16="http://schemas.microsoft.com/office/drawing/2014/main" id="{4634D9B5-7050-6F78-B160-3215ED9F0012}"/>
              </a:ext>
            </a:extLst>
          </p:cNvPr>
          <p:cNvSpPr txBox="1"/>
          <p:nvPr/>
        </p:nvSpPr>
        <p:spPr>
          <a:xfrm>
            <a:off x="235687" y="2056686"/>
            <a:ext cx="6103090" cy="4801314"/>
          </a:xfrm>
          <a:prstGeom prst="rect">
            <a:avLst/>
          </a:prstGeom>
          <a:noFill/>
        </p:spPr>
        <p:txBody>
          <a:bodyPr wrap="square" rtlCol="0">
            <a:spAutoFit/>
          </a:bodyPr>
          <a:lstStyle/>
          <a:p>
            <a:r>
              <a:rPr lang="en-US" dirty="0">
                <a:solidFill>
                  <a:schemeClr val="accent3">
                    <a:lumMod val="25000"/>
                  </a:schemeClr>
                </a:solidFill>
              </a:rPr>
              <a:t>During the ASK phase a Clear Statement of the Business Task was formed based on the requirements provided in the case study.</a:t>
            </a:r>
          </a:p>
          <a:p>
            <a:endParaRPr lang="en-US" b="1" dirty="0">
              <a:solidFill>
                <a:schemeClr val="accent3">
                  <a:lumMod val="25000"/>
                </a:schemeClr>
              </a:solidFill>
            </a:endParaRPr>
          </a:p>
          <a:p>
            <a:r>
              <a:rPr lang="en-US" dirty="0">
                <a:solidFill>
                  <a:schemeClr val="accent3">
                    <a:lumMod val="25000"/>
                  </a:schemeClr>
                </a:solidFill>
              </a:rPr>
              <a:t>The goal was to find the answer to the following question using the data provided:</a:t>
            </a:r>
          </a:p>
          <a:p>
            <a:endParaRPr lang="en-US" b="1" dirty="0">
              <a:solidFill>
                <a:schemeClr val="accent4">
                  <a:lumMod val="75000"/>
                </a:schemeClr>
              </a:solidFill>
            </a:endParaRPr>
          </a:p>
          <a:p>
            <a:r>
              <a:rPr lang="en-US" b="1" dirty="0">
                <a:solidFill>
                  <a:schemeClr val="accent4">
                    <a:lumMod val="75000"/>
                  </a:schemeClr>
                </a:solidFill>
              </a:rPr>
              <a:t>How do Casual and Annual riders differ in bike usage and how can this difference be used best to reach and influence Casual riders to become Annual riders, while using digital channels. </a:t>
            </a:r>
          </a:p>
          <a:p>
            <a:endParaRPr lang="en-US" b="1" dirty="0">
              <a:solidFill>
                <a:schemeClr val="accent4">
                  <a:lumMod val="75000"/>
                </a:schemeClr>
              </a:solidFill>
            </a:endParaRPr>
          </a:p>
          <a:p>
            <a:r>
              <a:rPr lang="en-US" dirty="0">
                <a:solidFill>
                  <a:schemeClr val="accent4">
                    <a:lumMod val="75000"/>
                  </a:schemeClr>
                </a:solidFill>
              </a:rPr>
              <a:t>Furthermore, the website of the real company behind the one in the case study was consulted to obtain additional company information since additional questions could not be posed to the fictitious stakeholders.</a:t>
            </a:r>
          </a:p>
          <a:p>
            <a:endParaRPr lang="en-US" b="1" dirty="0">
              <a:solidFill>
                <a:schemeClr val="accent4">
                  <a:lumMod val="75000"/>
                </a:schemeClr>
              </a:solidFill>
            </a:endParaRPr>
          </a:p>
        </p:txBody>
      </p:sp>
    </p:spTree>
    <p:extLst>
      <p:ext uri="{BB962C8B-B14F-4D97-AF65-F5344CB8AC3E}">
        <p14:creationId xmlns:p14="http://schemas.microsoft.com/office/powerpoint/2010/main" val="219179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680484"/>
            <a:ext cx="5638801" cy="829340"/>
          </a:xfrm>
        </p:spPr>
        <p:txBody>
          <a:bodyPr/>
          <a:lstStyle/>
          <a:p>
            <a:r>
              <a:rPr lang="en-US" sz="3200" dirty="0">
                <a:solidFill>
                  <a:schemeClr val="bg1"/>
                </a:solidFill>
              </a:rPr>
              <a:t>Google Analytics process</a:t>
            </a:r>
            <a:br>
              <a:rPr lang="en-US" sz="3200" dirty="0">
                <a:solidFill>
                  <a:schemeClr val="bg1"/>
                </a:solidFill>
              </a:rPr>
            </a:br>
            <a:r>
              <a:rPr lang="en-US" sz="2400" dirty="0">
                <a:solidFill>
                  <a:schemeClr val="bg1"/>
                </a:solidFill>
              </a:rPr>
              <a:t>Phase 2 </a:t>
            </a:r>
            <a:endParaRPr lang="en-US" sz="3200" dirty="0">
              <a:solidFill>
                <a:schemeClr val="bg1"/>
              </a:solidFill>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6581554" y="564707"/>
            <a:ext cx="2860158" cy="2582530"/>
          </a:xfrm>
        </p:spPr>
        <p:txBody>
          <a:bodyPr/>
          <a:lstStyle/>
          <a:p>
            <a:pPr>
              <a:lnSpc>
                <a:spcPct val="200000"/>
              </a:lnSpc>
            </a:pPr>
            <a:r>
              <a:rPr lang="en-US" sz="1600" dirty="0">
                <a:solidFill>
                  <a:schemeClr val="bg1"/>
                </a:solidFill>
                <a:latin typeface="Segoe UI" panose="020B0502040204020203" pitchFamily="34" charset="0"/>
              </a:rPr>
              <a:t>ASK &gt; </a:t>
            </a:r>
            <a:r>
              <a:rPr lang="en-US" sz="2800" dirty="0">
                <a:solidFill>
                  <a:schemeClr val="bg1"/>
                </a:solidFill>
                <a:latin typeface="Segoe UI" panose="020B0502040204020203" pitchFamily="34" charset="0"/>
              </a:rPr>
              <a:t>PREPARE </a:t>
            </a:r>
            <a:endParaRPr lang="en-US" sz="1600" dirty="0">
              <a:solidFill>
                <a:schemeClr val="bg1"/>
              </a:solidFill>
              <a:latin typeface="Segoe UI" panose="020B0502040204020203" pitchFamily="34" charset="0"/>
            </a:endParaRPr>
          </a:p>
          <a:p>
            <a:pPr>
              <a:lnSpc>
                <a:spcPct val="200000"/>
              </a:lnSpc>
            </a:pPr>
            <a:r>
              <a:rPr lang="en-US" sz="1600" dirty="0">
                <a:solidFill>
                  <a:schemeClr val="bg1"/>
                </a:solidFill>
                <a:effectLst/>
                <a:latin typeface="Segoe UI" panose="020B0502040204020203" pitchFamily="34" charset="0"/>
              </a:rPr>
              <a:t>PROCESS &gt; </a:t>
            </a:r>
            <a:r>
              <a:rPr lang="en-US" sz="1600" dirty="0">
                <a:solidFill>
                  <a:schemeClr val="bg1"/>
                </a:solidFill>
                <a:latin typeface="Segoe UI" panose="020B0502040204020203" pitchFamily="34" charset="0"/>
              </a:rPr>
              <a:t>ANALYZE &gt; </a:t>
            </a:r>
            <a:r>
              <a:rPr lang="en-US" sz="1600" dirty="0">
                <a:solidFill>
                  <a:schemeClr val="bg1"/>
                </a:solidFill>
                <a:effectLst/>
                <a:latin typeface="Segoe UI" panose="020B0502040204020203" pitchFamily="34" charset="0"/>
              </a:rPr>
              <a:t>SHARE &gt; </a:t>
            </a:r>
            <a:r>
              <a:rPr lang="en-US" sz="1600" dirty="0">
                <a:solidFill>
                  <a:schemeClr val="bg1"/>
                </a:solidFill>
                <a:latin typeface="Segoe UI" panose="020B0502040204020203" pitchFamily="34" charset="0"/>
              </a:rPr>
              <a:t>ACT</a:t>
            </a:r>
            <a:endParaRPr lang="en-US" sz="1600" dirty="0">
              <a:solidFill>
                <a:schemeClr val="bg1"/>
              </a:solidFill>
              <a:effectLst/>
              <a:latin typeface="Segoe UI" panose="020B0502040204020203" pitchFamily="34" charset="0"/>
            </a:endParaRPr>
          </a:p>
          <a:p>
            <a:endParaRPr lang="en-US" dirty="0">
              <a:solidFill>
                <a:schemeClr val="bg1"/>
              </a:solidFill>
            </a:endParaRPr>
          </a:p>
        </p:txBody>
      </p:sp>
      <p:sp>
        <p:nvSpPr>
          <p:cNvPr id="8" name="TextBox 7">
            <a:extLst>
              <a:ext uri="{FF2B5EF4-FFF2-40B4-BE49-F238E27FC236}">
                <a16:creationId xmlns:a16="http://schemas.microsoft.com/office/drawing/2014/main" id="{4634D9B5-7050-6F78-B160-3215ED9F0012}"/>
              </a:ext>
            </a:extLst>
          </p:cNvPr>
          <p:cNvSpPr txBox="1"/>
          <p:nvPr/>
        </p:nvSpPr>
        <p:spPr>
          <a:xfrm>
            <a:off x="329607" y="1855972"/>
            <a:ext cx="7421022" cy="5216813"/>
          </a:xfrm>
          <a:prstGeom prst="rect">
            <a:avLst/>
          </a:prstGeom>
          <a:noFill/>
        </p:spPr>
        <p:txBody>
          <a:bodyPr wrap="square" rtlCol="0">
            <a:spAutoFit/>
          </a:bodyPr>
          <a:lstStyle/>
          <a:p>
            <a:pPr>
              <a:lnSpc>
                <a:spcPct val="150000"/>
              </a:lnSpc>
            </a:pPr>
            <a:r>
              <a:rPr lang="en-US" dirty="0">
                <a:solidFill>
                  <a:schemeClr val="accent4">
                    <a:lumMod val="50000"/>
                  </a:schemeClr>
                </a:solidFill>
              </a:rPr>
              <a:t>During the PREPARE phase a hypothesis was setup:</a:t>
            </a:r>
          </a:p>
          <a:p>
            <a:pPr>
              <a:lnSpc>
                <a:spcPct val="150000"/>
              </a:lnSpc>
            </a:pPr>
            <a:r>
              <a:rPr lang="en-US" b="1" dirty="0">
                <a:solidFill>
                  <a:schemeClr val="accent4">
                    <a:lumMod val="50000"/>
                  </a:schemeClr>
                </a:solidFill>
              </a:rPr>
              <a:t>Casual members take less but longer bike trips than </a:t>
            </a:r>
          </a:p>
          <a:p>
            <a:pPr>
              <a:lnSpc>
                <a:spcPct val="150000"/>
              </a:lnSpc>
            </a:pPr>
            <a:r>
              <a:rPr lang="en-US" b="1" dirty="0">
                <a:solidFill>
                  <a:schemeClr val="accent4">
                    <a:lumMod val="50000"/>
                  </a:schemeClr>
                </a:solidFill>
              </a:rPr>
              <a:t>Annual riders.</a:t>
            </a:r>
          </a:p>
          <a:p>
            <a:endParaRPr lang="en-US" b="1" dirty="0">
              <a:solidFill>
                <a:schemeClr val="accent4">
                  <a:lumMod val="75000"/>
                </a:schemeClr>
              </a:solidFill>
            </a:endParaRPr>
          </a:p>
          <a:p>
            <a:pPr>
              <a:lnSpc>
                <a:spcPct val="150000"/>
              </a:lnSpc>
            </a:pPr>
            <a:r>
              <a:rPr lang="en-US" dirty="0">
                <a:solidFill>
                  <a:schemeClr val="accent4">
                    <a:lumMod val="75000"/>
                  </a:schemeClr>
                </a:solidFill>
              </a:rPr>
              <a:t>The hypothesis was reached after:</a:t>
            </a:r>
          </a:p>
          <a:p>
            <a:pPr marL="342900" indent="-342900">
              <a:lnSpc>
                <a:spcPct val="150000"/>
              </a:lnSpc>
              <a:buFont typeface="+mj-lt"/>
              <a:buAutoNum type="arabicPeriod"/>
            </a:pPr>
            <a:r>
              <a:rPr lang="en-US" dirty="0">
                <a:solidFill>
                  <a:schemeClr val="accent4">
                    <a:lumMod val="50000"/>
                  </a:schemeClr>
                </a:solidFill>
              </a:rPr>
              <a:t>Performing evaluation of the source, credibility, integrity, usefulness and license details of the data with positive results</a:t>
            </a:r>
          </a:p>
          <a:p>
            <a:pPr marL="342900" indent="-342900">
              <a:lnSpc>
                <a:spcPct val="150000"/>
              </a:lnSpc>
              <a:buFont typeface="+mj-lt"/>
              <a:buAutoNum type="arabicPeriod"/>
            </a:pPr>
            <a:r>
              <a:rPr lang="en-US" dirty="0">
                <a:solidFill>
                  <a:schemeClr val="accent4">
                    <a:lumMod val="50000"/>
                  </a:schemeClr>
                </a:solidFill>
              </a:rPr>
              <a:t>Downloading, securing and reviewing the data set to familiarize with its contents and organization; </a:t>
            </a:r>
            <a:r>
              <a:rPr lang="en-US" dirty="0">
                <a:solidFill>
                  <a:schemeClr val="accent4">
                    <a:lumMod val="75000"/>
                  </a:schemeClr>
                </a:solidFill>
              </a:rPr>
              <a:t>the data set consisted of twelve .csv files each consisting of 100K to 650K rows </a:t>
            </a:r>
            <a:endParaRPr lang="en-US" dirty="0">
              <a:solidFill>
                <a:schemeClr val="accent4">
                  <a:lumMod val="50000"/>
                </a:schemeClr>
              </a:solidFill>
            </a:endParaRPr>
          </a:p>
          <a:p>
            <a:pPr marL="342900" indent="-342900">
              <a:lnSpc>
                <a:spcPct val="150000"/>
              </a:lnSpc>
              <a:buFont typeface="+mj-lt"/>
              <a:buAutoNum type="arabicPeriod"/>
            </a:pPr>
            <a:r>
              <a:rPr lang="en-US" dirty="0">
                <a:solidFill>
                  <a:schemeClr val="accent4">
                    <a:lumMod val="50000"/>
                  </a:schemeClr>
                </a:solidFill>
              </a:rPr>
              <a:t>Ensuring the data had no issues that could not be mitigated with cleaning and or manipulation</a:t>
            </a:r>
          </a:p>
          <a:p>
            <a:endParaRPr lang="en-US" dirty="0">
              <a:solidFill>
                <a:schemeClr val="accent4">
                  <a:lumMod val="75000"/>
                </a:schemeClr>
              </a:solidFill>
            </a:endParaRPr>
          </a:p>
        </p:txBody>
      </p:sp>
    </p:spTree>
    <p:extLst>
      <p:ext uri="{BB962C8B-B14F-4D97-AF65-F5344CB8AC3E}">
        <p14:creationId xmlns:p14="http://schemas.microsoft.com/office/powerpoint/2010/main" val="259046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680484"/>
            <a:ext cx="5638801" cy="829340"/>
          </a:xfrm>
        </p:spPr>
        <p:txBody>
          <a:bodyPr/>
          <a:lstStyle/>
          <a:p>
            <a:r>
              <a:rPr lang="en-US" sz="3200" dirty="0">
                <a:solidFill>
                  <a:schemeClr val="bg1"/>
                </a:solidFill>
              </a:rPr>
              <a:t>Google Analytics process</a:t>
            </a:r>
            <a:br>
              <a:rPr lang="en-US" sz="3200" dirty="0">
                <a:solidFill>
                  <a:schemeClr val="bg1"/>
                </a:solidFill>
              </a:rPr>
            </a:br>
            <a:r>
              <a:rPr lang="en-US" sz="2400" dirty="0">
                <a:solidFill>
                  <a:schemeClr val="bg1"/>
                </a:solidFill>
              </a:rPr>
              <a:t>Phase 3</a:t>
            </a:r>
            <a:endParaRPr lang="en-US" sz="3200" dirty="0">
              <a:solidFill>
                <a:schemeClr val="bg1"/>
              </a:solidFill>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6581554" y="564707"/>
            <a:ext cx="2860158" cy="2240500"/>
          </a:xfrm>
        </p:spPr>
        <p:txBody>
          <a:bodyPr/>
          <a:lstStyle/>
          <a:p>
            <a:pPr>
              <a:lnSpc>
                <a:spcPct val="200000"/>
              </a:lnSpc>
            </a:pPr>
            <a:r>
              <a:rPr lang="en-US" sz="1600" dirty="0">
                <a:solidFill>
                  <a:schemeClr val="bg1"/>
                </a:solidFill>
                <a:latin typeface="Segoe UI" panose="020B0502040204020203" pitchFamily="34" charset="0"/>
              </a:rPr>
              <a:t>ASK &gt; PREPARE &gt;</a:t>
            </a:r>
            <a:r>
              <a:rPr lang="en-US" sz="2400" dirty="0">
                <a:solidFill>
                  <a:schemeClr val="bg1"/>
                </a:solidFill>
                <a:latin typeface="Segoe UI" panose="020B0502040204020203" pitchFamily="34" charset="0"/>
              </a:rPr>
              <a:t> </a:t>
            </a:r>
            <a:endParaRPr lang="en-US" sz="1600" dirty="0">
              <a:solidFill>
                <a:schemeClr val="bg1"/>
              </a:solidFill>
              <a:latin typeface="Segoe UI" panose="020B0502040204020203" pitchFamily="34" charset="0"/>
            </a:endParaRPr>
          </a:p>
          <a:p>
            <a:pPr>
              <a:lnSpc>
                <a:spcPct val="200000"/>
              </a:lnSpc>
            </a:pPr>
            <a:r>
              <a:rPr lang="en-US" sz="2800" dirty="0">
                <a:solidFill>
                  <a:schemeClr val="bg1"/>
                </a:solidFill>
                <a:latin typeface="Segoe UI" panose="020B0502040204020203" pitchFamily="34" charset="0"/>
              </a:rPr>
              <a:t>PROCESS</a:t>
            </a:r>
            <a:r>
              <a:rPr lang="en-US" sz="1600" dirty="0">
                <a:solidFill>
                  <a:schemeClr val="bg1"/>
                </a:solidFill>
                <a:effectLst/>
                <a:latin typeface="Segoe UI" panose="020B0502040204020203" pitchFamily="34" charset="0"/>
              </a:rPr>
              <a:t> </a:t>
            </a:r>
          </a:p>
          <a:p>
            <a:pPr>
              <a:lnSpc>
                <a:spcPct val="200000"/>
              </a:lnSpc>
            </a:pPr>
            <a:r>
              <a:rPr lang="en-US" sz="1600" dirty="0">
                <a:solidFill>
                  <a:schemeClr val="bg1"/>
                </a:solidFill>
                <a:latin typeface="Segoe UI" panose="020B0502040204020203" pitchFamily="34" charset="0"/>
              </a:rPr>
              <a:t>ANALYZE &gt; </a:t>
            </a:r>
            <a:r>
              <a:rPr lang="en-US" sz="1600" dirty="0">
                <a:solidFill>
                  <a:schemeClr val="bg1"/>
                </a:solidFill>
                <a:effectLst/>
                <a:latin typeface="Segoe UI" panose="020B0502040204020203" pitchFamily="34" charset="0"/>
              </a:rPr>
              <a:t>SHARE &gt; </a:t>
            </a:r>
            <a:r>
              <a:rPr lang="en-US" sz="1600" dirty="0">
                <a:solidFill>
                  <a:schemeClr val="bg1"/>
                </a:solidFill>
                <a:latin typeface="Segoe UI" panose="020B0502040204020203" pitchFamily="34" charset="0"/>
              </a:rPr>
              <a:t>ACT</a:t>
            </a:r>
            <a:endParaRPr lang="en-US" sz="1600" dirty="0">
              <a:solidFill>
                <a:schemeClr val="bg1"/>
              </a:solidFill>
              <a:effectLst/>
              <a:latin typeface="Segoe UI" panose="020B0502040204020203" pitchFamily="34" charset="0"/>
            </a:endParaRPr>
          </a:p>
        </p:txBody>
      </p:sp>
      <p:sp>
        <p:nvSpPr>
          <p:cNvPr id="8" name="TextBox 7">
            <a:extLst>
              <a:ext uri="{FF2B5EF4-FFF2-40B4-BE49-F238E27FC236}">
                <a16:creationId xmlns:a16="http://schemas.microsoft.com/office/drawing/2014/main" id="{4634D9B5-7050-6F78-B160-3215ED9F0012}"/>
              </a:ext>
            </a:extLst>
          </p:cNvPr>
          <p:cNvSpPr txBox="1"/>
          <p:nvPr/>
        </p:nvSpPr>
        <p:spPr>
          <a:xfrm>
            <a:off x="389655" y="2805207"/>
            <a:ext cx="11471419" cy="3970318"/>
          </a:xfrm>
          <a:prstGeom prst="rect">
            <a:avLst/>
          </a:prstGeom>
          <a:solidFill>
            <a:schemeClr val="accent3"/>
          </a:solidFill>
        </p:spPr>
        <p:txBody>
          <a:bodyPr wrap="square" rtlCol="0">
            <a:spAutoFit/>
          </a:bodyPr>
          <a:lstStyle/>
          <a:p>
            <a:r>
              <a:rPr lang="en-US" dirty="0">
                <a:solidFill>
                  <a:schemeClr val="accent4">
                    <a:lumMod val="75000"/>
                  </a:schemeClr>
                </a:solidFill>
              </a:rPr>
              <a:t>During the PROCESS phase :</a:t>
            </a:r>
          </a:p>
          <a:p>
            <a:endParaRPr lang="en-US" b="1" dirty="0">
              <a:solidFill>
                <a:schemeClr val="accent4">
                  <a:lumMod val="75000"/>
                </a:schemeClr>
              </a:solidFill>
            </a:endParaRPr>
          </a:p>
          <a:p>
            <a:r>
              <a:rPr lang="en-US" dirty="0">
                <a:solidFill>
                  <a:schemeClr val="accent4">
                    <a:lumMod val="75000"/>
                  </a:schemeClr>
                </a:solidFill>
              </a:rPr>
              <a:t>The data set was closely examined to plan for analysis.  A subset of the data, consisting of the smaller files were combined into one file (the winter season), cleaned and manipulated using MS Excel.   This exercise served to decide:</a:t>
            </a:r>
          </a:p>
          <a:p>
            <a:endParaRPr lang="en-US" dirty="0">
              <a:solidFill>
                <a:schemeClr val="accent4">
                  <a:lumMod val="75000"/>
                </a:schemeClr>
              </a:solidFill>
            </a:endParaRPr>
          </a:p>
          <a:p>
            <a:pPr marL="342900" indent="-342900">
              <a:buFont typeface="+mj-lt"/>
              <a:buAutoNum type="arabicPeriod"/>
            </a:pPr>
            <a:r>
              <a:rPr lang="en-US" dirty="0">
                <a:solidFill>
                  <a:schemeClr val="accent4">
                    <a:lumMod val="75000"/>
                  </a:schemeClr>
                </a:solidFill>
              </a:rPr>
              <a:t>The required columns to be used in analysis: the Start Time and End Time of each trip / row</a:t>
            </a:r>
          </a:p>
          <a:p>
            <a:pPr marL="342900" indent="-342900">
              <a:buFont typeface="+mj-lt"/>
              <a:buAutoNum type="arabicPeriod"/>
            </a:pPr>
            <a:r>
              <a:rPr lang="en-US" dirty="0">
                <a:solidFill>
                  <a:schemeClr val="accent4">
                    <a:lumMod val="75000"/>
                  </a:schemeClr>
                </a:solidFill>
              </a:rPr>
              <a:t>The completeness and formats of this portion of the data:  confirming no missing data and equal and correct format</a:t>
            </a:r>
          </a:p>
          <a:p>
            <a:pPr marL="342900" indent="-342900">
              <a:buFont typeface="+mj-lt"/>
              <a:buAutoNum type="arabicPeriod"/>
            </a:pPr>
            <a:r>
              <a:rPr lang="en-US" dirty="0">
                <a:solidFill>
                  <a:schemeClr val="accent4">
                    <a:lumMod val="75000"/>
                  </a:schemeClr>
                </a:solidFill>
              </a:rPr>
              <a:t>What calculated columns were required in order to obtain additional insights: added a column which calculated the day of week based on the Start Time column</a:t>
            </a:r>
          </a:p>
          <a:p>
            <a:pPr marL="342900" indent="-342900">
              <a:buFont typeface="+mj-lt"/>
              <a:buAutoNum type="arabicPeriod"/>
            </a:pPr>
            <a:r>
              <a:rPr lang="en-US" dirty="0">
                <a:solidFill>
                  <a:schemeClr val="accent4">
                    <a:lumMod val="75000"/>
                  </a:schemeClr>
                </a:solidFill>
              </a:rPr>
              <a:t>Additionally, the size of the total data was considered in order to decide the choice of an additional tool to combine all separate files into one single data file and conduct final analysis:   RStudio Desktop was chosen to handle the combined data after evaluation of MS Excel Power Query and Data Model</a:t>
            </a:r>
          </a:p>
        </p:txBody>
      </p:sp>
    </p:spTree>
    <p:extLst>
      <p:ext uri="{BB962C8B-B14F-4D97-AF65-F5344CB8AC3E}">
        <p14:creationId xmlns:p14="http://schemas.microsoft.com/office/powerpoint/2010/main" val="41559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7D326B-EAA3-083F-49E3-85BDB5079CBB}"/>
              </a:ext>
            </a:extLst>
          </p:cNvPr>
          <p:cNvSpPr>
            <a:spLocks noGrp="1"/>
          </p:cNvSpPr>
          <p:nvPr>
            <p:ph type="title"/>
          </p:nvPr>
        </p:nvSpPr>
        <p:spPr>
          <a:xfrm>
            <a:off x="457199" y="680484"/>
            <a:ext cx="5638801" cy="829340"/>
          </a:xfrm>
        </p:spPr>
        <p:txBody>
          <a:bodyPr/>
          <a:lstStyle/>
          <a:p>
            <a:r>
              <a:rPr lang="en-US" sz="3200" dirty="0">
                <a:solidFill>
                  <a:schemeClr val="bg1"/>
                </a:solidFill>
              </a:rPr>
              <a:t>Google Analytics process</a:t>
            </a:r>
            <a:br>
              <a:rPr lang="en-US" sz="3200" dirty="0">
                <a:solidFill>
                  <a:schemeClr val="bg1"/>
                </a:solidFill>
              </a:rPr>
            </a:br>
            <a:r>
              <a:rPr lang="en-US" sz="2400" dirty="0">
                <a:solidFill>
                  <a:schemeClr val="bg1"/>
                </a:solidFill>
              </a:rPr>
              <a:t>Phase 4</a:t>
            </a:r>
            <a:endParaRPr lang="en-US" sz="3200" dirty="0">
              <a:solidFill>
                <a:schemeClr val="bg1"/>
              </a:solidFill>
            </a:endParaRPr>
          </a:p>
        </p:txBody>
      </p:sp>
      <p:sp>
        <p:nvSpPr>
          <p:cNvPr id="6" name="Text Placeholder 2">
            <a:extLst>
              <a:ext uri="{FF2B5EF4-FFF2-40B4-BE49-F238E27FC236}">
                <a16:creationId xmlns:a16="http://schemas.microsoft.com/office/drawing/2014/main" id="{12F89D3F-AB32-973C-512B-C475A027D8BE}"/>
              </a:ext>
            </a:extLst>
          </p:cNvPr>
          <p:cNvSpPr txBox="1">
            <a:spLocks/>
          </p:cNvSpPr>
          <p:nvPr/>
        </p:nvSpPr>
        <p:spPr>
          <a:xfrm>
            <a:off x="6581554" y="564707"/>
            <a:ext cx="2860158" cy="2240500"/>
          </a:xfrm>
          <a:prstGeom prst="rect">
            <a:avLst/>
          </a:prstGeom>
        </p:spPr>
        <p:txBody>
          <a:bodyPr/>
          <a:lstStyle>
            <a:lvl1pPr marL="0" indent="0" algn="l" defTabSz="914400" rtl="0" eaLnBrk="1" latinLnBrk="0" hangingPunct="1">
              <a:lnSpc>
                <a:spcPts val="3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1600" dirty="0">
                <a:solidFill>
                  <a:schemeClr val="bg1"/>
                </a:solidFill>
                <a:latin typeface="Segoe UI" panose="020B0502040204020203" pitchFamily="34" charset="0"/>
              </a:rPr>
              <a:t>ASK &gt; PREPARE &gt;</a:t>
            </a:r>
            <a:r>
              <a:rPr lang="en-US" sz="2400" dirty="0">
                <a:solidFill>
                  <a:schemeClr val="bg1"/>
                </a:solidFill>
                <a:latin typeface="Segoe UI" panose="020B0502040204020203" pitchFamily="34" charset="0"/>
              </a:rPr>
              <a:t> </a:t>
            </a:r>
            <a:r>
              <a:rPr lang="en-US" sz="1600" dirty="0">
                <a:solidFill>
                  <a:schemeClr val="bg1"/>
                </a:solidFill>
                <a:latin typeface="Segoe UI" panose="020B0502040204020203" pitchFamily="34" charset="0"/>
              </a:rPr>
              <a:t>PROCESS </a:t>
            </a:r>
          </a:p>
          <a:p>
            <a:pPr>
              <a:lnSpc>
                <a:spcPct val="200000"/>
              </a:lnSpc>
            </a:pPr>
            <a:r>
              <a:rPr lang="en-US" sz="2800" dirty="0">
                <a:solidFill>
                  <a:schemeClr val="bg1"/>
                </a:solidFill>
                <a:latin typeface="Segoe UI" panose="020B0502040204020203" pitchFamily="34" charset="0"/>
              </a:rPr>
              <a:t>ANALYZE</a:t>
            </a:r>
            <a:r>
              <a:rPr lang="en-US" sz="1600" dirty="0">
                <a:solidFill>
                  <a:schemeClr val="bg1"/>
                </a:solidFill>
                <a:latin typeface="Segoe UI" panose="020B0502040204020203" pitchFamily="34" charset="0"/>
              </a:rPr>
              <a:t> </a:t>
            </a:r>
          </a:p>
          <a:p>
            <a:pPr>
              <a:lnSpc>
                <a:spcPct val="200000"/>
              </a:lnSpc>
            </a:pPr>
            <a:r>
              <a:rPr lang="en-US" sz="1600" dirty="0">
                <a:solidFill>
                  <a:schemeClr val="bg1"/>
                </a:solidFill>
                <a:latin typeface="Segoe UI" panose="020B0502040204020203" pitchFamily="34" charset="0"/>
              </a:rPr>
              <a:t>SHARE &gt; ACT</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362602" y="3135085"/>
            <a:ext cx="11466796" cy="3378925"/>
          </a:xfrm>
          <a:solidFill>
            <a:schemeClr val="accent3"/>
          </a:solidFill>
        </p:spPr>
        <p:txBody>
          <a:bodyPr/>
          <a:lstStyle/>
          <a:p>
            <a:r>
              <a:rPr lang="en-US" dirty="0">
                <a:solidFill>
                  <a:schemeClr val="accent4">
                    <a:lumMod val="75000"/>
                  </a:schemeClr>
                </a:solidFill>
              </a:rPr>
              <a:t>During the ANALYZE phase:</a:t>
            </a:r>
          </a:p>
          <a:p>
            <a:endParaRPr lang="en-US" dirty="0">
              <a:solidFill>
                <a:schemeClr val="accent4">
                  <a:lumMod val="75000"/>
                </a:schemeClr>
              </a:solidFill>
            </a:endParaRPr>
          </a:p>
          <a:p>
            <a:pPr marL="342900" indent="-342900">
              <a:buFont typeface="+mj-lt"/>
              <a:buAutoNum type="arabicPeriod"/>
            </a:pPr>
            <a:r>
              <a:rPr lang="en-US" dirty="0">
                <a:solidFill>
                  <a:schemeClr val="accent4">
                    <a:lumMod val="75000"/>
                  </a:schemeClr>
                </a:solidFill>
              </a:rPr>
              <a:t>Pre-analysis using MS Excel was conducted on the subset of the data, which included visualizations</a:t>
            </a:r>
          </a:p>
          <a:p>
            <a:pPr marL="342900" indent="-342900">
              <a:buFont typeface="+mj-lt"/>
              <a:buAutoNum type="arabicPeriod"/>
            </a:pPr>
            <a:r>
              <a:rPr lang="en-US" dirty="0">
                <a:solidFill>
                  <a:schemeClr val="accent4">
                    <a:lumMod val="75000"/>
                  </a:schemeClr>
                </a:solidFill>
              </a:rPr>
              <a:t>Statistical calculations were performed on the subset and this resulted in additional requirement for specific formatting of relevant columns as well as for the removal of rows where trip length was zero </a:t>
            </a:r>
          </a:p>
          <a:p>
            <a:pPr marL="342900" indent="-342900">
              <a:buFont typeface="+mj-lt"/>
              <a:buAutoNum type="arabicPeriod"/>
            </a:pPr>
            <a:r>
              <a:rPr lang="en-US" dirty="0">
                <a:solidFill>
                  <a:schemeClr val="accent4">
                    <a:lumMod val="75000"/>
                  </a:schemeClr>
                </a:solidFill>
              </a:rPr>
              <a:t>The analysis results in MS Excel, provided pre-liminary answers to the business questions and hence, the actions taken became the planned analysis method for the combined data in RStudio</a:t>
            </a:r>
          </a:p>
          <a:p>
            <a:pPr marL="342900" indent="-342900">
              <a:buFont typeface="+mj-lt"/>
              <a:buAutoNum type="arabicPeriod"/>
            </a:pPr>
            <a:r>
              <a:rPr lang="en-US" dirty="0">
                <a:solidFill>
                  <a:schemeClr val="accent4">
                    <a:lumMod val="75000"/>
                  </a:schemeClr>
                </a:solidFill>
              </a:rPr>
              <a:t>In RStudio, the files were </a:t>
            </a:r>
            <a:r>
              <a:rPr lang="en-US" dirty="0" err="1">
                <a:solidFill>
                  <a:schemeClr val="accent4">
                    <a:lumMod val="75000"/>
                  </a:schemeClr>
                </a:solidFill>
              </a:rPr>
              <a:t>comined</a:t>
            </a:r>
            <a:r>
              <a:rPr lang="en-US" dirty="0">
                <a:solidFill>
                  <a:schemeClr val="accent4">
                    <a:lumMod val="75000"/>
                  </a:schemeClr>
                </a:solidFill>
              </a:rPr>
              <a:t> and the planned analysis was performed.  While setting up visualizations, some values were renamed to improve compliance with the 5-sec rule of compelling visualizations</a:t>
            </a:r>
          </a:p>
        </p:txBody>
      </p:sp>
    </p:spTree>
    <p:extLst>
      <p:ext uri="{BB962C8B-B14F-4D97-AF65-F5344CB8AC3E}">
        <p14:creationId xmlns:p14="http://schemas.microsoft.com/office/powerpoint/2010/main" val="294338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8BDEB-A252-3102-6D3D-32679997A49E}"/>
              </a:ext>
            </a:extLst>
          </p:cNvPr>
          <p:cNvSpPr>
            <a:spLocks noGrp="1"/>
          </p:cNvSpPr>
          <p:nvPr>
            <p:ph type="title"/>
          </p:nvPr>
        </p:nvSpPr>
        <p:spPr>
          <a:xfrm>
            <a:off x="457199" y="680484"/>
            <a:ext cx="5638801" cy="829340"/>
          </a:xfrm>
        </p:spPr>
        <p:txBody>
          <a:bodyPr/>
          <a:lstStyle/>
          <a:p>
            <a:r>
              <a:rPr lang="en-US" sz="3200" dirty="0">
                <a:solidFill>
                  <a:schemeClr val="bg1"/>
                </a:solidFill>
              </a:rPr>
              <a:t>Google Analytics process</a:t>
            </a:r>
            <a:br>
              <a:rPr lang="en-US" sz="3200" dirty="0">
                <a:solidFill>
                  <a:schemeClr val="bg1"/>
                </a:solidFill>
              </a:rPr>
            </a:br>
            <a:r>
              <a:rPr lang="en-US" sz="2400" dirty="0">
                <a:solidFill>
                  <a:schemeClr val="bg1"/>
                </a:solidFill>
              </a:rPr>
              <a:t>Phase 5</a:t>
            </a:r>
            <a:endParaRPr lang="en-US" sz="3200" dirty="0">
              <a:solidFill>
                <a:schemeClr val="bg1"/>
              </a:solidFill>
            </a:endParaRPr>
          </a:p>
        </p:txBody>
      </p:sp>
      <p:sp>
        <p:nvSpPr>
          <p:cNvPr id="5" name="Text Placeholder 2">
            <a:extLst>
              <a:ext uri="{FF2B5EF4-FFF2-40B4-BE49-F238E27FC236}">
                <a16:creationId xmlns:a16="http://schemas.microsoft.com/office/drawing/2014/main" id="{2993DEFC-BAC9-2015-649D-B6FD295845AD}"/>
              </a:ext>
            </a:extLst>
          </p:cNvPr>
          <p:cNvSpPr txBox="1">
            <a:spLocks/>
          </p:cNvSpPr>
          <p:nvPr/>
        </p:nvSpPr>
        <p:spPr>
          <a:xfrm>
            <a:off x="6581554" y="564707"/>
            <a:ext cx="2860158" cy="2240500"/>
          </a:xfrm>
          <a:prstGeom prst="rect">
            <a:avLst/>
          </a:prstGeom>
        </p:spPr>
        <p:txBody>
          <a:bodyPr/>
          <a:lstStyle>
            <a:lvl1pPr marL="0" indent="0" algn="l" defTabSz="914400" rtl="0" eaLnBrk="1" latinLnBrk="0" hangingPunct="1">
              <a:lnSpc>
                <a:spcPts val="3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1600" dirty="0">
                <a:solidFill>
                  <a:schemeClr val="bg1"/>
                </a:solidFill>
                <a:latin typeface="Segoe UI" panose="020B0502040204020203" pitchFamily="34" charset="0"/>
              </a:rPr>
              <a:t>ASK &gt; PREPARE &gt;</a:t>
            </a:r>
            <a:r>
              <a:rPr lang="en-US" sz="2400" dirty="0">
                <a:solidFill>
                  <a:schemeClr val="bg1"/>
                </a:solidFill>
                <a:latin typeface="Segoe UI" panose="020B0502040204020203" pitchFamily="34" charset="0"/>
              </a:rPr>
              <a:t> </a:t>
            </a:r>
            <a:r>
              <a:rPr lang="en-US" sz="1600" dirty="0">
                <a:solidFill>
                  <a:schemeClr val="bg1"/>
                </a:solidFill>
                <a:latin typeface="Segoe UI" panose="020B0502040204020203" pitchFamily="34" charset="0"/>
              </a:rPr>
              <a:t>PROCESS </a:t>
            </a:r>
          </a:p>
          <a:p>
            <a:pPr>
              <a:lnSpc>
                <a:spcPct val="200000"/>
              </a:lnSpc>
            </a:pPr>
            <a:r>
              <a:rPr lang="en-US" sz="1600" dirty="0">
                <a:solidFill>
                  <a:schemeClr val="bg1"/>
                </a:solidFill>
                <a:latin typeface="Segoe UI" panose="020B0502040204020203" pitchFamily="34" charset="0"/>
              </a:rPr>
              <a:t>ANALYZE &gt;</a:t>
            </a:r>
          </a:p>
          <a:p>
            <a:pPr>
              <a:lnSpc>
                <a:spcPct val="200000"/>
              </a:lnSpc>
            </a:pPr>
            <a:r>
              <a:rPr lang="en-US" sz="2800" dirty="0">
                <a:solidFill>
                  <a:schemeClr val="bg1"/>
                </a:solidFill>
                <a:latin typeface="Segoe UI" panose="020B0502040204020203" pitchFamily="34" charset="0"/>
              </a:rPr>
              <a:t>SHARE </a:t>
            </a:r>
            <a:r>
              <a:rPr lang="en-US" sz="1600" dirty="0">
                <a:solidFill>
                  <a:schemeClr val="bg1"/>
                </a:solidFill>
                <a:latin typeface="Segoe UI" panose="020B0502040204020203" pitchFamily="34" charset="0"/>
              </a:rPr>
              <a:t>&gt; ACT</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8" y="3229429"/>
            <a:ext cx="11395167" cy="3397794"/>
          </a:xfrm>
          <a:solidFill>
            <a:schemeClr val="accent3"/>
          </a:solidFill>
        </p:spPr>
        <p:txBody>
          <a:bodyPr/>
          <a:lstStyle/>
          <a:p>
            <a:endParaRPr lang="en-US" dirty="0">
              <a:solidFill>
                <a:schemeClr val="accent4">
                  <a:lumMod val="75000"/>
                </a:schemeClr>
              </a:solidFill>
            </a:endParaRPr>
          </a:p>
          <a:p>
            <a:pPr marL="342900" indent="-342900">
              <a:buFont typeface="+mj-lt"/>
              <a:buAutoNum type="arabicPeriod"/>
            </a:pPr>
            <a:r>
              <a:rPr lang="en-US" dirty="0">
                <a:solidFill>
                  <a:schemeClr val="accent4">
                    <a:lumMod val="75000"/>
                  </a:schemeClr>
                </a:solidFill>
              </a:rPr>
              <a:t>A </a:t>
            </a:r>
            <a:r>
              <a:rPr lang="en-US" u="sng" dirty="0">
                <a:solidFill>
                  <a:schemeClr val="accent4">
                    <a:lumMod val="75000"/>
                  </a:schemeClr>
                </a:solidFill>
              </a:rPr>
              <a:t>Column chart </a:t>
            </a:r>
            <a:r>
              <a:rPr lang="en-US" dirty="0">
                <a:solidFill>
                  <a:schemeClr val="accent4">
                    <a:lumMod val="75000"/>
                  </a:schemeClr>
                </a:solidFill>
              </a:rPr>
              <a:t>to illustrate the Annual : Casual  riders ratio</a:t>
            </a:r>
          </a:p>
          <a:p>
            <a:pPr marL="342900" indent="-342900">
              <a:buFont typeface="+mj-lt"/>
              <a:buAutoNum type="arabicPeriod"/>
            </a:pPr>
            <a:r>
              <a:rPr lang="en-US" dirty="0">
                <a:solidFill>
                  <a:schemeClr val="accent4">
                    <a:lumMod val="75000"/>
                  </a:schemeClr>
                </a:solidFill>
              </a:rPr>
              <a:t>A </a:t>
            </a:r>
            <a:r>
              <a:rPr lang="en-US" u="sng" dirty="0">
                <a:solidFill>
                  <a:schemeClr val="accent4">
                    <a:lumMod val="75000"/>
                  </a:schemeClr>
                </a:solidFill>
              </a:rPr>
              <a:t>Clustered Column chart </a:t>
            </a:r>
            <a:r>
              <a:rPr lang="en-US" dirty="0">
                <a:solidFill>
                  <a:schemeClr val="accent4">
                    <a:lumMod val="75000"/>
                  </a:schemeClr>
                </a:solidFill>
              </a:rPr>
              <a:t>to compare the number of rides by Annual and Casual rides during working weekdays, where Annual members rode  almost twice as often as Casual riders, compared to weekends where Casual riders took more rides than Annual members</a:t>
            </a:r>
          </a:p>
          <a:p>
            <a:pPr marL="342900" indent="-342900">
              <a:buFont typeface="+mj-lt"/>
              <a:buAutoNum type="arabicPeriod"/>
            </a:pPr>
            <a:r>
              <a:rPr lang="en-US" dirty="0">
                <a:solidFill>
                  <a:schemeClr val="accent4">
                    <a:lumMod val="75000"/>
                  </a:schemeClr>
                </a:solidFill>
              </a:rPr>
              <a:t>A </a:t>
            </a:r>
            <a:r>
              <a:rPr lang="en-US" u="sng" dirty="0">
                <a:solidFill>
                  <a:schemeClr val="accent4">
                    <a:lumMod val="75000"/>
                  </a:schemeClr>
                </a:solidFill>
              </a:rPr>
              <a:t>Clustered Column chart </a:t>
            </a:r>
            <a:r>
              <a:rPr lang="en-US" dirty="0">
                <a:solidFill>
                  <a:schemeClr val="accent4">
                    <a:lumMod val="75000"/>
                  </a:schemeClr>
                </a:solidFill>
              </a:rPr>
              <a:t>to illustrate that on all weekdays the average trip length of Casual riders was nearly twice as long as that of Annual members</a:t>
            </a:r>
          </a:p>
          <a:p>
            <a:r>
              <a:rPr lang="en-US" dirty="0">
                <a:solidFill>
                  <a:schemeClr val="accent4">
                    <a:lumMod val="75000"/>
                  </a:schemeClr>
                </a:solidFill>
              </a:rPr>
              <a:t> </a:t>
            </a:r>
            <a:endParaRPr lang="en-US" dirty="0"/>
          </a:p>
        </p:txBody>
      </p:sp>
      <p:sp>
        <p:nvSpPr>
          <p:cNvPr id="2" name="TextBox 1">
            <a:extLst>
              <a:ext uri="{FF2B5EF4-FFF2-40B4-BE49-F238E27FC236}">
                <a16:creationId xmlns:a16="http://schemas.microsoft.com/office/drawing/2014/main" id="{9F440A3A-B875-9A39-24A6-133D4E6F4F7D}"/>
              </a:ext>
            </a:extLst>
          </p:cNvPr>
          <p:cNvSpPr txBox="1"/>
          <p:nvPr/>
        </p:nvSpPr>
        <p:spPr>
          <a:xfrm>
            <a:off x="235131" y="2370987"/>
            <a:ext cx="5747658" cy="871713"/>
          </a:xfrm>
          <a:prstGeom prst="rect">
            <a:avLst/>
          </a:prstGeom>
          <a:noFill/>
        </p:spPr>
        <p:txBody>
          <a:bodyPr wrap="square" rtlCol="0">
            <a:spAutoFit/>
          </a:bodyPr>
          <a:lstStyle/>
          <a:p>
            <a:pPr>
              <a:lnSpc>
                <a:spcPct val="150000"/>
              </a:lnSpc>
            </a:pPr>
            <a:r>
              <a:rPr lang="en-US" dirty="0">
                <a:solidFill>
                  <a:schemeClr val="accent4">
                    <a:lumMod val="75000"/>
                  </a:schemeClr>
                </a:solidFill>
              </a:rPr>
              <a:t>During the SHARE phase, the following visualizations/plots were setup using RStudio Desktop:</a:t>
            </a:r>
          </a:p>
        </p:txBody>
      </p:sp>
    </p:spTree>
    <p:extLst>
      <p:ext uri="{BB962C8B-B14F-4D97-AF65-F5344CB8AC3E}">
        <p14:creationId xmlns:p14="http://schemas.microsoft.com/office/powerpoint/2010/main" val="419628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8BDEB-A252-3102-6D3D-32679997A49E}"/>
              </a:ext>
            </a:extLst>
          </p:cNvPr>
          <p:cNvSpPr>
            <a:spLocks noGrp="1"/>
          </p:cNvSpPr>
          <p:nvPr>
            <p:ph type="title"/>
          </p:nvPr>
        </p:nvSpPr>
        <p:spPr>
          <a:xfrm>
            <a:off x="457199" y="680484"/>
            <a:ext cx="5638801" cy="829340"/>
          </a:xfrm>
        </p:spPr>
        <p:txBody>
          <a:bodyPr/>
          <a:lstStyle/>
          <a:p>
            <a:r>
              <a:rPr lang="en-US" sz="3200" dirty="0">
                <a:solidFill>
                  <a:schemeClr val="bg1"/>
                </a:solidFill>
              </a:rPr>
              <a:t>Google Analytics process</a:t>
            </a:r>
            <a:br>
              <a:rPr lang="en-US" sz="3200" dirty="0">
                <a:solidFill>
                  <a:schemeClr val="bg1"/>
                </a:solidFill>
              </a:rPr>
            </a:br>
            <a:r>
              <a:rPr lang="en-US" sz="2400" dirty="0">
                <a:solidFill>
                  <a:schemeClr val="bg1"/>
                </a:solidFill>
              </a:rPr>
              <a:t>Phase 6</a:t>
            </a:r>
            <a:endParaRPr lang="en-US" sz="3200" dirty="0">
              <a:solidFill>
                <a:schemeClr val="bg1"/>
              </a:solidFill>
            </a:endParaRPr>
          </a:p>
        </p:txBody>
      </p:sp>
      <p:sp>
        <p:nvSpPr>
          <p:cNvPr id="5" name="Text Placeholder 2">
            <a:extLst>
              <a:ext uri="{FF2B5EF4-FFF2-40B4-BE49-F238E27FC236}">
                <a16:creationId xmlns:a16="http://schemas.microsoft.com/office/drawing/2014/main" id="{2993DEFC-BAC9-2015-649D-B6FD295845AD}"/>
              </a:ext>
            </a:extLst>
          </p:cNvPr>
          <p:cNvSpPr txBox="1">
            <a:spLocks/>
          </p:cNvSpPr>
          <p:nvPr/>
        </p:nvSpPr>
        <p:spPr>
          <a:xfrm>
            <a:off x="6581554" y="564707"/>
            <a:ext cx="2860158" cy="2240500"/>
          </a:xfrm>
          <a:prstGeom prst="rect">
            <a:avLst/>
          </a:prstGeom>
        </p:spPr>
        <p:txBody>
          <a:bodyPr/>
          <a:lstStyle>
            <a:lvl1pPr marL="0" indent="0" algn="l" defTabSz="914400" rtl="0" eaLnBrk="1" latinLnBrk="0" hangingPunct="1">
              <a:lnSpc>
                <a:spcPts val="3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1600" dirty="0">
                <a:solidFill>
                  <a:schemeClr val="bg1"/>
                </a:solidFill>
                <a:latin typeface="Segoe UI" panose="020B0502040204020203" pitchFamily="34" charset="0"/>
              </a:rPr>
              <a:t>ASK &gt; PREPARE &gt;</a:t>
            </a:r>
            <a:r>
              <a:rPr lang="en-US" sz="2400" dirty="0">
                <a:solidFill>
                  <a:schemeClr val="bg1"/>
                </a:solidFill>
                <a:latin typeface="Segoe UI" panose="020B0502040204020203" pitchFamily="34" charset="0"/>
              </a:rPr>
              <a:t> </a:t>
            </a:r>
            <a:r>
              <a:rPr lang="en-US" sz="1600" dirty="0">
                <a:solidFill>
                  <a:schemeClr val="bg1"/>
                </a:solidFill>
                <a:latin typeface="Segoe UI" panose="020B0502040204020203" pitchFamily="34" charset="0"/>
              </a:rPr>
              <a:t>PROCESS </a:t>
            </a:r>
          </a:p>
          <a:p>
            <a:pPr>
              <a:lnSpc>
                <a:spcPct val="200000"/>
              </a:lnSpc>
            </a:pPr>
            <a:r>
              <a:rPr lang="en-US" sz="1600" dirty="0">
                <a:solidFill>
                  <a:schemeClr val="bg1"/>
                </a:solidFill>
                <a:latin typeface="Segoe UI" panose="020B0502040204020203" pitchFamily="34" charset="0"/>
              </a:rPr>
              <a:t>ANALYZE &gt;SHARE</a:t>
            </a:r>
            <a:r>
              <a:rPr lang="en-US" sz="2800" dirty="0">
                <a:solidFill>
                  <a:schemeClr val="bg1"/>
                </a:solidFill>
                <a:latin typeface="Segoe UI" panose="020B0502040204020203" pitchFamily="34" charset="0"/>
              </a:rPr>
              <a:t> </a:t>
            </a:r>
            <a:endParaRPr lang="en-US" sz="1600" dirty="0">
              <a:solidFill>
                <a:schemeClr val="bg1"/>
              </a:solidFill>
              <a:latin typeface="Segoe UI" panose="020B0502040204020203" pitchFamily="34" charset="0"/>
            </a:endParaRPr>
          </a:p>
          <a:p>
            <a:pPr algn="ctr">
              <a:lnSpc>
                <a:spcPct val="200000"/>
              </a:lnSpc>
            </a:pPr>
            <a:r>
              <a:rPr lang="en-US" sz="1600" dirty="0">
                <a:solidFill>
                  <a:schemeClr val="bg1"/>
                </a:solidFill>
                <a:latin typeface="Segoe UI" panose="020B0502040204020203" pitchFamily="34" charset="0"/>
              </a:rPr>
              <a:t> </a:t>
            </a:r>
            <a:r>
              <a:rPr lang="en-US" sz="2800" dirty="0">
                <a:solidFill>
                  <a:schemeClr val="bg1"/>
                </a:solidFill>
                <a:latin typeface="Segoe UI" panose="020B0502040204020203" pitchFamily="34" charset="0"/>
              </a:rPr>
              <a:t>ACT</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256902" y="3177178"/>
            <a:ext cx="11778343" cy="3547872"/>
          </a:xfrm>
          <a:solidFill>
            <a:schemeClr val="accent3"/>
          </a:solidFill>
        </p:spPr>
        <p:txBody>
          <a:bodyPr/>
          <a:lstStyle/>
          <a:p>
            <a:endParaRPr lang="en-US" dirty="0">
              <a:solidFill>
                <a:schemeClr val="accent4">
                  <a:lumMod val="75000"/>
                </a:schemeClr>
              </a:solidFill>
            </a:endParaRPr>
          </a:p>
          <a:p>
            <a:pPr marL="342900" indent="-342900">
              <a:buFont typeface="+mj-lt"/>
              <a:buAutoNum type="arabicPeriod"/>
            </a:pPr>
            <a:r>
              <a:rPr lang="en-US" dirty="0">
                <a:solidFill>
                  <a:schemeClr val="accent4">
                    <a:lumMod val="75000"/>
                  </a:schemeClr>
                </a:solidFill>
              </a:rPr>
              <a:t>Casual riders took, on average, trips that lasted twice as long as the Annual members and thereby paid the monthly membership fee in a single monthly ride; this information in order to save on rides for the rest of the year</a:t>
            </a:r>
          </a:p>
          <a:p>
            <a:pPr marL="342900" indent="-342900">
              <a:buFont typeface="+mj-lt"/>
              <a:buAutoNum type="arabicPeriod"/>
            </a:pPr>
            <a:r>
              <a:rPr lang="en-US" dirty="0">
                <a:solidFill>
                  <a:schemeClr val="accent4">
                    <a:lumMod val="75000"/>
                  </a:schemeClr>
                </a:solidFill>
              </a:rPr>
              <a:t>Casual riders chose the more expensive e-bikes almost as often as the Annual members; the lower cost of e-bikes for Annual members should be used as an incentive for the riders convert</a:t>
            </a:r>
          </a:p>
          <a:p>
            <a:pPr marL="342900" indent="-342900">
              <a:buFont typeface="+mj-lt"/>
              <a:buAutoNum type="arabicPeriod"/>
            </a:pPr>
            <a:r>
              <a:rPr lang="en-US" dirty="0">
                <a:solidFill>
                  <a:schemeClr val="accent4">
                    <a:lumMod val="75000"/>
                  </a:schemeClr>
                </a:solidFill>
              </a:rPr>
              <a:t>Riders are required to download the </a:t>
            </a:r>
            <a:r>
              <a:rPr lang="en-US" dirty="0" err="1">
                <a:solidFill>
                  <a:schemeClr val="accent4">
                    <a:lumMod val="75000"/>
                  </a:schemeClr>
                </a:solidFill>
              </a:rPr>
              <a:t>Cyclistic</a:t>
            </a:r>
            <a:r>
              <a:rPr lang="en-US" dirty="0">
                <a:solidFill>
                  <a:schemeClr val="accent4">
                    <a:lumMod val="75000"/>
                  </a:schemeClr>
                </a:solidFill>
              </a:rPr>
              <a:t> app in order to unlock a bike in most stations.  This app is the recommended digital channel to provide the Casual rider with insights on missed savings </a:t>
            </a:r>
            <a:endParaRPr lang="en-US" dirty="0"/>
          </a:p>
        </p:txBody>
      </p:sp>
      <p:sp>
        <p:nvSpPr>
          <p:cNvPr id="2" name="TextBox 1">
            <a:extLst>
              <a:ext uri="{FF2B5EF4-FFF2-40B4-BE49-F238E27FC236}">
                <a16:creationId xmlns:a16="http://schemas.microsoft.com/office/drawing/2014/main" id="{73A7AE48-6A60-7914-3BCA-24935D539760}"/>
              </a:ext>
            </a:extLst>
          </p:cNvPr>
          <p:cNvSpPr txBox="1"/>
          <p:nvPr/>
        </p:nvSpPr>
        <p:spPr>
          <a:xfrm>
            <a:off x="256902" y="2090057"/>
            <a:ext cx="5900057" cy="1287212"/>
          </a:xfrm>
          <a:prstGeom prst="rect">
            <a:avLst/>
          </a:prstGeom>
          <a:noFill/>
        </p:spPr>
        <p:txBody>
          <a:bodyPr wrap="square" rtlCol="0">
            <a:spAutoFit/>
          </a:bodyPr>
          <a:lstStyle/>
          <a:p>
            <a:pPr>
              <a:lnSpc>
                <a:spcPct val="150000"/>
              </a:lnSpc>
            </a:pPr>
            <a:r>
              <a:rPr lang="en-US" dirty="0">
                <a:solidFill>
                  <a:schemeClr val="accent4">
                    <a:lumMod val="75000"/>
                  </a:schemeClr>
                </a:solidFill>
              </a:rPr>
              <a:t>During the ACT phase, the insights that were drawn from the data and visualizations resulted in the following 3 recommendations to the board:</a:t>
            </a:r>
          </a:p>
        </p:txBody>
      </p:sp>
    </p:spTree>
    <p:extLst>
      <p:ext uri="{BB962C8B-B14F-4D97-AF65-F5344CB8AC3E}">
        <p14:creationId xmlns:p14="http://schemas.microsoft.com/office/powerpoint/2010/main" val="306616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4BFE-4C73-1D00-4125-6BD238D596A0}"/>
              </a:ext>
            </a:extLst>
          </p:cNvPr>
          <p:cNvSpPr>
            <a:spLocks noGrp="1"/>
          </p:cNvSpPr>
          <p:nvPr>
            <p:ph type="title"/>
          </p:nvPr>
        </p:nvSpPr>
        <p:spPr>
          <a:xfrm>
            <a:off x="1271451" y="108452"/>
            <a:ext cx="8159932" cy="809898"/>
          </a:xfrm>
        </p:spPr>
        <p:txBody>
          <a:bodyPr>
            <a:normAutofit/>
          </a:bodyPr>
          <a:lstStyle/>
          <a:p>
            <a:pPr algn="ctr"/>
            <a:r>
              <a:rPr lang="en-US" dirty="0"/>
              <a:t>Supporting Insights &amp; Recommendations</a:t>
            </a:r>
          </a:p>
        </p:txBody>
      </p:sp>
      <p:sp>
        <p:nvSpPr>
          <p:cNvPr id="5" name="TextBox 4">
            <a:extLst>
              <a:ext uri="{FF2B5EF4-FFF2-40B4-BE49-F238E27FC236}">
                <a16:creationId xmlns:a16="http://schemas.microsoft.com/office/drawing/2014/main" id="{86BD80F0-74B9-1147-46DB-09BF049D5F86}"/>
              </a:ext>
            </a:extLst>
          </p:cNvPr>
          <p:cNvSpPr txBox="1"/>
          <p:nvPr/>
        </p:nvSpPr>
        <p:spPr>
          <a:xfrm>
            <a:off x="444136" y="1900518"/>
            <a:ext cx="3187339" cy="3939540"/>
          </a:xfrm>
          <a:prstGeom prst="rect">
            <a:avLst/>
          </a:prstGeom>
          <a:noFill/>
        </p:spPr>
        <p:txBody>
          <a:bodyPr wrap="square" rtlCol="0">
            <a:spAutoFit/>
          </a:bodyPr>
          <a:lstStyle/>
          <a:p>
            <a:r>
              <a:rPr lang="en-US" sz="2000" b="1" dirty="0"/>
              <a:t>Recommendation #1:</a:t>
            </a:r>
          </a:p>
          <a:p>
            <a:pPr algn="just">
              <a:lnSpc>
                <a:spcPct val="150000"/>
              </a:lnSpc>
            </a:pPr>
            <a:endParaRPr lang="en-US" sz="2000" dirty="0"/>
          </a:p>
          <a:p>
            <a:pPr algn="just">
              <a:lnSpc>
                <a:spcPct val="150000"/>
              </a:lnSpc>
            </a:pPr>
            <a:r>
              <a:rPr lang="en-US" sz="2000" dirty="0"/>
              <a:t>Casual riders paid the monthly membership fee $9 in a single monthly ride; this information in order to save on rides for the rest of the year.</a:t>
            </a:r>
          </a:p>
          <a:p>
            <a:endParaRPr lang="en-US" sz="2000" dirty="0"/>
          </a:p>
        </p:txBody>
      </p:sp>
      <p:pic>
        <p:nvPicPr>
          <p:cNvPr id="13" name="Picture 12">
            <a:extLst>
              <a:ext uri="{FF2B5EF4-FFF2-40B4-BE49-F238E27FC236}">
                <a16:creationId xmlns:a16="http://schemas.microsoft.com/office/drawing/2014/main" id="{8EEA7996-A160-F6F0-E80F-087965E41C49}"/>
              </a:ext>
            </a:extLst>
          </p:cNvPr>
          <p:cNvPicPr>
            <a:picLocks noChangeAspect="1"/>
          </p:cNvPicPr>
          <p:nvPr/>
        </p:nvPicPr>
        <p:blipFill>
          <a:blip r:embed="rId2"/>
          <a:stretch>
            <a:fillRect/>
          </a:stretch>
        </p:blipFill>
        <p:spPr>
          <a:xfrm>
            <a:off x="4176545" y="1538463"/>
            <a:ext cx="7745490" cy="5010788"/>
          </a:xfrm>
          <a:prstGeom prst="rect">
            <a:avLst/>
          </a:prstGeom>
        </p:spPr>
      </p:pic>
      <p:sp>
        <p:nvSpPr>
          <p:cNvPr id="3" name="TextBox 2">
            <a:extLst>
              <a:ext uri="{FF2B5EF4-FFF2-40B4-BE49-F238E27FC236}">
                <a16:creationId xmlns:a16="http://schemas.microsoft.com/office/drawing/2014/main" id="{BEA69310-84B6-3544-A823-A6562FF183B0}"/>
              </a:ext>
            </a:extLst>
          </p:cNvPr>
          <p:cNvSpPr txBox="1"/>
          <p:nvPr/>
        </p:nvSpPr>
        <p:spPr>
          <a:xfrm>
            <a:off x="4275909" y="1001486"/>
            <a:ext cx="6992982" cy="400110"/>
          </a:xfrm>
          <a:prstGeom prst="rect">
            <a:avLst/>
          </a:prstGeom>
          <a:noFill/>
        </p:spPr>
        <p:txBody>
          <a:bodyPr wrap="square" rtlCol="0">
            <a:spAutoFit/>
          </a:bodyPr>
          <a:lstStyle/>
          <a:p>
            <a:r>
              <a:rPr lang="en-US" sz="2000" b="1" dirty="0"/>
              <a:t>Casual riders trips were 2x longer than Annual members</a:t>
            </a:r>
          </a:p>
        </p:txBody>
      </p:sp>
    </p:spTree>
    <p:extLst>
      <p:ext uri="{BB962C8B-B14F-4D97-AF65-F5344CB8AC3E}">
        <p14:creationId xmlns:p14="http://schemas.microsoft.com/office/powerpoint/2010/main" val="1959581559"/>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{94DB58E8-A69E-40DF-8A43-D9D47A6D73FA}tf78479028_win32</Template>
  <TotalTime>760</TotalTime>
  <Words>1042</Words>
  <Application>Microsoft Office PowerPoint</Application>
  <PresentationFormat>Widescreen</PresentationFormat>
  <Paragraphs>88</Paragraphs>
  <Slides>11</Slides>
  <Notes>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11</vt:i4>
      </vt:variant>
    </vt:vector>
  </HeadingPairs>
  <TitlesOfParts>
    <vt:vector size="19" baseType="lpstr">
      <vt:lpstr>Arial</vt:lpstr>
      <vt:lpstr>Calibri</vt:lpstr>
      <vt:lpstr>Segoe UI</vt:lpstr>
      <vt:lpstr>Segoe UI Light</vt:lpstr>
      <vt:lpstr>Balancing Act</vt:lpstr>
      <vt:lpstr>Wellspring</vt:lpstr>
      <vt:lpstr>Star of the show</vt:lpstr>
      <vt:lpstr>Amusements</vt:lpstr>
      <vt:lpstr>My google Analytics CAPSTONE PROJECT October 2022 BY F.I.G.L.</vt:lpstr>
      <vt:lpstr>Case study:  How Does a Bike-Share Navigate Speedy Success?  </vt:lpstr>
      <vt:lpstr>Google Analytics process Phase 1 </vt:lpstr>
      <vt:lpstr>Google Analytics process Phase 2 </vt:lpstr>
      <vt:lpstr>Google Analytics process Phase 3</vt:lpstr>
      <vt:lpstr>Google Analytics process Phase 4</vt:lpstr>
      <vt:lpstr>Google Analytics process Phase 5</vt:lpstr>
      <vt:lpstr>Google Analytics process Phase 6</vt:lpstr>
      <vt:lpstr>Supporting Insights &amp; 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1st Data Analytics project October 2022</dc:title>
  <dc:creator>owner</dc:creator>
  <cp:lastModifiedBy>owner</cp:lastModifiedBy>
  <cp:revision>41</cp:revision>
  <dcterms:created xsi:type="dcterms:W3CDTF">2022-11-05T11:06:39Z</dcterms:created>
  <dcterms:modified xsi:type="dcterms:W3CDTF">2022-11-12T11:58:28Z</dcterms:modified>
</cp:coreProperties>
</file>