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9942513" cy="14371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1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0810F7-BA5B-4550-90B6-12833CB7156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993600" y="6826320"/>
            <a:ext cx="7953120" cy="6465600"/>
          </a:xfrm>
          <a:prstGeom prst="rect">
            <a:avLst/>
          </a:prstGeom>
        </p:spPr>
        <p:txBody>
          <a:bodyPr lIns="132840" tIns="66600" rIns="132840" bIns="666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632560" y="13650840"/>
            <a:ext cx="4306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myeghaneh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hyperlink" Target="https://doi.org/10.5281/zenodo.3269732" TargetMode="External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2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4724280"/>
            <a:ext cx="30273480" cy="37747440"/>
          </a:xfrm>
          <a:prstGeom prst="rect">
            <a:avLst/>
          </a:prstGeom>
          <a:solidFill>
            <a:srgbClr val="33669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-5760" y="1463040"/>
            <a:ext cx="30273480" cy="3512160"/>
          </a:xfrm>
          <a:prstGeom prst="rect">
            <a:avLst/>
          </a:prstGeom>
          <a:gradFill>
            <a:gsLst>
              <a:gs pos="0">
                <a:srgbClr val="336699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98825" y="4896720"/>
            <a:ext cx="14757120" cy="6953532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5249600" y="4976640"/>
            <a:ext cx="14757120" cy="13446720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31840" y="11917440"/>
            <a:ext cx="1467108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340314" y="12108109"/>
            <a:ext cx="6060486" cy="820343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Structural Corpora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60" y="41040"/>
            <a:ext cx="30273480" cy="3771720"/>
          </a:xfrm>
          <a:prstGeom prst="rect">
            <a:avLst/>
          </a:prstGeom>
          <a:noFill/>
          <a:ln w="5724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Tackling Semantic 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Semantic Analysis of Text Corpora using AI </a:t>
            </a:r>
            <a:endParaRPr lang="en-US" sz="6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5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HU </a:t>
            </a:r>
            <a:r>
              <a:rPr lang="en-US" sz="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Berlin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138"/>
          <p:cNvPicPr/>
          <p:nvPr/>
        </p:nvPicPr>
        <p:blipFill>
          <a:blip r:embed="rId3"/>
          <a:stretch/>
        </p:blipFill>
        <p:spPr>
          <a:xfrm>
            <a:off x="26547480" y="513000"/>
            <a:ext cx="3091680" cy="2267640"/>
          </a:xfrm>
          <a:prstGeom prst="rect">
            <a:avLst/>
          </a:prstGeom>
          <a:ln>
            <a:noFill/>
          </a:ln>
        </p:spPr>
      </p:pic>
      <p:sp>
        <p:nvSpPr>
          <p:cNvPr id="47" name="CustomShape 8"/>
          <p:cNvSpPr/>
          <p:nvPr/>
        </p:nvSpPr>
        <p:spPr>
          <a:xfrm>
            <a:off x="594000" y="6098496"/>
            <a:ext cx="1412604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1) Kepler’s book  “</a:t>
            </a:r>
            <a:r>
              <a:rPr lang="en-US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Astronomia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nova” Corpus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2)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Exoplanet Publication Corpus [1]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3) Corona Virus Publication Corpus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307664" y="5318904"/>
            <a:ext cx="6635520" cy="798840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of Text Corpora 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474" y="5157702"/>
            <a:ext cx="6786000" cy="6614856"/>
          </a:xfrm>
          <a:prstGeom prst="rect">
            <a:avLst/>
          </a:prstGeom>
          <a:ln>
            <a:noFill/>
          </a:ln>
        </p:spPr>
      </p:pic>
      <p:sp>
        <p:nvSpPr>
          <p:cNvPr id="51" name="CustomShape 11"/>
          <p:cNvSpPr/>
          <p:nvPr/>
        </p:nvSpPr>
        <p:spPr>
          <a:xfrm>
            <a:off x="638280" y="12851404"/>
            <a:ext cx="14126040" cy="43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40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1) Multi Index </a:t>
            </a:r>
            <a:r>
              <a:rPr lang="en-US" sz="4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</a:t>
            </a:r>
            <a:r>
              <a:rPr lang="en-US" sz="40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ataframe</a:t>
            </a:r>
            <a:endParaRPr lang="en-US" sz="40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2) 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with Spacy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Customized Entities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b) Dependency Parsing</a:t>
            </a:r>
          </a:p>
        </p:txBody>
      </p:sp>
      <p:sp>
        <p:nvSpPr>
          <p:cNvPr id="52" name="CustomShape 12"/>
          <p:cNvSpPr/>
          <p:nvPr/>
        </p:nvSpPr>
        <p:spPr>
          <a:xfrm>
            <a:off x="183714" y="18660960"/>
            <a:ext cx="21803400" cy="75348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05" y="20089526"/>
            <a:ext cx="9873786" cy="5452834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506" y="21348134"/>
            <a:ext cx="7232318" cy="4322160"/>
          </a:xfrm>
          <a:prstGeom prst="rect">
            <a:avLst/>
          </a:prstGeom>
          <a:ln>
            <a:noFill/>
          </a:ln>
        </p:spPr>
      </p:pic>
      <p:sp>
        <p:nvSpPr>
          <p:cNvPr id="56" name="CustomShape 14"/>
          <p:cNvSpPr/>
          <p:nvPr/>
        </p:nvSpPr>
        <p:spPr>
          <a:xfrm>
            <a:off x="232200" y="26484480"/>
            <a:ext cx="2180340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5"/>
          <p:cNvSpPr/>
          <p:nvPr/>
        </p:nvSpPr>
        <p:spPr>
          <a:xfrm>
            <a:off x="388439" y="26771400"/>
            <a:ext cx="9503805" cy="842676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Observation Extraction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4" y="27981168"/>
            <a:ext cx="8926356" cy="4781352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" y="27969396"/>
            <a:ext cx="11207161" cy="3818558"/>
          </a:xfrm>
          <a:prstGeom prst="rect">
            <a:avLst/>
          </a:prstGeom>
          <a:ln>
            <a:noFill/>
          </a:ln>
        </p:spPr>
      </p:pic>
      <p:sp>
        <p:nvSpPr>
          <p:cNvPr id="60" name="CustomShape 16"/>
          <p:cNvSpPr/>
          <p:nvPr/>
        </p:nvSpPr>
        <p:spPr>
          <a:xfrm>
            <a:off x="11605441" y="26618856"/>
            <a:ext cx="11579819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Key Idea.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Semantic from the corpus using customized </a:t>
            </a:r>
            <a:r>
              <a:rPr lang="en-US" sz="4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NER model.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1838907" y="19008446"/>
            <a:ext cx="10283736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Key Idea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Hybrid approach;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attern based  &amp;    deep  learning to provide NER Model by developing </a:t>
            </a:r>
            <a:r>
              <a:rPr lang="en-US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spaCy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22356720" y="18624960"/>
            <a:ext cx="7588080" cy="2384676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9"/>
          <p:cNvSpPr/>
          <p:nvPr/>
        </p:nvSpPr>
        <p:spPr>
          <a:xfrm>
            <a:off x="22722480" y="18911880"/>
            <a:ext cx="6948360" cy="15688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Direction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276" y="25219080"/>
            <a:ext cx="4719327" cy="330408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sp>
        <p:nvSpPr>
          <p:cNvPr id="65" name="CustomShape 20"/>
          <p:cNvSpPr/>
          <p:nvPr/>
        </p:nvSpPr>
        <p:spPr>
          <a:xfrm>
            <a:off x="232200" y="33300000"/>
            <a:ext cx="21803400" cy="950184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1"/>
          <p:cNvSpPr/>
          <p:nvPr/>
        </p:nvSpPr>
        <p:spPr>
          <a:xfrm>
            <a:off x="402120" y="33588720"/>
            <a:ext cx="3345120" cy="8830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12"/>
          <p:cNvPicPr/>
          <p:nvPr/>
        </p:nvPicPr>
        <p:blipFill>
          <a:blip r:embed="rId10"/>
          <a:srcRect l="-41" r="800" b="5094"/>
          <a:stretch/>
        </p:blipFill>
        <p:spPr>
          <a:xfrm>
            <a:off x="-116640" y="33674040"/>
            <a:ext cx="30654360" cy="9363960"/>
          </a:xfrm>
          <a:prstGeom prst="rect">
            <a:avLst/>
          </a:prstGeom>
          <a:ln>
            <a:noFill/>
          </a:ln>
        </p:spPr>
      </p:pic>
      <p:sp>
        <p:nvSpPr>
          <p:cNvPr id="68" name="CustomShape 22"/>
          <p:cNvSpPr/>
          <p:nvPr/>
        </p:nvSpPr>
        <p:spPr>
          <a:xfrm>
            <a:off x="22590000" y="21510000"/>
            <a:ext cx="6897600" cy="31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 structure</a:t>
            </a:r>
            <a:endParaRPr lang="en-US" sz="40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Integrate sentences using  xml format to have semantic annotation for extracted observations as a first use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22590000" y="29430360"/>
            <a:ext cx="6897600" cy="25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Semantic Relation Extraction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Idea. Extract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of argumentation components using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8" y="32686560"/>
            <a:ext cx="7080004" cy="7157256"/>
          </a:xfrm>
          <a:prstGeom prst="rect">
            <a:avLst/>
          </a:prstGeom>
          <a:ln>
            <a:noFill/>
          </a:ln>
        </p:spPr>
      </p:pic>
      <p:sp>
        <p:nvSpPr>
          <p:cNvPr id="71" name="CustomShape 24"/>
          <p:cNvSpPr/>
          <p:nvPr/>
        </p:nvSpPr>
        <p:spPr>
          <a:xfrm>
            <a:off x="558000" y="34758000"/>
            <a:ext cx="11318040" cy="43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[1] </a:t>
            </a:r>
            <a:r>
              <a:rPr lang="en-US" sz="2800" dirty="0" err="1"/>
              <a:t>Graßhoff</a:t>
            </a:r>
            <a:r>
              <a:rPr lang="en-US" sz="2800" dirty="0"/>
              <a:t>, </a:t>
            </a:r>
            <a:r>
              <a:rPr lang="en-US" sz="2800" dirty="0" err="1"/>
              <a:t>Gerd</a:t>
            </a:r>
            <a:r>
              <a:rPr lang="en-US" sz="2800" dirty="0"/>
              <a:t>; Bier, Sabrina (2019): Database of abstracts in publications on exoplanets from the NASA archive. </a:t>
            </a:r>
            <a:r>
              <a:rPr lang="en-US" sz="2800" dirty="0" err="1"/>
              <a:t>Zenodo</a:t>
            </a:r>
            <a:r>
              <a:rPr lang="en-US" sz="2800" dirty="0"/>
              <a:t>. Dataset. </a:t>
            </a:r>
            <a:r>
              <a:rPr lang="en-US" sz="2800" dirty="0">
                <a:hlinkClick r:id="rId12"/>
              </a:rPr>
              <a:t>https://</a:t>
            </a:r>
            <a:r>
              <a:rPr lang="en-US" sz="2800" dirty="0" smtClean="0">
                <a:hlinkClick r:id="rId12"/>
              </a:rPr>
              <a:t>doi.org/10.5281/zenodo.3269732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[2] </a:t>
            </a:r>
            <a:r>
              <a:rPr lang="en-US" sz="2800" dirty="0" err="1" smtClean="0"/>
              <a:t>Yeghaneh</a:t>
            </a:r>
            <a:r>
              <a:rPr lang="en-US" sz="2800" dirty="0" smtClean="0"/>
              <a:t>, Mohammad; </a:t>
            </a:r>
            <a:r>
              <a:rPr lang="en-US" sz="2800" dirty="0" smtClean="0">
                <a:hlinkClick r:id="rId13"/>
              </a:rPr>
              <a:t>https://github.com/myeghaneh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[</a:t>
            </a:r>
            <a:r>
              <a:rPr lang="en-US" sz="2800" dirty="0"/>
              <a:t>3</a:t>
            </a:r>
            <a:r>
              <a:rPr lang="en-US" sz="2800" dirty="0" smtClean="0"/>
              <a:t>] Ribeiro</a:t>
            </a:r>
            <a:r>
              <a:rPr lang="en-US" sz="2800" dirty="0"/>
              <a:t>, M. T., Singh, S., &amp; </a:t>
            </a:r>
            <a:r>
              <a:rPr lang="en-US" sz="2800" dirty="0" err="1"/>
              <a:t>Guestrin</a:t>
            </a:r>
            <a:r>
              <a:rPr lang="en-US" sz="2800" dirty="0"/>
              <a:t>, C. (2016, August). " Why should </a:t>
            </a:r>
            <a:r>
              <a:rPr lang="en-US" sz="2800" dirty="0" err="1"/>
              <a:t>i</a:t>
            </a:r>
            <a:r>
              <a:rPr lang="en-US" sz="2800" dirty="0"/>
              <a:t> trust you?" Explaining the predictions of any classifier. In </a:t>
            </a:r>
            <a:r>
              <a:rPr lang="en-US" sz="2800" i="1" dirty="0"/>
              <a:t>Proceedings of the 22nd ACM SIGKDD international conference on knowledge discovery and data mining</a:t>
            </a:r>
            <a:r>
              <a:rPr lang="en-US" sz="2800" dirty="0"/>
              <a:t> (pp. 1135-1144</a:t>
            </a:r>
            <a:r>
              <a:rPr lang="en-US" sz="2800" dirty="0" smtClean="0"/>
              <a:t>).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4"/>
          <a:stretch/>
        </p:blipFill>
        <p:spPr>
          <a:xfrm>
            <a:off x="638280" y="813240"/>
            <a:ext cx="6401160" cy="154692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596" y="5184682"/>
            <a:ext cx="7269986" cy="66701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622" y="11772558"/>
            <a:ext cx="7266593" cy="65665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60" y="11968824"/>
            <a:ext cx="6785436" cy="6357431"/>
          </a:xfrm>
          <a:prstGeom prst="rect">
            <a:avLst/>
          </a:prstGeom>
        </p:spPr>
      </p:pic>
      <p:sp>
        <p:nvSpPr>
          <p:cNvPr id="76" name="CustomShape 9"/>
          <p:cNvSpPr/>
          <p:nvPr/>
        </p:nvSpPr>
        <p:spPr>
          <a:xfrm>
            <a:off x="472470" y="18897830"/>
            <a:ext cx="11276738" cy="836376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Customized Named Entity Recognition (NER)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240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DejaVu Sans</vt:lpstr>
      <vt:lpstr>Times New Roman</vt:lpstr>
      <vt:lpstr>Office Theme</vt:lpstr>
      <vt:lpstr>PowerPoint Presentation</vt:lpstr>
    </vt:vector>
  </TitlesOfParts>
  <Company>Technische Universität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Fachgebiet Softwaretechnik</dc:creator>
  <dc:description/>
  <cp:lastModifiedBy>moha ye</cp:lastModifiedBy>
  <cp:revision>628</cp:revision>
  <cp:lastPrinted>2009-02-09T17:54:07Z</cp:lastPrinted>
  <dcterms:created xsi:type="dcterms:W3CDTF">2009-02-09T18:08:50Z</dcterms:created>
  <dcterms:modified xsi:type="dcterms:W3CDTF">2020-02-25T22:11:27Z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Technische Universität Berlin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