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9942513" cy="14371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21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C0810F7-BA5B-4550-90B6-12833CB7156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993600" y="6826320"/>
            <a:ext cx="7953120" cy="6465600"/>
          </a:xfrm>
          <a:prstGeom prst="rect">
            <a:avLst/>
          </a:prstGeom>
        </p:spPr>
        <p:txBody>
          <a:bodyPr lIns="132840" tIns="66600" rIns="132840" bIns="6660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632560" y="13650840"/>
            <a:ext cx="4306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github.com/myeghaneh" TargetMode="External"/><Relationship Id="rId1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hyperlink" Target="https://doi.org/10.5281/zenodo.3269732" TargetMode="External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2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4724280"/>
            <a:ext cx="30273480" cy="37747440"/>
          </a:xfrm>
          <a:prstGeom prst="rect">
            <a:avLst/>
          </a:prstGeom>
          <a:solidFill>
            <a:srgbClr val="336699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-5760" y="1463040"/>
            <a:ext cx="30273480" cy="3512160"/>
          </a:xfrm>
          <a:prstGeom prst="rect">
            <a:avLst/>
          </a:prstGeom>
          <a:gradFill>
            <a:gsLst>
              <a:gs pos="0">
                <a:srgbClr val="336699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98825" y="4896720"/>
            <a:ext cx="14757120" cy="6953532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5249600" y="4976640"/>
            <a:ext cx="14757120" cy="13446720"/>
          </a:xfrm>
          <a:prstGeom prst="roundRect">
            <a:avLst>
              <a:gd name="adj" fmla="val 2587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231840" y="11917440"/>
            <a:ext cx="1467108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340314" y="12108109"/>
            <a:ext cx="6060486" cy="820343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Astronomia</a:t>
            </a: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nova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15724" y="-874311"/>
            <a:ext cx="30273480" cy="4954186"/>
          </a:xfrm>
          <a:prstGeom prst="rect">
            <a:avLst/>
          </a:prstGeom>
          <a:noFill/>
          <a:ln w="5724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n-US" sz="5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5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54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5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6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D20.3    Structure </a:t>
            </a:r>
            <a:r>
              <a:rPr lang="en-US" sz="6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 in Science: </a:t>
            </a:r>
          </a:p>
          <a:p>
            <a:pPr algn="ctr">
              <a:lnSpc>
                <a:spcPct val="100000"/>
              </a:lnSpc>
            </a:pP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Modelling </a:t>
            </a:r>
            <a:r>
              <a:rPr lang="en-US" sz="6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Kepler’s  </a:t>
            </a: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en-US" sz="6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Astronomia</a:t>
            </a:r>
            <a:r>
              <a:rPr lang="en-US" sz="6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nova”</a:t>
            </a:r>
          </a:p>
          <a:p>
            <a:pPr algn="ctr">
              <a:lnSpc>
                <a:spcPct val="100000"/>
              </a:lnSpc>
            </a:pPr>
            <a:endParaRPr lang="en-US" sz="6600" b="1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Prof. </a:t>
            </a:r>
            <a:r>
              <a:rPr lang="en-US" sz="4400" i="1" spc="-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Gerd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i="1" spc="-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Graßhoff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 HU Berlin,  MPIWG Berlin)</a:t>
            </a:r>
          </a:p>
          <a:p>
            <a:pPr algn="ctr">
              <a:lnSpc>
                <a:spcPct val="100000"/>
              </a:lnSpc>
            </a:pP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Mohammad </a:t>
            </a:r>
            <a:r>
              <a:rPr lang="en-US" sz="4400" i="1" spc="-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Yeghaneh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i="1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Abkenar</a:t>
            </a:r>
            <a:r>
              <a:rPr lang="en-US" sz="4400" i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400" i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4400" i="1" spc="-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 Berlin</a:t>
            </a:r>
            <a:r>
              <a:rPr lang="en-US" sz="4400" i="1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400" i="1" spc="-1" dirty="0" smtClean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 algn="ctr">
              <a:lnSpc>
                <a:spcPct val="100000"/>
              </a:lnSpc>
              <a:buFontTx/>
              <a:buChar char="-"/>
            </a:pPr>
            <a:endParaRPr lang="en-US" sz="7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7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7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lang="en-US" sz="7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6" name="Picture 138"/>
          <p:cNvPicPr/>
          <p:nvPr/>
        </p:nvPicPr>
        <p:blipFill>
          <a:blip r:embed="rId3"/>
          <a:stretch/>
        </p:blipFill>
        <p:spPr>
          <a:xfrm>
            <a:off x="26547480" y="513000"/>
            <a:ext cx="3091680" cy="2267640"/>
          </a:xfrm>
          <a:prstGeom prst="rect">
            <a:avLst/>
          </a:prstGeom>
          <a:ln>
            <a:noFill/>
          </a:ln>
        </p:spPr>
      </p:pic>
      <p:sp>
        <p:nvSpPr>
          <p:cNvPr id="47" name="CustomShape 8"/>
          <p:cNvSpPr/>
          <p:nvPr/>
        </p:nvSpPr>
        <p:spPr>
          <a:xfrm>
            <a:off x="594000" y="6098496"/>
            <a:ext cx="1412604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Kepler’s  “</a:t>
            </a:r>
            <a:r>
              <a:rPr lang="en-US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Astronomia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nova” 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Corpus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- Revolutionary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new theory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of planetary motion</a:t>
            </a:r>
            <a:endParaRPr lang="en-US" sz="4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- Purely geometrical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epicyclic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models by physical interpretations</a:t>
            </a: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        Aim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: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Computational model to </a:t>
            </a:r>
            <a:r>
              <a:rPr lang="en-US" sz="4000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establish 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Kepler's arguments</a:t>
            </a: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!</a:t>
            </a:r>
            <a:endParaRPr lang="en-US" sz="1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Exoplanet Publication Corpus [1]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 - Scientific articles on recent research on exoplanets 1990-2020</a:t>
            </a: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       </a:t>
            </a: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sym typeface="Wingdings" panose="05000000000000000000" pitchFamily="2" charset="2"/>
              </a:rPr>
              <a:t> </a:t>
            </a:r>
            <a:r>
              <a:rPr lang="en-US" sz="40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Aim</a:t>
            </a:r>
            <a:r>
              <a:rPr lang="en-US" sz="40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</a:t>
            </a:r>
            <a:r>
              <a:rPr lang="en-US" sz="4000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Computational model to </a:t>
            </a:r>
            <a:r>
              <a:rPr lang="en-US" sz="4000" i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arguments</a:t>
            </a:r>
            <a:r>
              <a:rPr lang="en-US" sz="4000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!</a:t>
            </a:r>
          </a:p>
          <a:p>
            <a:pPr marL="742950" indent="-7429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Corona </a:t>
            </a:r>
            <a:r>
              <a:rPr lang="en-US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Virus Publication Corpus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   -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corpus Analysis  of growing 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publications on the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COVID-19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231841" y="5032269"/>
            <a:ext cx="8864034" cy="930411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Scientific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Publications, text corpora  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54" y="5205415"/>
            <a:ext cx="5736207" cy="8625556"/>
          </a:xfrm>
          <a:prstGeom prst="rect">
            <a:avLst/>
          </a:prstGeom>
          <a:ln>
            <a:noFill/>
          </a:ln>
        </p:spPr>
      </p:pic>
      <p:sp>
        <p:nvSpPr>
          <p:cNvPr id="51" name="CustomShape 11"/>
          <p:cNvSpPr/>
          <p:nvPr/>
        </p:nvSpPr>
        <p:spPr>
          <a:xfrm>
            <a:off x="607673" y="13093427"/>
            <a:ext cx="14831569" cy="43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</a:t>
            </a: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corpora are represented in structural </a:t>
            </a: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trees representing their textual division.</a:t>
            </a:r>
            <a:endParaRPr lang="en-US" sz="400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1) Parts, chapters, </a:t>
            </a: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paragraphs, </a:t>
            </a: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sentences, </a:t>
            </a: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tables, diagrams</a:t>
            </a: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</a:t>
            </a:r>
            <a:r>
              <a:rPr lang="en-US" sz="40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Sentence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with Spacy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) Customized Entities</a:t>
            </a:r>
          </a:p>
          <a:p>
            <a:pPr>
              <a:lnSpc>
                <a:spcPct val="100000"/>
              </a:lnSpc>
            </a:pPr>
            <a:endParaRPr lang="en-US" sz="4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 b) Dependency Parsing</a:t>
            </a:r>
          </a:p>
        </p:txBody>
      </p:sp>
      <p:sp>
        <p:nvSpPr>
          <p:cNvPr id="52" name="CustomShape 12"/>
          <p:cNvSpPr/>
          <p:nvPr/>
        </p:nvSpPr>
        <p:spPr>
          <a:xfrm>
            <a:off x="183714" y="18660960"/>
            <a:ext cx="21803400" cy="75348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5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76" y="20015165"/>
            <a:ext cx="10525743" cy="5882494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781" y="21111216"/>
            <a:ext cx="8520668" cy="4709563"/>
          </a:xfrm>
          <a:prstGeom prst="rect">
            <a:avLst/>
          </a:prstGeom>
        </p:spPr>
      </p:pic>
      <p:sp>
        <p:nvSpPr>
          <p:cNvPr id="56" name="CustomShape 14"/>
          <p:cNvSpPr/>
          <p:nvPr/>
        </p:nvSpPr>
        <p:spPr>
          <a:xfrm>
            <a:off x="232200" y="26484480"/>
            <a:ext cx="21803400" cy="646020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5"/>
          <p:cNvSpPr/>
          <p:nvPr/>
        </p:nvSpPr>
        <p:spPr>
          <a:xfrm>
            <a:off x="388439" y="26771400"/>
            <a:ext cx="9503805" cy="842676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Explicit Observation Extraction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425" y="27981168"/>
            <a:ext cx="7394153" cy="4781352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9" y="27969396"/>
            <a:ext cx="11207161" cy="3818558"/>
          </a:xfrm>
          <a:prstGeom prst="rect">
            <a:avLst/>
          </a:prstGeom>
          <a:ln>
            <a:noFill/>
          </a:ln>
        </p:spPr>
      </p:pic>
      <p:sp>
        <p:nvSpPr>
          <p:cNvPr id="60" name="CustomShape 16"/>
          <p:cNvSpPr/>
          <p:nvPr/>
        </p:nvSpPr>
        <p:spPr>
          <a:xfrm>
            <a:off x="11316688" y="26618856"/>
            <a:ext cx="11579819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Key Idea.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Extract Observations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from the corpus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customized NER model.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11838907" y="19008446"/>
            <a:ext cx="10283736" cy="13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Key Idea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Hybrid approach; </a:t>
            </a: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attern(rule)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based  &amp;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deep learning approach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 provide NER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model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developing </a:t>
            </a:r>
            <a:r>
              <a:rPr lang="en-US" sz="4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spaCy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22356720" y="18624960"/>
            <a:ext cx="7588080" cy="2384676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9"/>
          <p:cNvSpPr/>
          <p:nvPr/>
        </p:nvSpPr>
        <p:spPr>
          <a:xfrm>
            <a:off x="22722480" y="18911880"/>
            <a:ext cx="6948360" cy="15688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Direction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155" y="24731639"/>
            <a:ext cx="6489606" cy="456711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sp>
        <p:nvSpPr>
          <p:cNvPr id="65" name="CustomShape 20"/>
          <p:cNvSpPr/>
          <p:nvPr/>
        </p:nvSpPr>
        <p:spPr>
          <a:xfrm>
            <a:off x="232200" y="33300000"/>
            <a:ext cx="21803400" cy="9501840"/>
          </a:xfrm>
          <a:prstGeom prst="roundRect">
            <a:avLst>
              <a:gd name="adj" fmla="val 1789"/>
            </a:avLst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1"/>
          <p:cNvSpPr/>
          <p:nvPr/>
        </p:nvSpPr>
        <p:spPr>
          <a:xfrm>
            <a:off x="402120" y="33588720"/>
            <a:ext cx="3345120" cy="883080"/>
          </a:xfrm>
          <a:custGeom>
            <a:avLst/>
            <a:gdLst/>
            <a:ahLst/>
            <a:cxnLst/>
            <a:rect l="l" t="t" r="r" b="b"/>
            <a:pathLst>
              <a:path w="7717932" h="849437">
                <a:moveTo>
                  <a:pt x="141576" y="0"/>
                </a:moveTo>
                <a:lnTo>
                  <a:pt x="7717932" y="0"/>
                </a:lnTo>
                <a:lnTo>
                  <a:pt x="7717932" y="707861"/>
                </a:lnTo>
                <a:cubicBezTo>
                  <a:pt x="7717932" y="786051"/>
                  <a:pt x="7654546" y="849437"/>
                  <a:pt x="7576356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12"/>
          <p:cNvPicPr/>
          <p:nvPr/>
        </p:nvPicPr>
        <p:blipFill>
          <a:blip r:embed="rId10"/>
          <a:srcRect l="-41" r="800" b="5094"/>
          <a:stretch/>
        </p:blipFill>
        <p:spPr>
          <a:xfrm>
            <a:off x="-116640" y="33674040"/>
            <a:ext cx="30654360" cy="9363960"/>
          </a:xfrm>
          <a:prstGeom prst="rect">
            <a:avLst/>
          </a:prstGeom>
          <a:ln>
            <a:noFill/>
          </a:ln>
        </p:spPr>
      </p:pic>
      <p:sp>
        <p:nvSpPr>
          <p:cNvPr id="68" name="CustomShape 22"/>
          <p:cNvSpPr/>
          <p:nvPr/>
        </p:nvSpPr>
        <p:spPr>
          <a:xfrm>
            <a:off x="22590000" y="21510000"/>
            <a:ext cx="6897600" cy="31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 structure</a:t>
            </a:r>
            <a:endParaRPr lang="en-US" sz="40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40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</a:t>
            </a: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dea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 Integrate sentences using  xml format to have semantic annotation for extracted observations as a first use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22590000" y="29430360"/>
            <a:ext cx="6897600" cy="25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Semantic Relation Extraction</a:t>
            </a:r>
          </a:p>
          <a:p>
            <a:pPr>
              <a:lnSpc>
                <a:spcPct val="100000"/>
              </a:lnSpc>
            </a:pPr>
            <a:r>
              <a:rPr lang="en-US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Idea. Extract </a:t>
            </a:r>
            <a:r>
              <a:rPr lang="en-US" sz="4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structure of argumentation components using semantic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8" y="32686560"/>
            <a:ext cx="7080004" cy="7157256"/>
          </a:xfrm>
          <a:prstGeom prst="rect">
            <a:avLst/>
          </a:prstGeom>
          <a:ln>
            <a:noFill/>
          </a:ln>
        </p:spPr>
      </p:pic>
      <p:sp>
        <p:nvSpPr>
          <p:cNvPr id="71" name="CustomShape 24"/>
          <p:cNvSpPr/>
          <p:nvPr/>
        </p:nvSpPr>
        <p:spPr>
          <a:xfrm>
            <a:off x="558000" y="34758000"/>
            <a:ext cx="11318040" cy="43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[1] </a:t>
            </a:r>
            <a:r>
              <a:rPr lang="en-US" sz="2800" dirty="0" err="1"/>
              <a:t>Graßhoff</a:t>
            </a:r>
            <a:r>
              <a:rPr lang="en-US" sz="2800" dirty="0"/>
              <a:t>, </a:t>
            </a:r>
            <a:r>
              <a:rPr lang="en-US" sz="2800" dirty="0" err="1"/>
              <a:t>Gerd</a:t>
            </a:r>
            <a:r>
              <a:rPr lang="en-US" sz="2800" dirty="0"/>
              <a:t>; Bier, Sabrina (2019): Database of abstracts in publications on exoplanets from the NASA archive. </a:t>
            </a:r>
            <a:r>
              <a:rPr lang="en-US" sz="2800" dirty="0" err="1"/>
              <a:t>Zenodo</a:t>
            </a:r>
            <a:r>
              <a:rPr lang="en-US" sz="2800" dirty="0"/>
              <a:t>. Dataset. </a:t>
            </a:r>
            <a:r>
              <a:rPr lang="en-US" sz="2800" dirty="0">
                <a:hlinkClick r:id="rId12"/>
              </a:rPr>
              <a:t>https://</a:t>
            </a:r>
            <a:r>
              <a:rPr lang="en-US" sz="2800" dirty="0" smtClean="0">
                <a:hlinkClick r:id="rId12"/>
              </a:rPr>
              <a:t>doi.org/10.5281/zenodo.3269732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[2] </a:t>
            </a:r>
            <a:r>
              <a:rPr lang="en-US" sz="2800" dirty="0" err="1" smtClean="0"/>
              <a:t>Yeghaneh</a:t>
            </a:r>
            <a:r>
              <a:rPr lang="en-US" sz="2800" dirty="0" smtClean="0"/>
              <a:t>, Mohammad; </a:t>
            </a:r>
            <a:r>
              <a:rPr lang="en-US" sz="2800" dirty="0" smtClean="0">
                <a:hlinkClick r:id="rId13"/>
              </a:rPr>
              <a:t>https://github.com/myeghaneh</a:t>
            </a: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[</a:t>
            </a:r>
            <a:r>
              <a:rPr lang="en-US" sz="2800" dirty="0"/>
              <a:t>3</a:t>
            </a:r>
            <a:r>
              <a:rPr lang="en-US" sz="2800" dirty="0" smtClean="0"/>
              <a:t>] Ribeiro</a:t>
            </a:r>
            <a:r>
              <a:rPr lang="en-US" sz="2800" dirty="0"/>
              <a:t>, M. T., Singh, S., &amp; </a:t>
            </a:r>
            <a:r>
              <a:rPr lang="en-US" sz="2800" dirty="0" err="1"/>
              <a:t>Guestrin</a:t>
            </a:r>
            <a:r>
              <a:rPr lang="en-US" sz="2800" dirty="0"/>
              <a:t>, C. (2016, August). " Why should </a:t>
            </a:r>
            <a:r>
              <a:rPr lang="en-US" sz="2800" dirty="0" err="1"/>
              <a:t>i</a:t>
            </a:r>
            <a:r>
              <a:rPr lang="en-US" sz="2800" dirty="0"/>
              <a:t> trust you?" Explaining the predictions of any classifier. In </a:t>
            </a:r>
            <a:r>
              <a:rPr lang="en-US" sz="2800" i="1" dirty="0"/>
              <a:t>Proceedings of the 22nd ACM SIGKDD international conference on knowledge discovery and data mining</a:t>
            </a:r>
            <a:r>
              <a:rPr lang="en-US" sz="2800" dirty="0"/>
              <a:t> (pp. 1135-1144</a:t>
            </a:r>
            <a:r>
              <a:rPr lang="en-US" sz="2800" dirty="0" smtClean="0"/>
              <a:t>).</a:t>
            </a:r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4"/>
          <a:stretch/>
        </p:blipFill>
        <p:spPr>
          <a:xfrm>
            <a:off x="638280" y="813240"/>
            <a:ext cx="6401160" cy="154692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60" y="5225324"/>
            <a:ext cx="7269986" cy="6670100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8" y="14017991"/>
            <a:ext cx="7266593" cy="4087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160" y="12185492"/>
            <a:ext cx="6785435" cy="59240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 b="14187"/>
          <a:stretch/>
        </p:blipFill>
        <p:spPr>
          <a:xfrm>
            <a:off x="5926607" y="16033500"/>
            <a:ext cx="8891926" cy="1531624"/>
          </a:xfrm>
          <a:prstGeom prst="rect">
            <a:avLst/>
          </a:prstGeom>
        </p:spPr>
      </p:pic>
      <p:sp>
        <p:nvSpPr>
          <p:cNvPr id="76" name="CustomShape 9"/>
          <p:cNvSpPr/>
          <p:nvPr/>
        </p:nvSpPr>
        <p:spPr>
          <a:xfrm>
            <a:off x="472470" y="18897830"/>
            <a:ext cx="11276738" cy="836376"/>
          </a:xfrm>
          <a:custGeom>
            <a:avLst/>
            <a:gdLst/>
            <a:ahLst/>
            <a:cxnLst/>
            <a:rect l="l" t="t" r="r" b="b"/>
            <a:pathLst>
              <a:path w="3909833" h="849437">
                <a:moveTo>
                  <a:pt x="141576" y="0"/>
                </a:moveTo>
                <a:lnTo>
                  <a:pt x="3909833" y="0"/>
                </a:lnTo>
                <a:lnTo>
                  <a:pt x="3909833" y="707861"/>
                </a:lnTo>
                <a:cubicBezTo>
                  <a:pt x="3909833" y="786051"/>
                  <a:pt x="3846447" y="849437"/>
                  <a:pt x="3768257" y="849437"/>
                </a:cubicBezTo>
                <a:lnTo>
                  <a:pt x="0" y="849437"/>
                </a:lnTo>
                <a:lnTo>
                  <a:pt x="0" y="141576"/>
                </a:lnTo>
                <a:cubicBezTo>
                  <a:pt x="0" y="63386"/>
                  <a:pt x="63386" y="0"/>
                  <a:pt x="141576" y="0"/>
                </a:cubicBezTo>
                <a:close/>
              </a:path>
            </a:pathLst>
          </a:custGeom>
          <a:solidFill>
            <a:srgbClr val="6699CC"/>
          </a:solidFill>
          <a:ln>
            <a:noFill/>
          </a:ln>
          <a:effectLst>
            <a:outerShdw dist="37674" dir="2700000">
              <a:srgbClr val="80808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Customized Named Entity Recognition (NER) [2]</a:t>
            </a:r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330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DejaVu Sans</vt:lpstr>
      <vt:lpstr>Times New Roman</vt:lpstr>
      <vt:lpstr>Wingdings</vt:lpstr>
      <vt:lpstr>Office Theme</vt:lpstr>
      <vt:lpstr>PowerPoint Presentation</vt:lpstr>
    </vt:vector>
  </TitlesOfParts>
  <Company>Technische Universität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Fachgebiet Softwaretechnik</dc:creator>
  <dc:description/>
  <cp:lastModifiedBy>moha ye</cp:lastModifiedBy>
  <cp:revision>647</cp:revision>
  <cp:lastPrinted>2009-02-09T17:54:07Z</cp:lastPrinted>
  <dcterms:created xsi:type="dcterms:W3CDTF">2009-02-09T18:08:50Z</dcterms:created>
  <dcterms:modified xsi:type="dcterms:W3CDTF">2020-02-29T00:19:12Z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Technische Universität Berlin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