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5" r:id="rId3"/>
    <p:sldId id="260" r:id="rId4"/>
    <p:sldId id="266" r:id="rId5"/>
    <p:sldId id="267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58" r:id="rId21"/>
    <p:sldId id="264" r:id="rId22"/>
    <p:sldId id="281" r:id="rId23"/>
    <p:sldId id="282" r:id="rId24"/>
    <p:sldId id="263" r:id="rId25"/>
    <p:sldId id="259" r:id="rId2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36F82-DE83-4CE9-87E8-7C96B118E5C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1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6F5F7-9878-4E21-871B-19F2EC7832B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6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0F157-37A3-4740-A4F3-63E6DD81EA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40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D715-2122-4E52-861B-E085B13BB27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41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7397-4450-4CE6-888E-D7DE3DA0EDD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59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9133-D767-4E66-AF73-E71227039E1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35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DD5E-C34A-4874-BDDD-86423CF0D9E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82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D94D-520E-458E-A187-74CCC9144F3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56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CFF3-C46F-468B-9F79-A3D37175960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07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93BD4-317C-4949-B076-66922E30EB0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4B262-6B44-46A1-813A-B3C02D366F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26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011C8-AE43-4ABF-92AF-A71964F118E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07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36E0-6EB3-4026-8CE7-8E157405351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D5E76-9A0F-40A0-B644-5C23DB7A833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02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2908-F5AB-4BDC-9C38-3C4F3C09555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6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96E25-1CAF-41E3-A2EE-B4562AFF460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46856-4CD6-41B9-8C10-67E6A235A5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73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hangingPunct="1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6B54A1-306E-4EA8-9DED-E014E953749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4" r:id="rId12"/>
    <p:sldLayoutId id="2147483731" r:id="rId13"/>
    <p:sldLayoutId id="2147483735" r:id="rId14"/>
    <p:sldLayoutId id="2147483736" r:id="rId15"/>
    <p:sldLayoutId id="2147483732" r:id="rId16"/>
    <p:sldLayoutId id="2147483733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349500"/>
            <a:ext cx="8820150" cy="1439863"/>
          </a:xfrm>
          <a:noFill/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6775" y="4776788"/>
            <a:ext cx="6619875" cy="8620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s.clipartof.com/small/435668-Royalty-Free-RF-Clipart-Illustration-Of-A-Moodie-Character-Squinting-Through-A-Magnifying-Glass-Over-Pur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>
            <a:fillRect/>
          </a:stretch>
        </p:blipFill>
        <p:spPr bwMode="auto">
          <a:xfrm>
            <a:off x="323850" y="344488"/>
            <a:ext cx="73437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227763" y="5516563"/>
            <a:ext cx="36004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LOOK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C:\Users\USER\Pictures\IMG00610-20120306-11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9798"/>
              </a:clrFrom>
              <a:clrTo>
                <a:srgbClr val="999798">
                  <a:alpha val="0"/>
                </a:srgbClr>
              </a:clrTo>
            </a:clrChange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9" t="5103" r="4407" b="32703"/>
          <a:stretch>
            <a:fillRect/>
          </a:stretch>
        </p:blipFill>
        <p:spPr bwMode="auto">
          <a:xfrm>
            <a:off x="468313" y="333375"/>
            <a:ext cx="5256212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4572000" y="4292600"/>
            <a:ext cx="42116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NUMBER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chumpysclipart.com/images/illustrations/xsmall2/1677_picture_of_a_stylistic_image_of_a_smiling_woman_writing_with_a_very_large_penc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84200"/>
            <a:ext cx="54292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07950" y="3429000"/>
            <a:ext cx="5472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000" b="1">
                <a:latin typeface="Comic Sans MS" panose="030F0702030302020204" pitchFamily="66" charset="0"/>
              </a:rPr>
              <a:t>WRITE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9" descr="C:\Users\USER\Pictures\IMG00611-20120306-11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E7B86"/>
              </a:clrFrom>
              <a:clrTo>
                <a:srgbClr val="7E7B86">
                  <a:alpha val="0"/>
                </a:srgbClr>
              </a:clrTo>
            </a:clrChange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0" t="9497" r="24023" b="27190"/>
          <a:stretch>
            <a:fillRect/>
          </a:stretch>
        </p:blipFill>
        <p:spPr bwMode="auto">
          <a:xfrm>
            <a:off x="323850" y="333375"/>
            <a:ext cx="4535488" cy="5040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5113338" y="4868863"/>
            <a:ext cx="4572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MATCH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872538" cy="9906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anose="030F0702030302020204" pitchFamily="66" charset="0"/>
              </a:rPr>
              <a:t>Commands to remember…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63538" y="1676400"/>
            <a:ext cx="3040062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Comic Sans MS" panose="030F0702030302020204" pitchFamily="66" charset="0"/>
              </a:rPr>
              <a:t>Match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38" y="5257800"/>
            <a:ext cx="4154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sz="3200">
                <a:latin typeface="Comic Sans MS" panose="030F0702030302020204" pitchFamily="66" charset="0"/>
              </a:rPr>
              <a:t>Unscramble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2338" y="1600200"/>
            <a:ext cx="7332662" cy="167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Comic Sans MS" pitchFamily="66" charset="0"/>
              </a:rPr>
              <a:t>Age				Juan</a:t>
            </a:r>
          </a:p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Comic Sans MS" pitchFamily="66" charset="0"/>
              </a:rPr>
              <a:t>First name			Garcia</a:t>
            </a:r>
          </a:p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Comic Sans MS" pitchFamily="66" charset="0"/>
              </a:rPr>
              <a:t>E-mail Address		18</a:t>
            </a:r>
          </a:p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Comic Sans MS" pitchFamily="66" charset="0"/>
              </a:rPr>
              <a:t>Last name			123@gmail.com</a:t>
            </a:r>
            <a:endParaRPr lang="en-US" sz="2400" dirty="0">
              <a:latin typeface="Comic Sans MS" pitchFamily="66" charset="0"/>
            </a:endParaRPr>
          </a:p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7738" y="1828800"/>
            <a:ext cx="2286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92538" y="1828800"/>
            <a:ext cx="1981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25938" y="2590800"/>
            <a:ext cx="1600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68738" y="2209800"/>
            <a:ext cx="1905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039938" y="3276600"/>
            <a:ext cx="7958137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/>
              <a:defRPr/>
            </a:pPr>
            <a:r>
              <a:rPr lang="en-US" sz="2200" dirty="0">
                <a:latin typeface="Comic Sans MS" pitchFamily="66" charset="0"/>
              </a:rPr>
              <a:t>Age			___Juan</a:t>
            </a:r>
          </a:p>
          <a:p>
            <a:pPr marL="457200" indent="-45720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/>
              <a:defRPr/>
            </a:pPr>
            <a:r>
              <a:rPr lang="en-US" sz="2200" dirty="0">
                <a:latin typeface="Comic Sans MS" pitchFamily="66" charset="0"/>
              </a:rPr>
              <a:t>First name		___Garcia</a:t>
            </a:r>
          </a:p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  <a:defRPr/>
            </a:pPr>
            <a:r>
              <a:rPr lang="en-US" sz="2200" dirty="0">
                <a:latin typeface="Comic Sans MS" pitchFamily="66" charset="0"/>
              </a:rPr>
              <a:t>E-mail Address		___ 18</a:t>
            </a:r>
          </a:p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  <a:defRPr/>
            </a:pPr>
            <a:r>
              <a:rPr lang="en-US" sz="2200" dirty="0">
                <a:latin typeface="Comic Sans MS" pitchFamily="66" charset="0"/>
              </a:rPr>
              <a:t>Last name			___ 123@gmail.com</a:t>
            </a:r>
            <a:endParaRPr lang="en-US" sz="2200" dirty="0">
              <a:latin typeface="Comic Sans MS" pitchFamily="66" charset="0"/>
            </a:endParaRPr>
          </a:p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773738" y="4038600"/>
            <a:ext cx="5365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773738" y="3200400"/>
            <a:ext cx="5365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773738" y="4495800"/>
            <a:ext cx="5365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773738" y="3657600"/>
            <a:ext cx="5365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224213" y="5372100"/>
            <a:ext cx="22621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>
                <a:latin typeface="Comic Sans MS" panose="030F0702030302020204" pitchFamily="66" charset="0"/>
              </a:rPr>
              <a:t>amNe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662613" y="5448300"/>
            <a:ext cx="1468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5967413" y="5448300"/>
            <a:ext cx="827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6272213" y="5448300"/>
            <a:ext cx="40147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>
                <a:latin typeface="Comic Sans MS" panose="030F0702030302020204" pitchFamily="66" charset="0"/>
              </a:rPr>
              <a:t>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C:\Users\USER\Pictures\IMG00609-20120306-115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1898C"/>
              </a:clrFrom>
              <a:clrTo>
                <a:srgbClr val="81898C">
                  <a:alpha val="0"/>
                </a:srgbClr>
              </a:clrTo>
            </a:clrChange>
            <a:lum bright="3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7" t="17027" r="4849" b="47946"/>
          <a:stretch>
            <a:fillRect/>
          </a:stretch>
        </p:blipFill>
        <p:spPr bwMode="auto">
          <a:xfrm>
            <a:off x="179388" y="-26988"/>
            <a:ext cx="5400675" cy="583247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2916238" y="5749925"/>
            <a:ext cx="608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UNSCRAMBLE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http://t1.gstatic.com/images?q=tbn:ANd9GcSKuodVk4u6WrGF10MrbadOZSfpjdzm7kRTaeV5KdI3BUvFUdKn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521970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5940425" y="3284538"/>
            <a:ext cx="4572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CHECK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" descr="C:\Users\USER\Pictures\IMG00612-20120306-1156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18889"/>
              </a:clrFrom>
              <a:clrTo>
                <a:srgbClr val="918889">
                  <a:alpha val="0"/>
                </a:srgbClr>
              </a:clrTo>
            </a:clrChange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1" t="6450" r="2400" b="37698"/>
          <a:stretch>
            <a:fillRect/>
          </a:stretch>
        </p:blipFill>
        <p:spPr bwMode="auto">
          <a:xfrm>
            <a:off x="107950" y="376238"/>
            <a:ext cx="5832475" cy="6061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5940425" y="2298700"/>
            <a:ext cx="4572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CIRCLE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8" descr="C:\Users\USER\Pictures\IMG00610-20120306-11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68885"/>
              </a:clrFrom>
              <a:clrTo>
                <a:srgbClr val="868885">
                  <a:alpha val="0"/>
                </a:srgbClr>
              </a:clrTo>
            </a:clrChange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0286" r="53258" b="32703"/>
          <a:stretch>
            <a:fillRect/>
          </a:stretch>
        </p:blipFill>
        <p:spPr bwMode="auto">
          <a:xfrm>
            <a:off x="250825" y="30163"/>
            <a:ext cx="5616575" cy="5688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4284663" y="5718175"/>
            <a:ext cx="4572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PRACTICE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Commands to 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2873375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3505200"/>
            <a:ext cx="2554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sz="3200">
                <a:latin typeface="Comic Sans MS" panose="030F0702030302020204" pitchFamily="66" charset="0"/>
              </a:rPr>
              <a:t>Cross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4343400"/>
            <a:ext cx="2714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sz="3200">
                <a:latin typeface="Comic Sans MS" panose="030F0702030302020204" pitchFamily="66" charset="0"/>
              </a:rPr>
              <a:t>Underline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33800" y="1676400"/>
            <a:ext cx="5029200" cy="167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400" dirty="0">
                <a:latin typeface="Comic Sans MS" pitchFamily="66" charset="0"/>
              </a:rPr>
              <a:t>____ Hi, my name is Juan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>
                <a:latin typeface="Comic Sans MS" pitchFamily="66" charset="0"/>
              </a:rPr>
              <a:t>____ Nice to meet you.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>
                <a:latin typeface="Comic Sans MS" pitchFamily="66" charset="0"/>
              </a:rPr>
              <a:t>____ Hello, What’s your name?</a:t>
            </a:r>
          </a:p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400" dirty="0">
                <a:latin typeface="Comic Sans MS" pitchFamily="66" charset="0"/>
              </a:rPr>
              <a:t>____ Nice to meet you</a:t>
            </a:r>
            <a:endParaRPr lang="en-US" sz="2400" dirty="0">
              <a:latin typeface="Comic Sans MS" pitchFamily="66" charset="0"/>
            </a:endParaRPr>
          </a:p>
          <a:p>
            <a:pPr marL="320040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0" y="2286000"/>
            <a:ext cx="479425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0" y="1524000"/>
            <a:ext cx="479425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0" y="1905000"/>
            <a:ext cx="479425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0" y="2743200"/>
            <a:ext cx="479425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>
                <a:solidFill>
                  <a:srgbClr val="FFC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505200" y="3505200"/>
            <a:ext cx="1450975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>
                <a:latin typeface="Comic Sans MS" panose="030F0702030302020204" pitchFamily="66" charset="0"/>
              </a:rPr>
              <a:t>Hello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en-US" sz="2400">
              <a:latin typeface="Comic Sans MS" panose="030F0702030302020204" pitchFamily="66" charset="0"/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3124200" y="3352800"/>
            <a:ext cx="1995488" cy="914400"/>
          </a:xfrm>
          <a:prstGeom prst="mathMultiply">
            <a:avLst>
              <a:gd name="adj1" fmla="val 4477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505200" y="4343400"/>
            <a:ext cx="1450975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>
                <a:latin typeface="Comic Sans MS" panose="030F0702030302020204" pitchFamily="66" charset="0"/>
              </a:rPr>
              <a:t>Hello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en-US" sz="2400">
              <a:latin typeface="Comic Sans MS" panose="030F0702030302020204" pitchFamily="66" charset="0"/>
            </a:endParaRPr>
          </a:p>
        </p:txBody>
      </p:sp>
      <p:sp>
        <p:nvSpPr>
          <p:cNvPr id="19" name="Minus 18"/>
          <p:cNvSpPr/>
          <p:nvPr/>
        </p:nvSpPr>
        <p:spPr>
          <a:xfrm>
            <a:off x="3352800" y="4800600"/>
            <a:ext cx="1450975" cy="152400"/>
          </a:xfrm>
          <a:prstGeom prst="mathMinus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omic Sans MS" pitchFamily="66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81000" y="5257800"/>
            <a:ext cx="335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sz="3200">
                <a:latin typeface="Comic Sans MS" panose="030F0702030302020204" pitchFamily="66" charset="0"/>
              </a:rPr>
              <a:t>Circle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505200" y="5257800"/>
            <a:ext cx="1450975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>
                <a:latin typeface="Comic Sans MS" panose="030F0702030302020204" pitchFamily="66" charset="0"/>
              </a:rPr>
              <a:t>Hello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en-US" sz="2400">
              <a:latin typeface="Comic Sans MS" panose="030F0702030302020204" pitchFamily="66" charset="0"/>
            </a:endParaRPr>
          </a:p>
        </p:txBody>
      </p:sp>
      <p:sp>
        <p:nvSpPr>
          <p:cNvPr id="22" name="Donut 21"/>
          <p:cNvSpPr/>
          <p:nvPr/>
        </p:nvSpPr>
        <p:spPr>
          <a:xfrm>
            <a:off x="3200400" y="5181600"/>
            <a:ext cx="1905000" cy="762000"/>
          </a:xfrm>
          <a:prstGeom prst="donut">
            <a:avLst>
              <a:gd name="adj" fmla="val 5059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1" grpId="0" animBg="1"/>
      <p:bldP spid="12" grpId="0" animBg="1"/>
      <p:bldP spid="14" grpId="0" animBg="1"/>
      <p:bldP spid="16" grpId="0" animBg="1"/>
      <p:bldP spid="15" grpId="0" animBg="1"/>
      <p:bldP spid="18" grpId="0" animBg="1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65532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800" dirty="0" smtClean="0"/>
              <a:t>Welcome to ICPNA </a:t>
            </a:r>
            <a:r>
              <a:rPr lang="en-US" sz="4800" dirty="0" smtClean="0">
                <a:sym typeface="Wingdings" pitchFamily="2" charset="2"/>
              </a:rPr>
              <a:t>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6096000"/>
            <a:ext cx="36576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Please pay attention… </a:t>
            </a: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7924800" y="6096000"/>
            <a:ext cx="977900" cy="4841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435975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I don’t understand!</a:t>
            </a:r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Can you repeat, please?</a:t>
            </a:r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</p:txBody>
      </p:sp>
      <p:pic>
        <p:nvPicPr>
          <p:cNvPr id="24579" name="Picture 9" descr="ist2_10717969-i-don-t-kno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90700"/>
            <a:ext cx="36195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05263"/>
            <a:ext cx="2989262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GROUP WORK</a:t>
            </a:r>
          </a:p>
        </p:txBody>
      </p:sp>
      <p:pic>
        <p:nvPicPr>
          <p:cNvPr id="25604" name="Picture 8" descr="dep_6150233-Creative-group-of-students-sitting-and-working-toge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412875"/>
            <a:ext cx="34559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549275"/>
            <a:ext cx="8280400" cy="126841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PE" sz="2800" dirty="0" err="1" smtClean="0">
                <a:latin typeface="Comic Sans MS" pitchFamily="66" charset="0"/>
              </a:rPr>
              <a:t>May</a:t>
            </a:r>
            <a:r>
              <a:rPr lang="es-PE" sz="2800" dirty="0" smtClean="0">
                <a:latin typeface="Comic Sans MS" pitchFamily="66" charset="0"/>
              </a:rPr>
              <a:t> I </a:t>
            </a:r>
            <a:r>
              <a:rPr lang="es-PE" sz="2800" dirty="0" err="1" smtClean="0">
                <a:latin typeface="Comic Sans MS" pitchFamily="66" charset="0"/>
              </a:rPr>
              <a:t>go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to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bathroom</a:t>
            </a:r>
            <a:r>
              <a:rPr lang="es-PE" sz="2800" dirty="0" smtClean="0">
                <a:latin typeface="Comic Sans MS" pitchFamily="66" charset="0"/>
              </a:rPr>
              <a:t> / </a:t>
            </a:r>
            <a:r>
              <a:rPr lang="es-PE" sz="2800" dirty="0" err="1" smtClean="0">
                <a:latin typeface="Comic Sans MS" pitchFamily="66" charset="0"/>
              </a:rPr>
              <a:t>restroom</a:t>
            </a:r>
            <a:r>
              <a:rPr lang="es-PE" sz="2800" dirty="0" smtClean="0">
                <a:latin typeface="Comic Sans MS" pitchFamily="66" charset="0"/>
              </a:rPr>
              <a:t>?</a:t>
            </a:r>
          </a:p>
          <a:p>
            <a:pPr marL="68580" indent="0" eaLnBrk="1" hangingPunct="1">
              <a:buFont typeface="Wingdings 3" panose="05040102010807070707" pitchFamily="18" charset="2"/>
              <a:buNone/>
              <a:defRPr/>
            </a:pP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Podria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ir al baño, por favor?</a:t>
            </a:r>
          </a:p>
          <a:p>
            <a:pPr eaLnBrk="1" hangingPunct="1">
              <a:defRPr/>
            </a:pPr>
            <a:endParaRPr lang="es-PE" sz="2800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750" y="2060575"/>
            <a:ext cx="8280400" cy="12684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2800" dirty="0" err="1">
                <a:latin typeface="Comic Sans MS" pitchFamily="66" charset="0"/>
              </a:rPr>
              <a:t>What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does</a:t>
            </a:r>
            <a:r>
              <a:rPr lang="es-PE" sz="2800" dirty="0">
                <a:latin typeface="Comic Sans MS" pitchFamily="66" charset="0"/>
              </a:rPr>
              <a:t> _</a:t>
            </a:r>
            <a:r>
              <a:rPr lang="es-PE" sz="2800" b="1" i="1" u="sng" dirty="0" err="1">
                <a:solidFill>
                  <a:srgbClr val="FFC000"/>
                </a:solidFill>
                <a:latin typeface="Comic Sans MS" pitchFamily="66" charset="0"/>
              </a:rPr>
              <a:t>eraser</a:t>
            </a:r>
            <a:r>
              <a:rPr lang="es-PE" sz="2800" dirty="0">
                <a:latin typeface="Comic Sans MS" pitchFamily="66" charset="0"/>
              </a:rPr>
              <a:t>_ mean?</a:t>
            </a:r>
          </a:p>
          <a:p>
            <a:pPr marL="68580" indent="0">
              <a:buFont typeface="Wingdings 2" pitchFamily="18" charset="2"/>
              <a:buNone/>
              <a:defRPr/>
            </a:pPr>
            <a:r>
              <a:rPr lang="es-PE" sz="2800" dirty="0" smtClean="0">
                <a:latin typeface="Comic Sans MS" pitchFamily="66" charset="0"/>
              </a:rPr>
              <a:t>		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Que </a:t>
            </a:r>
            <a:r>
              <a:rPr lang="es-PE" sz="28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significa_</a:t>
            </a:r>
            <a:r>
              <a:rPr lang="es-PE" sz="2800" b="1" i="1" u="sng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eraser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703638"/>
            <a:ext cx="8280400" cy="12684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2800" dirty="0" err="1">
                <a:latin typeface="Comic Sans MS" pitchFamily="66" charset="0"/>
              </a:rPr>
              <a:t>How</a:t>
            </a:r>
            <a:r>
              <a:rPr lang="es-PE" sz="2800" dirty="0">
                <a:latin typeface="Comic Sans MS" pitchFamily="66" charset="0"/>
              </a:rPr>
              <a:t> do </a:t>
            </a:r>
            <a:r>
              <a:rPr lang="es-PE" sz="2800" dirty="0" err="1">
                <a:latin typeface="Comic Sans MS" pitchFamily="66" charset="0"/>
              </a:rPr>
              <a:t>you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say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smtClean="0">
                <a:latin typeface="Comic Sans MS" pitchFamily="66" charset="0"/>
              </a:rPr>
              <a:t>_</a:t>
            </a:r>
            <a:r>
              <a:rPr lang="es-PE" sz="2800" b="1" i="1" u="sng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2800" b="1" i="1" u="sng" dirty="0" smtClean="0">
                <a:solidFill>
                  <a:schemeClr val="tx1"/>
                </a:solidFill>
                <a:latin typeface="Comic Sans MS" pitchFamily="66" charset="0"/>
              </a:rPr>
              <a:t>          </a:t>
            </a:r>
            <a:r>
              <a:rPr lang="es-PE" sz="2800" dirty="0" smtClean="0">
                <a:latin typeface="Comic Sans MS" pitchFamily="66" charset="0"/>
              </a:rPr>
              <a:t>_ </a:t>
            </a:r>
            <a:r>
              <a:rPr lang="es-PE" sz="2800" dirty="0">
                <a:latin typeface="Comic Sans MS" pitchFamily="66" charset="0"/>
              </a:rPr>
              <a:t>in English?</a:t>
            </a:r>
          </a:p>
          <a:p>
            <a:pPr marL="68580" indent="0">
              <a:buFont typeface="Wingdings 2" pitchFamily="18" charset="2"/>
              <a:buNone/>
              <a:defRPr/>
            </a:pPr>
            <a:r>
              <a:rPr lang="es-PE" sz="2800" dirty="0" smtClean="0">
                <a:latin typeface="Comic Sans MS" pitchFamily="66" charset="0"/>
              </a:rPr>
              <a:t>		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Como se 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dice_</a:t>
            </a:r>
            <a:r>
              <a:rPr lang="es-PE" sz="2800" b="1" i="1" u="sng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resaltador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_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en Ingles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350" y="5157788"/>
            <a:ext cx="8280400" cy="12684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2800" dirty="0" err="1">
                <a:latin typeface="Comic Sans MS" pitchFamily="66" charset="0"/>
              </a:rPr>
              <a:t>How</a:t>
            </a:r>
            <a:r>
              <a:rPr lang="es-PE" sz="2800" dirty="0">
                <a:latin typeface="Comic Sans MS" pitchFamily="66" charset="0"/>
              </a:rPr>
              <a:t> do </a:t>
            </a:r>
            <a:r>
              <a:rPr lang="es-PE" sz="2800" dirty="0" err="1">
                <a:latin typeface="Comic Sans MS" pitchFamily="66" charset="0"/>
              </a:rPr>
              <a:t>you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spell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b="1" i="1" u="sng" dirty="0" err="1" smtClean="0">
                <a:solidFill>
                  <a:srgbClr val="FFC000"/>
                </a:solidFill>
                <a:latin typeface="Comic Sans MS" pitchFamily="66" charset="0"/>
              </a:rPr>
              <a:t>highlighter</a:t>
            </a:r>
            <a:r>
              <a:rPr lang="es-PE" sz="2800" dirty="0" smtClean="0">
                <a:latin typeface="Comic Sans MS" pitchFamily="66" charset="0"/>
              </a:rPr>
              <a:t>?</a:t>
            </a:r>
            <a:endParaRPr lang="es-PE" sz="2000" dirty="0">
              <a:latin typeface="Comic Sans MS" pitchFamily="66" charset="0"/>
            </a:endParaRPr>
          </a:p>
          <a:p>
            <a:pPr marL="68580" indent="0">
              <a:buFont typeface="Wingdings 2" pitchFamily="18" charset="2"/>
              <a:buNone/>
              <a:defRPr/>
            </a:pPr>
            <a:r>
              <a:rPr lang="es-PE" sz="2000" dirty="0" smtClean="0">
                <a:latin typeface="Comic Sans MS" pitchFamily="66" charset="0"/>
              </a:rPr>
              <a:t>		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Como se escribe </a:t>
            </a:r>
            <a:r>
              <a:rPr lang="es-PE" sz="2800" b="1" i="1" u="sng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highlighter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8" name="Picture 6" descr="highlighter-pe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/>
          <a:stretch>
            <a:fillRect/>
          </a:stretch>
        </p:blipFill>
        <p:spPr bwMode="auto">
          <a:xfrm>
            <a:off x="4125913" y="3328988"/>
            <a:ext cx="1128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74913" y="6381750"/>
            <a:ext cx="555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2400" b="1">
                <a:solidFill>
                  <a:srgbClr val="FF9966"/>
                </a:solidFill>
                <a:latin typeface="Tahoma" panose="020B0604030504040204" pitchFamily="34" charset="0"/>
              </a:rPr>
              <a:t>H – i – g – h – l – i – g – h – t – e -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549275"/>
            <a:ext cx="8280400" cy="126841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PE" sz="2800" dirty="0" err="1">
                <a:latin typeface="Comic Sans MS" pitchFamily="66" charset="0"/>
              </a:rPr>
              <a:t>How</a:t>
            </a:r>
            <a:r>
              <a:rPr lang="es-PE" sz="2800" dirty="0">
                <a:latin typeface="Comic Sans MS" pitchFamily="66" charset="0"/>
              </a:rPr>
              <a:t> do </a:t>
            </a:r>
            <a:r>
              <a:rPr lang="es-PE" sz="2800" dirty="0" err="1">
                <a:latin typeface="Comic Sans MS" pitchFamily="66" charset="0"/>
              </a:rPr>
              <a:t>you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pronounce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this</a:t>
            </a:r>
            <a:r>
              <a:rPr lang="es-PE" sz="2800" dirty="0" smtClean="0">
                <a:latin typeface="Comic Sans MS" pitchFamily="66" charset="0"/>
              </a:rPr>
              <a:t> ?</a:t>
            </a:r>
            <a:endParaRPr lang="es-PE" sz="2800" dirty="0">
              <a:latin typeface="Comic Sans MS" pitchFamily="66" charset="0"/>
            </a:endParaRPr>
          </a:p>
          <a:p>
            <a:pPr marL="68580" indent="0" eaLnBrk="1" hangingPunct="1">
              <a:buFont typeface="Wingdings 3" panose="05040102010807070707" pitchFamily="18" charset="2"/>
              <a:buNone/>
              <a:defRPr/>
            </a:pP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Como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 pronuncia 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esto?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750" y="2060575"/>
            <a:ext cx="8280400" cy="12684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2800" dirty="0" smtClean="0">
                <a:latin typeface="Comic Sans MS" pitchFamily="66" charset="0"/>
              </a:rPr>
              <a:t>Can </a:t>
            </a:r>
            <a:r>
              <a:rPr lang="es-PE" sz="2800" dirty="0" err="1" smtClean="0">
                <a:latin typeface="Comic Sans MS" pitchFamily="66" charset="0"/>
              </a:rPr>
              <a:t>you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repeat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that</a:t>
            </a:r>
            <a:r>
              <a:rPr lang="es-PE" sz="2800" dirty="0">
                <a:latin typeface="Comic Sans MS" pitchFamily="66" charset="0"/>
              </a:rPr>
              <a:t>, </a:t>
            </a:r>
            <a:r>
              <a:rPr lang="es-PE" sz="2800" dirty="0" err="1">
                <a:latin typeface="Comic Sans MS" pitchFamily="66" charset="0"/>
              </a:rPr>
              <a:t>please</a:t>
            </a:r>
            <a:r>
              <a:rPr lang="es-PE" sz="2800" dirty="0">
                <a:latin typeface="Comic Sans MS" pitchFamily="66" charset="0"/>
              </a:rPr>
              <a:t>?</a:t>
            </a:r>
          </a:p>
          <a:p>
            <a:pPr marL="68580" indent="0">
              <a:buFont typeface="Wingdings 2" pitchFamily="18" charset="2"/>
              <a:buNone/>
              <a:defRPr/>
            </a:pPr>
            <a:r>
              <a:rPr lang="es-PE" sz="2800" dirty="0" smtClean="0">
                <a:latin typeface="Comic Sans MS" pitchFamily="66" charset="0"/>
              </a:rPr>
              <a:t>	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Podria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repetirlo, por favor?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3703638"/>
            <a:ext cx="8280400" cy="12684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2800" dirty="0" smtClean="0">
                <a:latin typeface="Comic Sans MS" pitchFamily="66" charset="0"/>
              </a:rPr>
              <a:t>Can </a:t>
            </a:r>
            <a:r>
              <a:rPr lang="es-PE" sz="2800" dirty="0" err="1" smtClean="0">
                <a:latin typeface="Comic Sans MS" pitchFamily="66" charset="0"/>
              </a:rPr>
              <a:t>you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lend</a:t>
            </a:r>
            <a:r>
              <a:rPr lang="es-PE" sz="2800" dirty="0" smtClean="0">
                <a:latin typeface="Comic Sans MS" pitchFamily="66" charset="0"/>
              </a:rPr>
              <a:t> me </a:t>
            </a:r>
            <a:r>
              <a:rPr lang="es-PE" sz="2800" dirty="0" err="1" smtClean="0">
                <a:latin typeface="Comic Sans MS" pitchFamily="66" charset="0"/>
              </a:rPr>
              <a:t>an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eraser</a:t>
            </a:r>
            <a:r>
              <a:rPr lang="es-PE" sz="2800" dirty="0" smtClean="0">
                <a:latin typeface="Comic Sans MS" pitchFamily="66" charset="0"/>
              </a:rPr>
              <a:t>?</a:t>
            </a:r>
            <a:endParaRPr lang="es-PE" sz="2800" dirty="0">
              <a:latin typeface="Comic Sans MS" pitchFamily="66" charset="0"/>
            </a:endParaRPr>
          </a:p>
          <a:p>
            <a:pPr marL="68580" indent="0">
              <a:buFont typeface="Wingdings 2" pitchFamily="18" charset="2"/>
              <a:buNone/>
              <a:defRPr/>
            </a:pPr>
            <a:r>
              <a:rPr lang="es-PE" sz="2800" dirty="0" smtClean="0">
                <a:latin typeface="Comic Sans MS" pitchFamily="66" charset="0"/>
              </a:rPr>
              <a:t>	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Me puedes/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podrias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prestar un borrador?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350" y="5157788"/>
            <a:ext cx="8280400" cy="12684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2800" dirty="0" err="1" smtClean="0">
                <a:latin typeface="Comic Sans MS" pitchFamily="66" charset="0"/>
              </a:rPr>
              <a:t>What</a:t>
            </a:r>
            <a:r>
              <a:rPr lang="es-PE" sz="2800" dirty="0" smtClean="0">
                <a:latin typeface="Comic Sans MS" pitchFamily="66" charset="0"/>
              </a:rPr>
              <a:t> do </a:t>
            </a:r>
            <a:r>
              <a:rPr lang="es-PE" sz="2800" dirty="0" err="1" smtClean="0">
                <a:latin typeface="Comic Sans MS" pitchFamily="66" charset="0"/>
              </a:rPr>
              <a:t>we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have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to</a:t>
            </a:r>
            <a:r>
              <a:rPr lang="es-PE" sz="2800" dirty="0" smtClean="0">
                <a:latin typeface="Comic Sans MS" pitchFamily="66" charset="0"/>
              </a:rPr>
              <a:t> do?</a:t>
            </a:r>
            <a:endParaRPr lang="es-PE" sz="2000" dirty="0">
              <a:latin typeface="Comic Sans MS" pitchFamily="66" charset="0"/>
            </a:endParaRPr>
          </a:p>
          <a:p>
            <a:pPr marL="68580" indent="0">
              <a:buFont typeface="Wingdings 2" pitchFamily="18" charset="2"/>
              <a:buNone/>
              <a:defRPr/>
            </a:pPr>
            <a:r>
              <a:rPr lang="es-PE" sz="2000" dirty="0" smtClean="0">
                <a:latin typeface="Comic Sans MS" pitchFamily="66" charset="0"/>
              </a:rPr>
              <a:t>		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Que tenemos que hacer? (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Exercise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)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9" name="Picture 7" descr="pc074-cartoon-kids-talk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r="7307"/>
          <a:stretch>
            <a:fillRect/>
          </a:stretch>
        </p:blipFill>
        <p:spPr bwMode="auto">
          <a:xfrm>
            <a:off x="1187450" y="1844675"/>
            <a:ext cx="230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584575" y="560388"/>
            <a:ext cx="467995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400" b="1">
                <a:latin typeface="Tahoma" panose="020B0604030504040204" pitchFamily="34" charset="0"/>
              </a:rPr>
              <a:t>What do we have to do?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PE" sz="2400" b="1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400" b="1">
                <a:latin typeface="Tahoma" panose="020B0604030504040204" pitchFamily="34" charset="0"/>
              </a:rPr>
              <a:t>We have to ______________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400" b="1">
                <a:latin typeface="Tahoma" panose="020B0604030504040204" pitchFamily="34" charset="0"/>
              </a:rPr>
              <a:t>                    Listen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400" b="1">
                <a:latin typeface="Tahoma" panose="020B0604030504040204" pitchFamily="34" charset="0"/>
              </a:rPr>
              <a:t>                    Read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400" b="1">
                <a:latin typeface="Tahoma" panose="020B0604030504040204" pitchFamily="34" charset="0"/>
              </a:rPr>
              <a:t>                    Write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400" b="1">
                <a:latin typeface="Tahoma" panose="020B0604030504040204" pitchFamily="34" charset="0"/>
              </a:rPr>
              <a:t>                    Talk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23850" y="4291013"/>
            <a:ext cx="431958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400" b="1">
                <a:latin typeface="Tahoma" panose="020B0604030504040204" pitchFamily="34" charset="0"/>
              </a:rPr>
              <a:t>What is the answer for Number ____?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PE" sz="2400" b="1">
              <a:latin typeface="Tahoma" panose="020B0604030504040204" pitchFamily="34" charset="0"/>
            </a:endParaRPr>
          </a:p>
        </p:txBody>
      </p:sp>
      <p:pic>
        <p:nvPicPr>
          <p:cNvPr id="28677" name="Picture 11" descr="37690-clip-art-graphic-of-yellow-guy-characters-talking-at-a-table-by-jester-art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592638"/>
            <a:ext cx="2220913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 descr="5108384-students-rea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930775"/>
            <a:ext cx="266382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14"/>
          <p:cNvSpPr>
            <a:spLocks noGrp="1" noChangeArrowheads="1"/>
          </p:cNvSpPr>
          <p:nvPr>
            <p:ph type="title"/>
          </p:nvPr>
        </p:nvSpPr>
        <p:spPr>
          <a:xfrm>
            <a:off x="468313" y="441325"/>
            <a:ext cx="7054850" cy="1400175"/>
          </a:xfrm>
        </p:spPr>
        <p:txBody>
          <a:bodyPr/>
          <a:lstStyle/>
          <a:p>
            <a:pPr eaLnBrk="1" hangingPunct="1"/>
            <a:r>
              <a:rPr lang="es-ES" smtClean="0"/>
              <a:t>PAIR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BASIC EVERYDAY EXPRESSIONS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5150"/>
            <a:ext cx="8218488" cy="4833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Greetings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Hello!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Good morning!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Good afternoon!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Good evening! 18:45 pm</a:t>
            </a:r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Farewells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Bye!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Good bye!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smtClean="0"/>
              <a:t>See you tomorrow!</a:t>
            </a:r>
          </a:p>
        </p:txBody>
      </p:sp>
      <p:pic>
        <p:nvPicPr>
          <p:cNvPr id="9225" name="Picture 9" descr="Moving-picture-waving-hand-hello-animated-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133600"/>
            <a:ext cx="13335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 descr="cat_wavingGoodbye_260x200_a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30775"/>
            <a:ext cx="14684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BASIC EVERYDAY EXPRESSIONS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" sz="2800" smtClean="0"/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May I come in?</a:t>
            </a:r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</p:txBody>
      </p:sp>
      <p:pic>
        <p:nvPicPr>
          <p:cNvPr id="7172" name="Picture 7" descr="May-I-Come-In-web"/>
          <p:cNvPicPr>
            <a:picLocks noChangeAspect="1" noChangeArrowheads="1"/>
          </p:cNvPicPr>
          <p:nvPr/>
        </p:nvPicPr>
        <p:blipFill>
          <a:blip r:embed="rId2">
            <a:lum bright="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73238"/>
            <a:ext cx="28638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anose="030F0702030302020204" pitchFamily="66" charset="0"/>
              </a:rPr>
              <a:t>Important Phrases to remember</a:t>
            </a:r>
          </a:p>
        </p:txBody>
      </p:sp>
      <p:pic>
        <p:nvPicPr>
          <p:cNvPr id="5" name="Picture 4" descr="teacher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429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 descr="GottaGo-big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581400"/>
            <a:ext cx="2085975" cy="2914650"/>
          </a:xfrm>
        </p:spPr>
      </p:pic>
      <p:sp>
        <p:nvSpPr>
          <p:cNvPr id="8" name="Oval Callout 7"/>
          <p:cNvSpPr/>
          <p:nvPr/>
        </p:nvSpPr>
        <p:spPr>
          <a:xfrm>
            <a:off x="3276600" y="5105400"/>
            <a:ext cx="2514600" cy="685800"/>
          </a:xfrm>
          <a:prstGeom prst="wedgeEllipseCallout">
            <a:avLst>
              <a:gd name="adj1" fmla="val -70086"/>
              <a:gd name="adj2" fmla="val -129109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mic Sans MS" pitchFamily="66" charset="0"/>
              </a:rPr>
              <a:t>Profe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…</a:t>
            </a:r>
            <a:r>
              <a:rPr lang="en-US" b="1" dirty="0" err="1">
                <a:solidFill>
                  <a:schemeClr val="bg1"/>
                </a:solidFill>
                <a:latin typeface="Comic Sans MS" pitchFamily="66" charset="0"/>
              </a:rPr>
              <a:t>Baño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…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743200" y="1600200"/>
            <a:ext cx="2133600" cy="914400"/>
          </a:xfrm>
          <a:prstGeom prst="cloudCallout">
            <a:avLst>
              <a:gd name="adj1" fmla="val 82424"/>
              <a:gd name="adj2" fmla="val 1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No Spanish.. 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676400" y="2895600"/>
            <a:ext cx="2209800" cy="688975"/>
          </a:xfrm>
          <a:prstGeom prst="wedgeRoundRectCallout">
            <a:avLst>
              <a:gd name="adj1" fmla="val 7312"/>
              <a:gd name="adj2" fmla="val 123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Teacher..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ya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 no 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aguanto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…. 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 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2667000" y="1600200"/>
            <a:ext cx="2133600" cy="914400"/>
          </a:xfrm>
          <a:prstGeom prst="cloudCallout">
            <a:avLst>
              <a:gd name="adj1" fmla="val 82424"/>
              <a:gd name="adj2" fmla="val 1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Blah 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blah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blah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 …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781800" cy="990600"/>
          </a:xfrm>
        </p:spPr>
        <p:txBody>
          <a:bodyPr/>
          <a:lstStyle/>
          <a:p>
            <a:pPr algn="ctr" eaLnBrk="1" hangingPunct="1"/>
            <a:r>
              <a:rPr lang="en-US" smtClean="0">
                <a:latin typeface="Comic Sans MS" panose="030F0702030302020204" pitchFamily="66" charset="0"/>
              </a:rPr>
              <a:t>Correct way to ask… </a:t>
            </a:r>
          </a:p>
        </p:txBody>
      </p:sp>
      <p:pic>
        <p:nvPicPr>
          <p:cNvPr id="4" name="Content Placeholder 3" descr="teacher2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913" y="2133600"/>
            <a:ext cx="4041775" cy="3725863"/>
          </a:xfrm>
        </p:spPr>
      </p:pic>
      <p:pic>
        <p:nvPicPr>
          <p:cNvPr id="5" name="Picture 4" descr="GottaGo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24590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867400" y="1600200"/>
            <a:ext cx="2971800" cy="1374775"/>
          </a:xfrm>
          <a:prstGeom prst="wedgeEllipseCallout">
            <a:avLst>
              <a:gd name="adj1" fmla="val -40121"/>
              <a:gd name="adj2" fmla="val 113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Excuse me, teacher.</a:t>
            </a:r>
            <a:endParaRPr lang="en-US" sz="2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1752600"/>
            <a:ext cx="2133600" cy="1066800"/>
          </a:xfrm>
          <a:prstGeom prst="wedgeRoundRectCallout">
            <a:avLst>
              <a:gd name="adj1" fmla="val -73990"/>
              <a:gd name="adj2" fmla="val 54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Yes ?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761038" y="1600200"/>
            <a:ext cx="3276600" cy="1600200"/>
          </a:xfrm>
          <a:prstGeom prst="wedgeEllipseCallout">
            <a:avLst>
              <a:gd name="adj1" fmla="val -40121"/>
              <a:gd name="adj2" fmla="val 113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Comic Sans MS" pitchFamily="66" charset="0"/>
              </a:rPr>
              <a:t>May I go to the restroom, please ?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590800" y="1752600"/>
            <a:ext cx="2133600" cy="1066800"/>
          </a:xfrm>
          <a:prstGeom prst="wedgeRoundRectCallout">
            <a:avLst>
              <a:gd name="adj1" fmla="val -73990"/>
              <a:gd name="adj2" fmla="val 54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Sure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7215188" cy="5843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May I go to the restroom?</a:t>
            </a:r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endParaRPr lang="es-ES" sz="2400" smtClean="0"/>
          </a:p>
          <a:p>
            <a:pPr lvl="1" eaLnBrk="1" hangingPunct="1">
              <a:lnSpc>
                <a:spcPct val="90000"/>
              </a:lnSpc>
            </a:pPr>
            <a:r>
              <a:rPr lang="es-ES" sz="2800" smtClean="0"/>
              <a:t>May I be excused?</a:t>
            </a: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539750" y="1916113"/>
            <a:ext cx="8135938" cy="3241675"/>
            <a:chOff x="340" y="1842"/>
            <a:chExt cx="4821" cy="1848"/>
          </a:xfrm>
        </p:grpSpPr>
        <p:sp>
          <p:nvSpPr>
            <p:cNvPr id="10244" name="Oval 8"/>
            <p:cNvSpPr>
              <a:spLocks noChangeArrowheads="1"/>
            </p:cNvSpPr>
            <p:nvPr/>
          </p:nvSpPr>
          <p:spPr bwMode="auto">
            <a:xfrm>
              <a:off x="431" y="2387"/>
              <a:ext cx="771" cy="7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PE" sz="2400">
                <a:latin typeface="Tahoma" panose="020B0604030504040204" pitchFamily="34" charset="0"/>
              </a:endParaRPr>
            </a:p>
          </p:txBody>
        </p:sp>
        <p:sp>
          <p:nvSpPr>
            <p:cNvPr id="10245" name="Oval 9"/>
            <p:cNvSpPr>
              <a:spLocks noChangeArrowheads="1"/>
            </p:cNvSpPr>
            <p:nvPr/>
          </p:nvSpPr>
          <p:spPr bwMode="auto">
            <a:xfrm>
              <a:off x="4150" y="2568"/>
              <a:ext cx="771" cy="4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PE" sz="2400">
                <a:latin typeface="Tahoma" panose="020B0604030504040204" pitchFamily="34" charset="0"/>
              </a:endParaRPr>
            </a:p>
          </p:txBody>
        </p:sp>
        <p:pic>
          <p:nvPicPr>
            <p:cNvPr id="10246" name="Picture 5" descr="bathroom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842"/>
              <a:ext cx="2100" cy="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" name="Picture 7" descr="0511-0901-0417-2543_schoolboy_hurrying_to_the_restroom_clipart_ima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842"/>
              <a:ext cx="2100" cy="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book-clipart.com/free_book_clipart/cute_little_african_american_girl_lying_on_the_floor_and_reading_a_book_0515-1002-0104-1043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0"/>
            <a:ext cx="6732587" cy="673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4 CuadroTexto"/>
          <p:cNvSpPr txBox="1">
            <a:spLocks noChangeArrowheads="1"/>
          </p:cNvSpPr>
          <p:nvPr/>
        </p:nvSpPr>
        <p:spPr bwMode="auto">
          <a:xfrm>
            <a:off x="-28575" y="3716338"/>
            <a:ext cx="54721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C:\Users\USER\Pictures\IMG00609-20120306-115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2797C"/>
              </a:clrFrom>
              <a:clrTo>
                <a:srgbClr val="82797C">
                  <a:alpha val="0"/>
                </a:srgbClr>
              </a:clrTo>
            </a:clrChange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17220" r="64780" b="45995"/>
          <a:stretch>
            <a:fillRect/>
          </a:stretch>
        </p:blipFill>
        <p:spPr bwMode="auto">
          <a:xfrm>
            <a:off x="323850" y="333375"/>
            <a:ext cx="5584825" cy="5832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563938" y="5749925"/>
            <a:ext cx="55800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600" b="1">
                <a:latin typeface="Comic Sans MS" panose="030F0702030302020204" pitchFamily="66" charset="0"/>
              </a:rPr>
              <a:t>UNDERLINE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activerain.com/image_store/uploads/3/3/9/8/4/ar12653204054893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01613"/>
            <a:ext cx="5889625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-107950" y="2997200"/>
            <a:ext cx="54721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5400" b="1">
                <a:latin typeface="Comic Sans MS" panose="030F0702030302020204" pitchFamily="66" charset="0"/>
              </a:rPr>
              <a:t>LISTEN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286</Words>
  <Application>Microsoft Office PowerPoint</Application>
  <PresentationFormat>On-screen Show (4:3)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Tahoma</vt:lpstr>
      <vt:lpstr>Arial</vt:lpstr>
      <vt:lpstr>Century Gothic</vt:lpstr>
      <vt:lpstr>Wingdings 3</vt:lpstr>
      <vt:lpstr>Calibri</vt:lpstr>
      <vt:lpstr>Wingdings</vt:lpstr>
      <vt:lpstr>Comic Sans MS</vt:lpstr>
      <vt:lpstr>Wingdings 2</vt:lpstr>
      <vt:lpstr>Ion</vt:lpstr>
      <vt:lpstr>PowerPoint Presentation</vt:lpstr>
      <vt:lpstr>Welcome to ICPNA </vt:lpstr>
      <vt:lpstr>BASIC EVERYDAY EXPRESSIONS</vt:lpstr>
      <vt:lpstr>Important Phrases to remember</vt:lpstr>
      <vt:lpstr>Correct way to ask…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to remember…</vt:lpstr>
      <vt:lpstr>PowerPoint Presentation</vt:lpstr>
      <vt:lpstr>PowerPoint Presentation</vt:lpstr>
      <vt:lpstr>PowerPoint Presentation</vt:lpstr>
      <vt:lpstr>PowerPoint Presentation</vt:lpstr>
      <vt:lpstr>Commands to remember…</vt:lpstr>
      <vt:lpstr>PowerPoint Presentation</vt:lpstr>
      <vt:lpstr>GROUP WORK</vt:lpstr>
      <vt:lpstr>PowerPoint Presentation</vt:lpstr>
      <vt:lpstr>PowerPoint Presentation</vt:lpstr>
      <vt:lpstr>PAIR WORK</vt:lpstr>
      <vt:lpstr>BASIC EVERYDAY EXPRESSIONS</vt:lpstr>
    </vt:vector>
  </TitlesOfParts>
  <Company>ICPNA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LANGUAGE</dc:title>
  <dc:creator>acervantes</dc:creator>
  <cp:lastModifiedBy>Koshka</cp:lastModifiedBy>
  <cp:revision>43</cp:revision>
  <dcterms:created xsi:type="dcterms:W3CDTF">2012-03-05T21:33:29Z</dcterms:created>
  <dcterms:modified xsi:type="dcterms:W3CDTF">2014-09-02T18:11:20Z</dcterms:modified>
</cp:coreProperties>
</file>