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4" r:id="rId4"/>
    <p:sldId id="279" r:id="rId5"/>
    <p:sldId id="268" r:id="rId6"/>
    <p:sldId id="269" r:id="rId7"/>
    <p:sldId id="270" r:id="rId8"/>
    <p:sldId id="271" r:id="rId9"/>
    <p:sldId id="273" r:id="rId10"/>
    <p:sldId id="274" r:id="rId11"/>
    <p:sldId id="257" r:id="rId12"/>
    <p:sldId id="272" r:id="rId13"/>
    <p:sldId id="275" r:id="rId14"/>
    <p:sldId id="276" r:id="rId15"/>
    <p:sldId id="277" r:id="rId16"/>
    <p:sldId id="278" r:id="rId17"/>
    <p:sldId id="260" r:id="rId18"/>
    <p:sldId id="261" r:id="rId19"/>
    <p:sldId id="262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B044E00-3009-486A-BF74-970B57037273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BECF41-B76A-45CA-ADC4-A663F57EE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4E00-3009-486A-BF74-970B57037273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CF41-B76A-45CA-ADC4-A663F57EE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6B044E00-3009-486A-BF74-970B57037273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EBECF41-B76A-45CA-ADC4-A663F57EE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4E00-3009-486A-BF74-970B57037273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BECF41-B76A-45CA-ADC4-A663F57EE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4E00-3009-486A-BF74-970B57037273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EBECF41-B76A-45CA-ADC4-A663F57EE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B044E00-3009-486A-BF74-970B57037273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BECF41-B76A-45CA-ADC4-A663F57EE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B044E00-3009-486A-BF74-970B57037273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BECF41-B76A-45CA-ADC4-A663F57EE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4E00-3009-486A-BF74-970B57037273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BECF41-B76A-45CA-ADC4-A663F57EE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4E00-3009-486A-BF74-970B57037273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BECF41-B76A-45CA-ADC4-A663F57EE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4E00-3009-486A-BF74-970B57037273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BECF41-B76A-45CA-ADC4-A663F57EE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B044E00-3009-486A-BF74-970B57037273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EBECF41-B76A-45CA-ADC4-A663F57EE3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044E00-3009-486A-BF74-970B57037273}" type="datetimeFigureOut">
              <a:rPr lang="en-US" smtClean="0"/>
              <a:pPr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BECF41-B76A-45CA-ADC4-A663F57EE3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6553200" cy="990600"/>
          </a:xfrm>
        </p:spPr>
        <p:txBody>
          <a:bodyPr>
            <a:normAutofit/>
          </a:bodyPr>
          <a:lstStyle/>
          <a:p>
            <a:r>
              <a:rPr lang="en-US" sz="4800" dirty="0"/>
              <a:t>Welcome to </a:t>
            </a:r>
            <a:r>
              <a:rPr lang="en-US" sz="4800"/>
              <a:t>Ilac </a:t>
            </a:r>
            <a:r>
              <a:rPr lang="en-US" sz="4800" dirty="0">
                <a:sym typeface="Wingdings" pitchFamily="2" charset="2"/>
              </a:rPr>
              <a:t>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6096000"/>
            <a:ext cx="3657600" cy="563637"/>
          </a:xfrm>
        </p:spPr>
        <p:txBody>
          <a:bodyPr/>
          <a:lstStyle/>
          <a:p>
            <a:r>
              <a:rPr lang="en-US" dirty="0"/>
              <a:t>Please pay attention… </a:t>
            </a:r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7924800" y="609600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C:\Users\USER\Pictures\IMG00611-20120306-115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7E7B86"/>
              </a:clrFrom>
              <a:clrTo>
                <a:srgbClr val="7E7B86">
                  <a:alpha val="0"/>
                </a:srgbClr>
              </a:clrTo>
            </a:clrChange>
            <a:lum bright="20000" contrast="40000"/>
          </a:blip>
          <a:srcRect l="33240" t="9497" r="24023" b="27189"/>
          <a:stretch>
            <a:fillRect/>
          </a:stretch>
        </p:blipFill>
        <p:spPr bwMode="auto">
          <a:xfrm>
            <a:off x="323528" y="332655"/>
            <a:ext cx="4536504" cy="5040559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5112568" y="4869160"/>
            <a:ext cx="457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mic Sans MS" pitchFamily="66" charset="0"/>
              </a:rPr>
              <a:t>MATCH</a:t>
            </a:r>
          </a:p>
        </p:txBody>
      </p:sp>
    </p:spTree>
    <p:extLst>
      <p:ext uri="{BB962C8B-B14F-4D97-AF65-F5344CB8AC3E}">
        <p14:creationId xmlns:p14="http://schemas.microsoft.com/office/powerpoint/2010/main" val="353057566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872818" cy="9906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Commands to remember…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4188" y="1676400"/>
            <a:ext cx="3040104" cy="685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Match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7987" y="5257800"/>
            <a:ext cx="4153654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Unscramble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92987" y="1600200"/>
            <a:ext cx="7332013" cy="1676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Age				Juan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>
                <a:latin typeface="Comic Sans MS" pitchFamily="66" charset="0"/>
              </a:rPr>
              <a:t>First name			Garcia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>
                <a:latin typeface="Comic Sans MS" pitchFamily="66" charset="0"/>
              </a:rPr>
              <a:t>E-mail Address		18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2400" dirty="0">
                <a:latin typeface="Comic Sans MS" pitchFamily="66" charset="0"/>
              </a:rPr>
              <a:t>Last name			123@gmail.com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8388" y="1828800"/>
            <a:ext cx="2286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793188" y="1828800"/>
            <a:ext cx="1981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26588" y="2590800"/>
            <a:ext cx="1600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69388" y="22098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2040588" y="3276600"/>
            <a:ext cx="7957916" cy="182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Age			___Juan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+mj-lt"/>
              <a:buAutoNum type="arabicPeriod"/>
              <a:tabLst/>
              <a:defRPr/>
            </a:pPr>
            <a:r>
              <a:rPr lang="en-US" sz="2200" dirty="0">
                <a:latin typeface="Comic Sans MS" pitchFamily="66" charset="0"/>
              </a:rPr>
              <a:t>First name		___Garcia</a:t>
            </a:r>
          </a:p>
          <a:p>
            <a:pPr marL="457200" lvl="0" indent="-45720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200" dirty="0">
                <a:latin typeface="Comic Sans MS" pitchFamily="66" charset="0"/>
              </a:rPr>
              <a:t>E-mail Address		___ 18</a:t>
            </a:r>
          </a:p>
          <a:p>
            <a:pPr marL="457200" lvl="0" indent="-457200">
              <a:spcBef>
                <a:spcPts val="700"/>
              </a:spcBef>
              <a:buClr>
                <a:schemeClr val="accent2"/>
              </a:buClr>
              <a:buSzPct val="60000"/>
              <a:buFont typeface="+mj-lt"/>
              <a:buAutoNum type="arabicPeriod"/>
            </a:pPr>
            <a:r>
              <a:rPr lang="en-US" sz="2200" dirty="0">
                <a:latin typeface="Comic Sans MS" pitchFamily="66" charset="0"/>
              </a:rPr>
              <a:t>Last name			___ 123@gmail.com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774387" y="4038600"/>
            <a:ext cx="536489" cy="45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1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774387" y="3200400"/>
            <a:ext cx="536489" cy="45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774387" y="4495800"/>
            <a:ext cx="536489" cy="45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3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774387" y="3657600"/>
            <a:ext cx="536489" cy="45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4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223927" y="5372100"/>
            <a:ext cx="2262473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amNe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662327" y="5448300"/>
            <a:ext cx="146815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N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967127" y="5448300"/>
            <a:ext cx="826632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271928" y="5448300"/>
            <a:ext cx="4015072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:\Users\USER\Pictures\IMG00609-20120306-115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1898C"/>
              </a:clrFrom>
              <a:clrTo>
                <a:srgbClr val="81898C">
                  <a:alpha val="0"/>
                </a:srgbClr>
              </a:clrTo>
            </a:clrChange>
            <a:lum bright="30000" contrast="30000"/>
          </a:blip>
          <a:srcRect l="70826" t="17027" r="4850" b="47946"/>
          <a:stretch>
            <a:fillRect/>
          </a:stretch>
        </p:blipFill>
        <p:spPr bwMode="auto">
          <a:xfrm>
            <a:off x="179512" y="-27384"/>
            <a:ext cx="5400600" cy="5832648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2915816" y="5750004"/>
            <a:ext cx="6084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mic Sans MS" pitchFamily="66" charset="0"/>
              </a:rPr>
              <a:t>UNSCRAMBLE</a:t>
            </a:r>
          </a:p>
        </p:txBody>
      </p:sp>
    </p:spTree>
    <p:extLst>
      <p:ext uri="{BB962C8B-B14F-4D97-AF65-F5344CB8AC3E}">
        <p14:creationId xmlns:p14="http://schemas.microsoft.com/office/powerpoint/2010/main" val="53784557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http://t1.gstatic.com/images?q=tbn:ANd9GcSKuodVk4u6WrGF10MrbadOZSfpjdzm7kRTaeV5KdI3BUvFUdKn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5220072" cy="5912783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5220072" y="4149080"/>
            <a:ext cx="457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mic Sans MS" pitchFamily="66" charset="0"/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49277763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:\Users\USER\Pictures\IMG00612-20120306-1156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18889"/>
              </a:clrFrom>
              <a:clrTo>
                <a:srgbClr val="918889">
                  <a:alpha val="0"/>
                </a:srgbClr>
              </a:clrTo>
            </a:clrChange>
            <a:lum bright="20000" contrast="30000"/>
          </a:blip>
          <a:srcRect l="57290" t="6450" r="2400" b="37699"/>
          <a:stretch>
            <a:fillRect/>
          </a:stretch>
        </p:blipFill>
        <p:spPr bwMode="auto">
          <a:xfrm>
            <a:off x="467544" y="404663"/>
            <a:ext cx="5832648" cy="6061005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5292080" y="2852936"/>
            <a:ext cx="457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mic Sans MS" pitchFamily="66" charset="0"/>
              </a:rPr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183151491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C:\Users\USER\Pictures\IMG00610-20120306-115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68885"/>
              </a:clrFrom>
              <a:clrTo>
                <a:srgbClr val="868885">
                  <a:alpha val="0"/>
                </a:srgbClr>
              </a:clrTo>
            </a:clrChange>
            <a:lum bright="20000" contrast="30000"/>
          </a:blip>
          <a:srcRect l="4525" t="10286" r="53257" b="32703"/>
          <a:stretch>
            <a:fillRect/>
          </a:stretch>
        </p:blipFill>
        <p:spPr bwMode="auto">
          <a:xfrm>
            <a:off x="539552" y="332655"/>
            <a:ext cx="5616624" cy="5688633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4211960" y="5445224"/>
            <a:ext cx="457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mic Sans MS" pitchFamily="66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960312905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:\Users\USER\Pictures\IMG00609-20120306-115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28483"/>
              </a:clrFrom>
              <a:clrTo>
                <a:srgbClr val="928483">
                  <a:alpha val="0"/>
                </a:srgbClr>
              </a:clrTo>
            </a:clrChange>
            <a:lum bright="30000" contrast="40000"/>
          </a:blip>
          <a:srcRect l="39273" t="15034" r="34882" b="47297"/>
          <a:stretch>
            <a:fillRect/>
          </a:stretch>
        </p:blipFill>
        <p:spPr bwMode="auto">
          <a:xfrm>
            <a:off x="323528" y="332656"/>
            <a:ext cx="4896544" cy="535259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3563888" y="5589240"/>
            <a:ext cx="5580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mic Sans MS" pitchFamily="66" charset="0"/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645113374"/>
      </p:ext>
    </p:extLst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to remember…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999" y="1676400"/>
            <a:ext cx="2873829" cy="685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3200" dirty="0">
                <a:latin typeface="Comic Sans MS" pitchFamily="66" charset="0"/>
              </a:rPr>
              <a:t>Number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505200"/>
            <a:ext cx="2554514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3200" dirty="0">
                <a:latin typeface="Comic Sans MS" pitchFamily="66" charset="0"/>
              </a:rPr>
              <a:t>Cross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999" y="4343400"/>
            <a:ext cx="2714171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Underline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33800" y="1676400"/>
            <a:ext cx="5029200" cy="1676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____ Hi,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my name is Juan</a:t>
            </a:r>
            <a:endParaRPr lang="en-US" sz="2400" dirty="0">
              <a:latin typeface="Comic Sans MS" pitchFamily="66" charset="0"/>
            </a:endParaRP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400" dirty="0">
                <a:latin typeface="Comic Sans MS" pitchFamily="66" charset="0"/>
              </a:rPr>
              <a:t>____ Nice to meet you. 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400" dirty="0">
                <a:latin typeface="Comic Sans MS" pitchFamily="66" charset="0"/>
              </a:rPr>
              <a:t>____ Hello, What’s your name?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lang="en-US" sz="2400" dirty="0">
                <a:latin typeface="Comic Sans MS" pitchFamily="66" charset="0"/>
              </a:rPr>
              <a:t>____ Nice to meet you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09999" y="2286000"/>
            <a:ext cx="478971" cy="45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1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09999" y="1524000"/>
            <a:ext cx="478971" cy="45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2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09999" y="1905000"/>
            <a:ext cx="478971" cy="45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3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09999" y="2743200"/>
            <a:ext cx="478971" cy="45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mic Sans MS" pitchFamily="66" charset="0"/>
              </a:rPr>
              <a:t>4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505199" y="3505200"/>
            <a:ext cx="1451429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Hello</a:t>
            </a:r>
            <a:endParaRPr lang="en-US" sz="3200" dirty="0">
              <a:latin typeface="Comic Sans MS" pitchFamily="66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3124200" y="3352800"/>
            <a:ext cx="1995714" cy="914400"/>
          </a:xfrm>
          <a:prstGeom prst="mathMultiply">
            <a:avLst>
              <a:gd name="adj1" fmla="val 447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505199" y="4343400"/>
            <a:ext cx="1451429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Hello</a:t>
            </a:r>
            <a:endParaRPr lang="en-US" sz="3200" dirty="0">
              <a:latin typeface="Comic Sans MS" pitchFamily="66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9" name="Minus 18"/>
          <p:cNvSpPr/>
          <p:nvPr/>
        </p:nvSpPr>
        <p:spPr>
          <a:xfrm>
            <a:off x="3352799" y="4800600"/>
            <a:ext cx="1451429" cy="152400"/>
          </a:xfrm>
          <a:prstGeom prst="mathMin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mic Sans MS" pitchFamily="66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81000" y="5257800"/>
            <a:ext cx="3352800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sz="3200" dirty="0">
                <a:latin typeface="Comic Sans MS" pitchFamily="66" charset="0"/>
              </a:rPr>
              <a:t>Circle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505199" y="5257800"/>
            <a:ext cx="1451429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Hello</a:t>
            </a:r>
            <a:endParaRPr lang="en-US" sz="3200" dirty="0">
              <a:latin typeface="Comic Sans MS" pitchFamily="66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22" name="Donut 21"/>
          <p:cNvSpPr/>
          <p:nvPr/>
        </p:nvSpPr>
        <p:spPr>
          <a:xfrm>
            <a:off x="3200399" y="5181600"/>
            <a:ext cx="1905000" cy="762000"/>
          </a:xfrm>
          <a:prstGeom prst="donut">
            <a:avLst>
              <a:gd name="adj" fmla="val 505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11" grpId="0"/>
      <p:bldP spid="12" grpId="0"/>
      <p:bldP spid="14" grpId="0"/>
      <p:bldP spid="16" grpId="0"/>
      <p:bldP spid="15" grpId="0"/>
      <p:bldP spid="17" grpId="1" animBg="1"/>
      <p:bldP spid="18" grpId="0"/>
      <p:bldP spid="19" grpId="0" animBg="1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omic Sans MS" pitchFamily="66" charset="0"/>
              </a:rPr>
              <a:t> </a:t>
            </a:r>
          </a:p>
        </p:txBody>
      </p:sp>
      <p:pic>
        <p:nvPicPr>
          <p:cNvPr id="2050" name="Picture 10" descr="listen-carefully_thu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1" y="331788"/>
            <a:ext cx="230346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1" descr="look-at-the-board_thu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33" y="2441462"/>
            <a:ext cx="2338387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2" descr="open_your_book_2_thum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0"/>
            <a:ext cx="2808288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13" descr="close_your_book_215092_thum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0"/>
            <a:ext cx="2519362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4" descr="raise-your-hand_2_thum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07" y="3572346"/>
            <a:ext cx="19494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" descr="put-your-hand-down_thum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93" y="3501008"/>
            <a:ext cx="17256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 Box 18"/>
          <p:cNvSpPr txBox="1">
            <a:spLocks noChangeArrowheads="1"/>
          </p:cNvSpPr>
          <p:nvPr/>
        </p:nvSpPr>
        <p:spPr bwMode="auto">
          <a:xfrm>
            <a:off x="291701" y="2348907"/>
            <a:ext cx="89646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 dirty="0">
                <a:latin typeface="Comic Sans MS" pitchFamily="66" charset="0"/>
              </a:rPr>
              <a:t>LISTEN !          </a:t>
            </a:r>
            <a:r>
              <a:rPr lang="es-PE" b="1" dirty="0">
                <a:latin typeface="Comic Sans MS" pitchFamily="66" charset="0"/>
              </a:rPr>
              <a:t>	</a:t>
            </a:r>
            <a:r>
              <a:rPr lang="tr-TR" b="1" dirty="0">
                <a:latin typeface="Comic Sans MS" pitchFamily="66" charset="0"/>
              </a:rPr>
              <a:t>OPEN YOUR BOOK!            CLOSE YOUR BOOK!</a:t>
            </a:r>
          </a:p>
        </p:txBody>
      </p:sp>
      <p:sp>
        <p:nvSpPr>
          <p:cNvPr id="2057" name="Text Box 19"/>
          <p:cNvSpPr txBox="1">
            <a:spLocks noChangeArrowheads="1"/>
          </p:cNvSpPr>
          <p:nvPr/>
        </p:nvSpPr>
        <p:spPr bwMode="auto">
          <a:xfrm>
            <a:off x="71438" y="6093296"/>
            <a:ext cx="8569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latin typeface="Comic Sans MS" pitchFamily="66" charset="0"/>
            </a:endParaRPr>
          </a:p>
        </p:txBody>
      </p:sp>
      <p:sp>
        <p:nvSpPr>
          <p:cNvPr id="2058" name="Text Box 20"/>
          <p:cNvSpPr txBox="1">
            <a:spLocks noChangeArrowheads="1"/>
          </p:cNvSpPr>
          <p:nvPr/>
        </p:nvSpPr>
        <p:spPr bwMode="auto">
          <a:xfrm>
            <a:off x="-107950" y="6093296"/>
            <a:ext cx="9144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b="1">
                <a:latin typeface="Comic Sans MS" pitchFamily="66" charset="0"/>
              </a:rPr>
              <a:t>  RAISE YOUR HAND!     PUT YOUR HAND DOWN!    LOOK AT THE BOARD!</a:t>
            </a:r>
          </a:p>
        </p:txBody>
      </p:sp>
    </p:spTree>
    <p:extLst>
      <p:ext uri="{BB962C8B-B14F-4D97-AF65-F5344CB8AC3E}">
        <p14:creationId xmlns:p14="http://schemas.microsoft.com/office/powerpoint/2010/main" val="285070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omic Sans MS" pitchFamily="66" charset="0"/>
              </a:rPr>
              <a:t> </a:t>
            </a:r>
          </a:p>
        </p:txBody>
      </p:sp>
      <p:pic>
        <p:nvPicPr>
          <p:cNvPr id="3074" name="Picture 4" descr="be-quiet_thu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0"/>
            <a:ext cx="244792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5" descr="sit_down_thum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1" y="4004940"/>
            <a:ext cx="23050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6" descr="stand-up_thum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526" y="3862065"/>
            <a:ext cx="23034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8" descr="write_your_name_thum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1" y="3789040"/>
            <a:ext cx="25193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9" descr="touch_your_desk_thum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259238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0" descr="take_out_book_thumb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252095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 Box 12"/>
          <p:cNvSpPr txBox="1">
            <a:spLocks noChangeArrowheads="1"/>
          </p:cNvSpPr>
          <p:nvPr/>
        </p:nvSpPr>
        <p:spPr bwMode="auto">
          <a:xfrm>
            <a:off x="252413" y="6165527"/>
            <a:ext cx="871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sz="2000" b="1"/>
              <a:t>SIT DOWN!                             STAND UP!                 WRITE YOUR NAME!</a:t>
            </a:r>
          </a:p>
        </p:txBody>
      </p:sp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252413" y="2720975"/>
            <a:ext cx="8748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/>
              <a:t> </a:t>
            </a:r>
            <a:r>
              <a:rPr lang="tr-TR" sz="2000" b="1"/>
              <a:t>BE QUIET!                TAKE OUT YOUR BOOK!      TOUCH YOUR DESK!</a:t>
            </a:r>
          </a:p>
        </p:txBody>
      </p:sp>
    </p:spTree>
    <p:extLst>
      <p:ext uri="{BB962C8B-B14F-4D97-AF65-F5344CB8AC3E}">
        <p14:creationId xmlns:p14="http://schemas.microsoft.com/office/powerpoint/2010/main" val="45114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mic Sans MS" pitchFamily="66" charset="0"/>
              </a:rPr>
              <a:t>Important Phrases to remember</a:t>
            </a:r>
          </a:p>
        </p:txBody>
      </p:sp>
      <p:pic>
        <p:nvPicPr>
          <p:cNvPr id="5" name="Picture 4" descr="teacher.jp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752600"/>
            <a:ext cx="3429000" cy="3162300"/>
          </a:xfrm>
          <a:prstGeom prst="rect">
            <a:avLst/>
          </a:prstGeom>
        </p:spPr>
      </p:pic>
      <p:pic>
        <p:nvPicPr>
          <p:cNvPr id="7" name="Content Placeholder 6" descr="GottaGo-big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 flipH="1">
            <a:off x="990600" y="3581400"/>
            <a:ext cx="2085975" cy="2914650"/>
          </a:xfrm>
        </p:spPr>
      </p:pic>
      <p:sp>
        <p:nvSpPr>
          <p:cNvPr id="8" name="Oval Callout 7"/>
          <p:cNvSpPr/>
          <p:nvPr/>
        </p:nvSpPr>
        <p:spPr>
          <a:xfrm>
            <a:off x="3276600" y="5105400"/>
            <a:ext cx="2514600" cy="685800"/>
          </a:xfrm>
          <a:prstGeom prst="wedgeEllipseCallout">
            <a:avLst>
              <a:gd name="adj1" fmla="val -70086"/>
              <a:gd name="adj2" fmla="val -129109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Comic Sans MS" pitchFamily="66" charset="0"/>
              </a:rPr>
              <a:t>Profe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…</a:t>
            </a:r>
            <a:r>
              <a:rPr lang="en-US" b="1" dirty="0" err="1">
                <a:solidFill>
                  <a:schemeClr val="bg1"/>
                </a:solidFill>
                <a:latin typeface="Comic Sans MS" pitchFamily="66" charset="0"/>
              </a:rPr>
              <a:t>Baño</a:t>
            </a:r>
            <a:r>
              <a:rPr lang="en-US" b="1" dirty="0">
                <a:solidFill>
                  <a:schemeClr val="bg1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2743200" y="1600200"/>
            <a:ext cx="2133600" cy="914400"/>
          </a:xfrm>
          <a:prstGeom prst="cloudCallout">
            <a:avLst>
              <a:gd name="adj1" fmla="val 82424"/>
              <a:gd name="adj2" fmla="val 10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No Spanish.. 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676400" y="2895600"/>
            <a:ext cx="2209800" cy="688848"/>
          </a:xfrm>
          <a:prstGeom prst="wedgeRoundRectCallout">
            <a:avLst>
              <a:gd name="adj1" fmla="val 7312"/>
              <a:gd name="adj2" fmla="val 1238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Teacher..</a:t>
            </a:r>
            <a:r>
              <a:rPr lang="en-US" b="1" dirty="0" err="1">
                <a:solidFill>
                  <a:schemeClr val="tx1"/>
                </a:solidFill>
                <a:latin typeface="Comic Sans MS" pitchFamily="66" charset="0"/>
              </a:rPr>
              <a:t>ya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 no </a:t>
            </a:r>
            <a:r>
              <a:rPr lang="en-US" b="1" dirty="0" err="1">
                <a:solidFill>
                  <a:schemeClr val="tx1"/>
                </a:solidFill>
                <a:latin typeface="Comic Sans MS" pitchFamily="66" charset="0"/>
              </a:rPr>
              <a:t>aguanto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…. 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 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2667000" y="1600200"/>
            <a:ext cx="2133600" cy="914400"/>
          </a:xfrm>
          <a:prstGeom prst="cloudCallout">
            <a:avLst>
              <a:gd name="adj1" fmla="val 82424"/>
              <a:gd name="adj2" fmla="val 10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Blah </a:t>
            </a:r>
            <a:r>
              <a:rPr lang="en-US" b="1" dirty="0" err="1">
                <a:solidFill>
                  <a:schemeClr val="tx1"/>
                </a:solidFill>
                <a:latin typeface="Comic Sans MS" pitchFamily="66" charset="0"/>
              </a:rPr>
              <a:t>blah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mic Sans MS" pitchFamily="66" charset="0"/>
              </a:rPr>
              <a:t>blah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 …</a:t>
            </a:r>
            <a:r>
              <a:rPr lang="en-US" b="1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n-US" b="1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BASIC EVERYDAY EXPRESSIONS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5150"/>
            <a:ext cx="8218488" cy="4833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800"/>
              <a:t>Greetings</a:t>
            </a:r>
          </a:p>
          <a:p>
            <a:pPr lvl="1">
              <a:lnSpc>
                <a:spcPct val="90000"/>
              </a:lnSpc>
            </a:pPr>
            <a:r>
              <a:rPr lang="es-ES" sz="2400"/>
              <a:t>Hello!</a:t>
            </a:r>
          </a:p>
          <a:p>
            <a:pPr lvl="1">
              <a:lnSpc>
                <a:spcPct val="90000"/>
              </a:lnSpc>
            </a:pPr>
            <a:r>
              <a:rPr lang="es-ES" sz="2400"/>
              <a:t>Good morning!</a:t>
            </a:r>
          </a:p>
          <a:p>
            <a:pPr lvl="1">
              <a:lnSpc>
                <a:spcPct val="90000"/>
              </a:lnSpc>
            </a:pPr>
            <a:r>
              <a:rPr lang="es-ES" sz="2400"/>
              <a:t>Good afternoon!</a:t>
            </a:r>
          </a:p>
          <a:p>
            <a:pPr lvl="1">
              <a:lnSpc>
                <a:spcPct val="90000"/>
              </a:lnSpc>
            </a:pPr>
            <a:r>
              <a:rPr lang="es-ES" sz="2400"/>
              <a:t>Good evening! 18:45 pm</a:t>
            </a:r>
          </a:p>
          <a:p>
            <a:pPr lvl="1">
              <a:lnSpc>
                <a:spcPct val="90000"/>
              </a:lnSpc>
            </a:pPr>
            <a:endParaRPr lang="es-ES" sz="2400"/>
          </a:p>
          <a:p>
            <a:pPr>
              <a:lnSpc>
                <a:spcPct val="90000"/>
              </a:lnSpc>
            </a:pPr>
            <a:r>
              <a:rPr lang="es-ES" sz="2800"/>
              <a:t>Farewells</a:t>
            </a:r>
          </a:p>
          <a:p>
            <a:pPr lvl="1">
              <a:lnSpc>
                <a:spcPct val="90000"/>
              </a:lnSpc>
            </a:pPr>
            <a:r>
              <a:rPr lang="es-ES" sz="2400"/>
              <a:t>Bye!</a:t>
            </a:r>
          </a:p>
          <a:p>
            <a:pPr lvl="1">
              <a:lnSpc>
                <a:spcPct val="90000"/>
              </a:lnSpc>
            </a:pPr>
            <a:r>
              <a:rPr lang="es-ES" sz="2400"/>
              <a:t>Good bye!</a:t>
            </a:r>
          </a:p>
          <a:p>
            <a:pPr lvl="1">
              <a:lnSpc>
                <a:spcPct val="90000"/>
              </a:lnSpc>
            </a:pPr>
            <a:r>
              <a:rPr lang="es-ES" sz="2400"/>
              <a:t>See you tomorrow!</a:t>
            </a:r>
          </a:p>
        </p:txBody>
      </p:sp>
      <p:pic>
        <p:nvPicPr>
          <p:cNvPr id="9225" name="Picture 9" descr="Moving-picture-waving-hand-hello-animated-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133600"/>
            <a:ext cx="13335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1" descr="cat_wavingGoodbye_260x200_a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930775"/>
            <a:ext cx="146843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86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781800" cy="990600"/>
          </a:xfrm>
        </p:spPr>
        <p:txBody>
          <a:bodyPr/>
          <a:lstStyle/>
          <a:p>
            <a:pPr algn="ctr"/>
            <a:r>
              <a:rPr lang="en-US" dirty="0">
                <a:latin typeface="Comic Sans MS" pitchFamily="66" charset="0"/>
              </a:rPr>
              <a:t>Correct way to ask… </a:t>
            </a:r>
          </a:p>
        </p:txBody>
      </p:sp>
      <p:pic>
        <p:nvPicPr>
          <p:cNvPr id="4" name="Content Placeholder 3" descr="teacher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0138" y="2132856"/>
            <a:ext cx="4041321" cy="3726996"/>
          </a:xfrm>
        </p:spPr>
      </p:pic>
      <p:pic>
        <p:nvPicPr>
          <p:cNvPr id="5" name="Picture 4" descr="GottaGo-b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200400"/>
            <a:ext cx="2458471" cy="3435124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5867400" y="1600200"/>
            <a:ext cx="2971800" cy="1374648"/>
          </a:xfrm>
          <a:prstGeom prst="wedgeEllipseCallout">
            <a:avLst>
              <a:gd name="adj1" fmla="val -40121"/>
              <a:gd name="adj2" fmla="val 113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mic Sans MS" pitchFamily="66" charset="0"/>
              </a:rPr>
              <a:t>Excuse me, teacher.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666999" y="1752600"/>
            <a:ext cx="2133601" cy="1066800"/>
          </a:xfrm>
          <a:prstGeom prst="wedgeRoundRectCallout">
            <a:avLst>
              <a:gd name="adj1" fmla="val -73990"/>
              <a:gd name="adj2" fmla="val 54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Yes 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5760493" y="1600200"/>
            <a:ext cx="3276600" cy="1600200"/>
          </a:xfrm>
          <a:prstGeom prst="wedgeEllipseCallout">
            <a:avLst>
              <a:gd name="adj1" fmla="val -40121"/>
              <a:gd name="adj2" fmla="val 113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mic Sans MS" pitchFamily="66" charset="0"/>
              </a:rPr>
              <a:t>May I go to the restroom, please ?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590799" y="1752600"/>
            <a:ext cx="2133601" cy="1066800"/>
          </a:xfrm>
          <a:prstGeom prst="wedgeRoundRectCallout">
            <a:avLst>
              <a:gd name="adj1" fmla="val -73990"/>
              <a:gd name="adj2" fmla="val 54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Sure 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</a:t>
            </a:r>
            <a:r>
              <a:rPr lang="en-US" sz="28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501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ook-clipart.com/free_book_clipart/cute_little_african_american_girl_lying_on_the_floor_and_reading_a_book_0515-1002-0104-1043_SM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0"/>
            <a:ext cx="6732240" cy="6732240"/>
          </a:xfrm>
          <a:prstGeom prst="rect">
            <a:avLst/>
          </a:prstGeom>
          <a:noFill/>
        </p:spPr>
      </p:pic>
      <p:sp>
        <p:nvSpPr>
          <p:cNvPr id="3" name="4 CuadroTexto"/>
          <p:cNvSpPr txBox="1"/>
          <p:nvPr/>
        </p:nvSpPr>
        <p:spPr>
          <a:xfrm>
            <a:off x="539552" y="3717032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mic Sans MS" pitchFamily="66" charset="0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35375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USER\Pictures\IMG00609-20120306-115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82797C"/>
              </a:clrFrom>
              <a:clrTo>
                <a:srgbClr val="82797C">
                  <a:alpha val="0"/>
                </a:srgbClr>
              </a:clrTo>
            </a:clrChange>
            <a:lum bright="30000" contrast="40000"/>
          </a:blip>
          <a:srcRect l="8805" t="17219" r="64779" b="45995"/>
          <a:stretch>
            <a:fillRect/>
          </a:stretch>
        </p:blipFill>
        <p:spPr bwMode="auto">
          <a:xfrm>
            <a:off x="323527" y="332656"/>
            <a:ext cx="5584449" cy="5832648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3563888" y="5750004"/>
            <a:ext cx="5580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mic Sans MS" pitchFamily="66" charset="0"/>
              </a:rPr>
              <a:t>UNDERLINE</a:t>
            </a:r>
          </a:p>
        </p:txBody>
      </p:sp>
    </p:spTree>
    <p:extLst>
      <p:ext uri="{BB962C8B-B14F-4D97-AF65-F5344CB8AC3E}">
        <p14:creationId xmlns:p14="http://schemas.microsoft.com/office/powerpoint/2010/main" val="377115813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activerain.com/image_store/uploads/3/3/9/8/4/ar12653204054893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02306"/>
            <a:ext cx="5888698" cy="646705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539552" y="3717032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mic Sans MS" pitchFamily="66" charset="0"/>
              </a:rPr>
              <a:t>LISTEN</a:t>
            </a:r>
          </a:p>
        </p:txBody>
      </p:sp>
    </p:spTree>
    <p:extLst>
      <p:ext uri="{BB962C8B-B14F-4D97-AF65-F5344CB8AC3E}">
        <p14:creationId xmlns:p14="http://schemas.microsoft.com/office/powerpoint/2010/main" val="93355216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images.clipartof.com/small/435668-Royalty-Free-RF-Clipart-Illustration-Of-A-Moodie-Character-Squinting-Through-A-Magnifying-Glass-Over-Purple.jpg"/>
          <p:cNvPicPr>
            <a:picLocks noChangeAspect="1" noChangeArrowheads="1"/>
          </p:cNvPicPr>
          <p:nvPr/>
        </p:nvPicPr>
        <p:blipFill>
          <a:blip r:embed="rId2" cstate="print"/>
          <a:srcRect b="6507"/>
          <a:stretch>
            <a:fillRect/>
          </a:stretch>
        </p:blipFill>
        <p:spPr bwMode="auto">
          <a:xfrm>
            <a:off x="467544" y="476672"/>
            <a:ext cx="7344816" cy="5173055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5940152" y="4697268"/>
            <a:ext cx="360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mic Sans MS" pitchFamily="66" charset="0"/>
              </a:rPr>
              <a:t>LOOK</a:t>
            </a:r>
          </a:p>
        </p:txBody>
      </p:sp>
    </p:spTree>
    <p:extLst>
      <p:ext uri="{BB962C8B-B14F-4D97-AF65-F5344CB8AC3E}">
        <p14:creationId xmlns:p14="http://schemas.microsoft.com/office/powerpoint/2010/main" val="186280861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USER\Pictures\IMG00610-20120306-115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999798"/>
              </a:clrFrom>
              <a:clrTo>
                <a:srgbClr val="999798">
                  <a:alpha val="0"/>
                </a:srgbClr>
              </a:clrTo>
            </a:clrChange>
            <a:lum bright="20000" contrast="30000"/>
          </a:blip>
          <a:srcRect l="55378" t="5103" r="4407" b="32703"/>
          <a:stretch>
            <a:fillRect/>
          </a:stretch>
        </p:blipFill>
        <p:spPr bwMode="auto">
          <a:xfrm>
            <a:off x="467544" y="332655"/>
            <a:ext cx="5256584" cy="6097197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4572000" y="4293096"/>
            <a:ext cx="4211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mic Sans MS" pitchFamily="66" charset="0"/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347191830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chumpysclipart.com/images/illustrations/xsmall2/1677_picture_of_a_stylistic_image_of_a_smiling_woman_writing_with_a_very_large_penc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67258"/>
            <a:ext cx="6136147" cy="6430094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107504" y="3429000"/>
            <a:ext cx="5472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omic Sans MS" pitchFamily="66" charset="0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3895596271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334</TotalTime>
  <Words>255</Words>
  <Application>Microsoft Office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Comic Sans MS</vt:lpstr>
      <vt:lpstr>Tw Cen MT</vt:lpstr>
      <vt:lpstr>Wingdings</vt:lpstr>
      <vt:lpstr>Wingdings 2</vt:lpstr>
      <vt:lpstr>Median</vt:lpstr>
      <vt:lpstr>Welcome to Ilac </vt:lpstr>
      <vt:lpstr>Important Phrases to remember</vt:lpstr>
      <vt:lpstr>Correct way to ask…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to remember…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Commands to remember…</vt:lpstr>
      <vt:lpstr>PowerPoint Presentation</vt:lpstr>
      <vt:lpstr>PowerPoint Presentation</vt:lpstr>
      <vt:lpstr>BASIC EVERYDAY EXPRESSIONS</vt:lpstr>
    </vt:vector>
  </TitlesOfParts>
  <Company>Berts-pc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Koshka</dc:creator>
  <cp:lastModifiedBy>Carlos Apolaya</cp:lastModifiedBy>
  <cp:revision>37</cp:revision>
  <dcterms:created xsi:type="dcterms:W3CDTF">2010-05-03T20:11:35Z</dcterms:created>
  <dcterms:modified xsi:type="dcterms:W3CDTF">2022-02-01T17:53:45Z</dcterms:modified>
</cp:coreProperties>
</file>