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3" r:id="rId3"/>
    <p:sldId id="260" r:id="rId4"/>
    <p:sldId id="264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7FAD28B-861E-4F33-8B3C-AF14D8697DEC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7FAD28B-861E-4F33-8B3C-AF14D8697DEC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7FAD28B-861E-4F33-8B3C-AF14D8697DEC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FAD28B-861E-4F33-8B3C-AF14D8697DEC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7FAD28B-861E-4F33-8B3C-AF14D8697DEC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FAD28B-861E-4F33-8B3C-AF14D8697DEC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7FAD28B-861E-4F33-8B3C-AF14D8697DEC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295400"/>
            <a:ext cx="4941794" cy="197510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Yes/No questions </a:t>
            </a:r>
            <a:br>
              <a:rPr lang="en-US" sz="3600" dirty="0" smtClean="0"/>
            </a:br>
            <a:r>
              <a:rPr lang="en-US" sz="3600" dirty="0" smtClean="0"/>
              <a:t>with verb Be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5638800"/>
            <a:ext cx="4800600" cy="762000"/>
          </a:xfrm>
        </p:spPr>
        <p:txBody>
          <a:bodyPr/>
          <a:lstStyle/>
          <a:p>
            <a:r>
              <a:rPr lang="en-US" dirty="0" smtClean="0"/>
              <a:t>Basic 1 – Unit 1 Lesson B</a:t>
            </a:r>
            <a:endParaRPr lang="en-US" dirty="0"/>
          </a:p>
        </p:txBody>
      </p:sp>
      <p:pic>
        <p:nvPicPr>
          <p:cNvPr id="4" name="Picture 2" descr="http://www.techpert.org/blog/wp-content/uploads/2011/08/1256186461796715642question-mark-icon.svg_.hi_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11518">
            <a:off x="5588283" y="482451"/>
            <a:ext cx="3052666" cy="4533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491880" y="476672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omic Sans MS" pitchFamily="66" charset="0"/>
              </a:rPr>
              <a:t>My book </a:t>
            </a:r>
            <a:r>
              <a:rPr lang="en-US" sz="3200" b="1" dirty="0" smtClean="0">
                <a:solidFill>
                  <a:srgbClr val="0070C0"/>
                </a:solidFill>
                <a:latin typeface="Comic Sans MS" pitchFamily="66" charset="0"/>
              </a:rPr>
              <a:t>is</a:t>
            </a:r>
            <a:r>
              <a:rPr lang="en-US" sz="3200" b="1" dirty="0" smtClean="0">
                <a:latin typeface="Comic Sans MS" pitchFamily="66" charset="0"/>
              </a:rPr>
              <a:t> green.</a:t>
            </a:r>
            <a:endParaRPr lang="en-US" sz="3200" b="1" dirty="0">
              <a:latin typeface="Comic Sans MS" pitchFamily="66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419872" y="2564904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Comic Sans MS" pitchFamily="66" charset="0"/>
              </a:rPr>
              <a:t>Is</a:t>
            </a:r>
            <a:r>
              <a:rPr lang="en-US" sz="3200" b="1" dirty="0" smtClean="0">
                <a:solidFill>
                  <a:srgbClr val="FF0000"/>
                </a:solidFill>
                <a:latin typeface="Comic Sans MS" pitchFamily="66" charset="0"/>
              </a:rPr>
              <a:t> my book </a:t>
            </a:r>
            <a:r>
              <a:rPr lang="en-US" sz="3200" b="1" dirty="0" smtClean="0">
                <a:latin typeface="Comic Sans MS" pitchFamily="66" charset="0"/>
              </a:rPr>
              <a:t>green?</a:t>
            </a:r>
            <a:endParaRPr lang="en-US" sz="3200" b="1" dirty="0">
              <a:latin typeface="Comic Sans MS" pitchFamily="66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11560" y="476673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omic Sans MS" pitchFamily="66" charset="0"/>
              </a:rPr>
              <a:t>Sentence</a:t>
            </a:r>
            <a:endParaRPr lang="en-US" sz="3200" b="1" dirty="0">
              <a:latin typeface="Comic Sans MS" pitchFamily="66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67544" y="2348880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omic Sans MS" pitchFamily="66" charset="0"/>
              </a:rPr>
              <a:t>YES / NO question</a:t>
            </a:r>
            <a:endParaRPr lang="en-US" sz="3200" b="1" dirty="0">
              <a:latin typeface="Comic Sans MS" pitchFamily="66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3563888" y="1052736"/>
            <a:ext cx="16561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4067944" y="3068960"/>
            <a:ext cx="16561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 flipV="1">
            <a:off x="5292080" y="1052736"/>
            <a:ext cx="495672" cy="8384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 flipV="1">
            <a:off x="3491880" y="3068960"/>
            <a:ext cx="495672" cy="8384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4283968" y="1196752"/>
            <a:ext cx="432048" cy="12241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flipH="1">
            <a:off x="3851920" y="1196752"/>
            <a:ext cx="1728192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467544" y="5445224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mic Sans MS" pitchFamily="66" charset="0"/>
              </a:rPr>
              <a:t>My book = subject</a:t>
            </a:r>
            <a:endParaRPr lang="en-US" sz="2400" b="1" dirty="0">
              <a:latin typeface="Comic Sans MS" pitchFamily="66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467544" y="6021288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mic Sans MS" pitchFamily="66" charset="0"/>
              </a:rPr>
              <a:t>Is = verb BE</a:t>
            </a:r>
            <a:endParaRPr lang="en-US" sz="2400" b="1" dirty="0">
              <a:latin typeface="Comic Sans MS" pitchFamily="66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3419872" y="3573016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Comic Sans MS" pitchFamily="66" charset="0"/>
              </a:rPr>
              <a:t>Is</a:t>
            </a:r>
            <a:r>
              <a:rPr lang="en-US" sz="3200" b="1" dirty="0" smtClean="0">
                <a:solidFill>
                  <a:srgbClr val="FF0000"/>
                </a:solidFill>
                <a:latin typeface="Comic Sans MS" pitchFamily="66" charset="0"/>
              </a:rPr>
              <a:t> it </a:t>
            </a:r>
            <a:r>
              <a:rPr lang="en-US" sz="3200" b="1" dirty="0" smtClean="0">
                <a:latin typeface="Comic Sans MS" pitchFamily="66" charset="0"/>
              </a:rPr>
              <a:t>green?</a:t>
            </a:r>
            <a:endParaRPr lang="en-US" sz="32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8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9" grpId="0"/>
      <p:bldP spid="20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914400"/>
          </a:xfrm>
        </p:spPr>
        <p:txBody>
          <a:bodyPr/>
          <a:lstStyle/>
          <a:p>
            <a:r>
              <a:rPr lang="en-US" dirty="0" smtClean="0"/>
              <a:t>Yes/No questions in English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2057400"/>
            <a:ext cx="7848600" cy="8072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Yes, I am. I am a student.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66800" y="5410200"/>
            <a:ext cx="7696200" cy="990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No, she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isn’t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My favorite singer is _______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0600" y="1066800"/>
            <a:ext cx="10668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676400" y="1066800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90800" y="1066800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lang="en-US" sz="2800" dirty="0" smtClean="0">
                <a:solidFill>
                  <a:srgbClr val="002060"/>
                </a:solidFill>
              </a:rPr>
              <a:t>a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student ?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90600" y="3657600"/>
            <a:ext cx="7696200" cy="914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lang="en-US" sz="2800" dirty="0" smtClean="0">
                <a:solidFill>
                  <a:srgbClr val="002060"/>
                </a:solidFill>
              </a:rPr>
              <a:t>No, it isn’t. </a:t>
            </a:r>
            <a:r>
              <a:rPr lang="en-US" sz="2800" dirty="0">
                <a:solidFill>
                  <a:srgbClr val="002060"/>
                </a:solidFill>
              </a:rPr>
              <a:t>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 is 506 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066800" y="2895600"/>
            <a:ext cx="762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600200" y="2895600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lvl="0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800" dirty="0" smtClean="0">
                <a:solidFill>
                  <a:srgbClr val="002060"/>
                </a:solidFill>
              </a:rPr>
              <a:t>511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514600" y="2895600"/>
            <a:ext cx="55626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lvl="0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800" dirty="0" smtClean="0">
                <a:solidFill>
                  <a:srgbClr val="002060"/>
                </a:solidFill>
              </a:rPr>
              <a:t>your classroom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number?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43000" y="4648200"/>
            <a:ext cx="10668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 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600200" y="4648200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lvl="0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800" dirty="0" err="1" smtClean="0">
                <a:solidFill>
                  <a:srgbClr val="002060"/>
                </a:solidFill>
              </a:rPr>
              <a:t>Beyonce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200400" y="4620904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lang="en-US" sz="2800" dirty="0">
                <a:solidFill>
                  <a:srgbClr val="002060"/>
                </a:solidFill>
              </a:rPr>
              <a:t>y</a:t>
            </a:r>
            <a:r>
              <a:rPr lang="en-US" sz="2800" dirty="0" smtClean="0">
                <a:solidFill>
                  <a:srgbClr val="002060"/>
                </a:solidFill>
              </a:rPr>
              <a:t>our favorite singer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447800" y="1600200"/>
            <a:ext cx="838200" cy="609600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1676400" y="1828800"/>
            <a:ext cx="609600" cy="152400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>
            <a:off x="179512" y="144016"/>
            <a:ext cx="8820472" cy="6525344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3 Rectángulo"/>
          <p:cNvSpPr/>
          <p:nvPr/>
        </p:nvSpPr>
        <p:spPr>
          <a:xfrm>
            <a:off x="455879" y="467380"/>
            <a:ext cx="1192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noProof="0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Sentence</a:t>
            </a:r>
            <a:endParaRPr lang="es-P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483768" y="467380"/>
            <a:ext cx="2321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noProof="0" dirty="0" smtClean="0">
                <a:solidFill>
                  <a:srgbClr val="00B0F0"/>
                </a:solidFill>
                <a:latin typeface="Comic Sans MS" pitchFamily="66" charset="0"/>
              </a:rPr>
              <a:t>YES</a:t>
            </a:r>
            <a:r>
              <a:rPr lang="en-US" b="1" baseline="0" noProof="0" dirty="0" smtClean="0">
                <a:solidFill>
                  <a:srgbClr val="00B0F0"/>
                </a:solidFill>
                <a:latin typeface="Comic Sans MS" pitchFamily="66" charset="0"/>
              </a:rPr>
              <a:t> / NO question</a:t>
            </a:r>
            <a:endParaRPr lang="en-US" b="1" noProof="0" dirty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551713" y="467380"/>
            <a:ext cx="1157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noProof="0" dirty="0" smtClean="0">
                <a:solidFill>
                  <a:schemeClr val="accent2"/>
                </a:solidFill>
                <a:latin typeface="Comic Sans MS" pitchFamily="66" charset="0"/>
              </a:rPr>
              <a:t>Answer</a:t>
            </a:r>
            <a:endParaRPr lang="es-PE" b="1" dirty="0">
              <a:solidFill>
                <a:schemeClr val="accent2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11863" y="1547500"/>
            <a:ext cx="2004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noProof="0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I am a teacher.</a:t>
            </a:r>
            <a:endParaRPr lang="en-US" b="1" noProof="0" dirty="0">
              <a:solidFill>
                <a:schemeClr val="accent1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2532659" y="1547500"/>
            <a:ext cx="2074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noProof="0" dirty="0" smtClean="0">
                <a:solidFill>
                  <a:srgbClr val="00B0F0"/>
                </a:solidFill>
                <a:latin typeface="Comic Sans MS" pitchFamily="66" charset="0"/>
              </a:rPr>
              <a:t>Am I</a:t>
            </a:r>
            <a:r>
              <a:rPr lang="en-US" b="1" baseline="0" noProof="0" dirty="0" smtClean="0">
                <a:solidFill>
                  <a:srgbClr val="00B0F0"/>
                </a:solidFill>
                <a:latin typeface="Comic Sans MS" pitchFamily="66" charset="0"/>
              </a:rPr>
              <a:t> a teacher?</a:t>
            </a:r>
            <a:endParaRPr lang="en-US" b="1" noProof="0" dirty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4895529" y="1342509"/>
            <a:ext cx="4499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noProof="0" dirty="0" smtClean="0">
                <a:solidFill>
                  <a:schemeClr val="accent2"/>
                </a:solidFill>
                <a:latin typeface="Comic Sans MS" pitchFamily="66" charset="0"/>
              </a:rPr>
              <a:t>(+) Yes,</a:t>
            </a:r>
            <a:r>
              <a:rPr lang="en-US" b="1" baseline="0" noProof="0" dirty="0" smtClean="0">
                <a:solidFill>
                  <a:schemeClr val="accent2"/>
                </a:solidFill>
                <a:latin typeface="Comic Sans MS" pitchFamily="66" charset="0"/>
              </a:rPr>
              <a:t> you are</a:t>
            </a:r>
          </a:p>
          <a:p>
            <a:r>
              <a:rPr lang="en-US" b="1" baseline="0" noProof="0" dirty="0" smtClean="0">
                <a:solidFill>
                  <a:schemeClr val="accent2"/>
                </a:solidFill>
                <a:latin typeface="Comic Sans MS" pitchFamily="66" charset="0"/>
              </a:rPr>
              <a:t>(-) No, you’re not / No, you aren’t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167847" y="2699628"/>
            <a:ext cx="2366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Renzo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 is a student.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2532659" y="2699628"/>
            <a:ext cx="2079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noProof="0" dirty="0" smtClean="0">
                <a:solidFill>
                  <a:srgbClr val="00B0F0"/>
                </a:solidFill>
                <a:latin typeface="Comic Sans MS" pitchFamily="66" charset="0"/>
              </a:rPr>
              <a:t>Is he</a:t>
            </a:r>
            <a:r>
              <a:rPr lang="en-US" b="1" baseline="0" noProof="0" dirty="0" smtClean="0">
                <a:solidFill>
                  <a:srgbClr val="00B0F0"/>
                </a:solidFill>
                <a:latin typeface="Comic Sans MS" pitchFamily="66" charset="0"/>
              </a:rPr>
              <a:t> a student?</a:t>
            </a:r>
            <a:endParaRPr lang="en-US" b="1" noProof="0" dirty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4895529" y="2492896"/>
            <a:ext cx="3887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noProof="0" dirty="0" smtClean="0">
                <a:solidFill>
                  <a:schemeClr val="accent2"/>
                </a:solidFill>
                <a:latin typeface="Comic Sans MS" pitchFamily="66" charset="0"/>
              </a:rPr>
              <a:t>(+) Yes,</a:t>
            </a:r>
            <a:r>
              <a:rPr lang="en-US" b="1" baseline="0" noProof="0" dirty="0" smtClean="0">
                <a:solidFill>
                  <a:schemeClr val="accent2"/>
                </a:solidFill>
                <a:latin typeface="Comic Sans MS" pitchFamily="66" charset="0"/>
              </a:rPr>
              <a:t> he is</a:t>
            </a:r>
          </a:p>
          <a:p>
            <a:r>
              <a:rPr lang="en-US" b="1" baseline="0" noProof="0" dirty="0" smtClean="0">
                <a:solidFill>
                  <a:schemeClr val="accent2"/>
                </a:solidFill>
                <a:latin typeface="Comic Sans MS" pitchFamily="66" charset="0"/>
              </a:rPr>
              <a:t>(-) No, he’s not / No, he isn’t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143000" y="3851756"/>
            <a:ext cx="2266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noProof="0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Ana is my mother.</a:t>
            </a:r>
            <a:endParaRPr lang="en-US" b="1" noProof="0" dirty="0">
              <a:solidFill>
                <a:schemeClr val="accent1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2532659" y="3851756"/>
            <a:ext cx="2318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B0F0"/>
                </a:solidFill>
                <a:latin typeface="Comic Sans MS" pitchFamily="66" charset="0"/>
              </a:rPr>
              <a:t>Is she my mother?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4895529" y="3645024"/>
            <a:ext cx="4160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noProof="0" dirty="0" smtClean="0">
                <a:solidFill>
                  <a:schemeClr val="accent2"/>
                </a:solidFill>
                <a:latin typeface="Comic Sans MS" pitchFamily="66" charset="0"/>
              </a:rPr>
              <a:t>(+) Yes,</a:t>
            </a:r>
            <a:r>
              <a:rPr lang="en-US" b="1" baseline="0" noProof="0" dirty="0" smtClean="0">
                <a:solidFill>
                  <a:schemeClr val="accent2"/>
                </a:solidFill>
                <a:latin typeface="Comic Sans MS" pitchFamily="66" charset="0"/>
              </a:rPr>
              <a:t> she is</a:t>
            </a:r>
          </a:p>
          <a:p>
            <a:r>
              <a:rPr lang="en-US" b="1" baseline="0" noProof="0" dirty="0" smtClean="0">
                <a:solidFill>
                  <a:schemeClr val="accent2"/>
                </a:solidFill>
                <a:latin typeface="Comic Sans MS" pitchFamily="66" charset="0"/>
              </a:rPr>
              <a:t>(-) No, she’s not / No she isn’t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239855" y="4859868"/>
            <a:ext cx="2207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My book is green.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2604667" y="4859868"/>
            <a:ext cx="1537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noProof="0" dirty="0" smtClean="0">
                <a:solidFill>
                  <a:srgbClr val="00B0F0"/>
                </a:solidFill>
                <a:latin typeface="Comic Sans MS" pitchFamily="66" charset="0"/>
              </a:rPr>
              <a:t>Is it green?</a:t>
            </a:r>
            <a:endParaRPr lang="en-US" b="1" noProof="0" dirty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4895528" y="4653136"/>
            <a:ext cx="36509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noProof="0" dirty="0" smtClean="0">
                <a:solidFill>
                  <a:schemeClr val="accent2"/>
                </a:solidFill>
                <a:latin typeface="Comic Sans MS" pitchFamily="66" charset="0"/>
              </a:rPr>
              <a:t>(+) Yes,</a:t>
            </a:r>
            <a:r>
              <a:rPr lang="en-US" b="1" baseline="0" noProof="0" dirty="0" smtClean="0">
                <a:solidFill>
                  <a:schemeClr val="accent2"/>
                </a:solidFill>
                <a:latin typeface="Comic Sans MS" pitchFamily="66" charset="0"/>
              </a:rPr>
              <a:t> it is</a:t>
            </a:r>
          </a:p>
          <a:p>
            <a:r>
              <a:rPr lang="en-US" b="1" baseline="0" noProof="0" dirty="0" smtClean="0">
                <a:solidFill>
                  <a:schemeClr val="accent2"/>
                </a:solidFill>
                <a:latin typeface="Comic Sans MS" pitchFamily="66" charset="0"/>
              </a:rPr>
              <a:t>(-) No, it’s not / No, it isn’t</a:t>
            </a:r>
          </a:p>
        </p:txBody>
      </p:sp>
      <p:sp>
        <p:nvSpPr>
          <p:cNvPr id="19" name="18 Rectángulo"/>
          <p:cNvSpPr/>
          <p:nvPr/>
        </p:nvSpPr>
        <p:spPr>
          <a:xfrm>
            <a:off x="311863" y="5795972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You are Elias.</a:t>
            </a:r>
          </a:p>
        </p:txBody>
      </p:sp>
      <p:sp>
        <p:nvSpPr>
          <p:cNvPr id="20" name="19 Rectángulo"/>
          <p:cNvSpPr/>
          <p:nvPr/>
        </p:nvSpPr>
        <p:spPr>
          <a:xfrm>
            <a:off x="2604667" y="5714672"/>
            <a:ext cx="1803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B0F0"/>
                </a:solidFill>
                <a:latin typeface="Comic Sans MS" pitchFamily="66" charset="0"/>
              </a:rPr>
              <a:t>Are you Elias?</a:t>
            </a:r>
          </a:p>
        </p:txBody>
      </p:sp>
      <p:sp>
        <p:nvSpPr>
          <p:cNvPr id="21" name="20 Rectángulo"/>
          <p:cNvSpPr/>
          <p:nvPr/>
        </p:nvSpPr>
        <p:spPr>
          <a:xfrm>
            <a:off x="4895528" y="5590981"/>
            <a:ext cx="2270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noProof="0" dirty="0" smtClean="0">
                <a:solidFill>
                  <a:schemeClr val="accent2"/>
                </a:solidFill>
                <a:latin typeface="Comic Sans MS" pitchFamily="66" charset="0"/>
              </a:rPr>
              <a:t>(+) Yes,</a:t>
            </a:r>
            <a:r>
              <a:rPr lang="en-US" b="1" baseline="0" noProof="0" dirty="0" smtClean="0">
                <a:solidFill>
                  <a:schemeClr val="accent2"/>
                </a:solidFill>
                <a:latin typeface="Comic Sans MS" pitchFamily="66" charset="0"/>
              </a:rPr>
              <a:t> I am</a:t>
            </a:r>
          </a:p>
          <a:p>
            <a:r>
              <a:rPr lang="en-US" b="1" baseline="0" noProof="0" dirty="0" smtClean="0">
                <a:solidFill>
                  <a:schemeClr val="accent2"/>
                </a:solidFill>
                <a:latin typeface="Comic Sans MS" pitchFamily="66" charset="0"/>
              </a:rPr>
              <a:t>(-) No, I’m not</a:t>
            </a:r>
          </a:p>
        </p:txBody>
      </p:sp>
      <p:cxnSp>
        <p:nvCxnSpPr>
          <p:cNvPr id="25" name="24 Conector recto"/>
          <p:cNvCxnSpPr/>
          <p:nvPr/>
        </p:nvCxnSpPr>
        <p:spPr>
          <a:xfrm>
            <a:off x="2411760" y="141538"/>
            <a:ext cx="0" cy="6531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>
            <a:off x="4860032" y="125606"/>
            <a:ext cx="0" cy="6531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>
            <a:off x="239146" y="980728"/>
            <a:ext cx="86963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/>
          <p:nvPr/>
        </p:nvCxnSpPr>
        <p:spPr>
          <a:xfrm>
            <a:off x="216024" y="2276872"/>
            <a:ext cx="86963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/>
          <p:nvPr/>
        </p:nvCxnSpPr>
        <p:spPr>
          <a:xfrm>
            <a:off x="235902" y="3429000"/>
            <a:ext cx="86963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"/>
          <p:cNvCxnSpPr/>
          <p:nvPr/>
        </p:nvCxnSpPr>
        <p:spPr>
          <a:xfrm>
            <a:off x="228398" y="4437112"/>
            <a:ext cx="86963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"/>
          <p:cNvCxnSpPr/>
          <p:nvPr/>
        </p:nvCxnSpPr>
        <p:spPr>
          <a:xfrm>
            <a:off x="248276" y="5445224"/>
            <a:ext cx="86963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28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4548"/>
            <a:ext cx="4495800" cy="68534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________________________?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Yes, I am. I am Student.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________________________?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No, I am not. I am Juan.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______________________?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Yes it is. His Nickname is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Pochi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_____________________?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Yes she is. Ana is a good singer.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5.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_______________________?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No, it isn't. It is 123@gmail.com.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55910" y="4548"/>
            <a:ext cx="4800600" cy="6853451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 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6.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Are you a writer?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___________________________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7.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Is your nickname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Pepe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___________________________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8.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Is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Shakira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your favorite singer?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__________________________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9. Is your brother in Basic 1?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_________________________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10. Are Juan and Pedro popular singers?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_________________________ 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82</TotalTime>
  <Words>221</Words>
  <Application>Microsoft Office PowerPoint</Application>
  <PresentationFormat>On-screen Show (4:3)</PresentationFormat>
  <Paragraphs>73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Yes/No questions  with verb Be</vt:lpstr>
      <vt:lpstr>PowerPoint Presentation</vt:lpstr>
      <vt:lpstr>Yes/No questions in English</vt:lpstr>
      <vt:lpstr>PowerPoint Presentation</vt:lpstr>
      <vt:lpstr>PowerPoint Presentation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yes/no questions  with verb Be</dc:title>
  <dc:creator>Lychee</dc:creator>
  <cp:lastModifiedBy>Koshka</cp:lastModifiedBy>
  <cp:revision>13</cp:revision>
  <dcterms:created xsi:type="dcterms:W3CDTF">2010-05-10T18:11:50Z</dcterms:created>
  <dcterms:modified xsi:type="dcterms:W3CDTF">2014-05-31T03:45:21Z</dcterms:modified>
</cp:coreProperties>
</file>