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65" r:id="rId4"/>
    <p:sldId id="266" r:id="rId5"/>
    <p:sldId id="263" r:id="rId6"/>
    <p:sldId id="268" r:id="rId7"/>
    <p:sldId id="264" r:id="rId8"/>
    <p:sldId id="267" r:id="rId9"/>
    <p:sldId id="269" r:id="rId10"/>
    <p:sldId id="270" r:id="rId11"/>
    <p:sldId id="271" r:id="rId12"/>
    <p:sldId id="288" r:id="rId13"/>
    <p:sldId id="286" r:id="rId14"/>
    <p:sldId id="287" r:id="rId15"/>
    <p:sldId id="290" r:id="rId16"/>
    <p:sldId id="291" r:id="rId17"/>
    <p:sldId id="289" r:id="rId18"/>
    <p:sldId id="272" r:id="rId19"/>
    <p:sldId id="279" r:id="rId20"/>
    <p:sldId id="282" r:id="rId21"/>
    <p:sldId id="280" r:id="rId22"/>
    <p:sldId id="281" r:id="rId23"/>
    <p:sldId id="283" r:id="rId24"/>
    <p:sldId id="274" r:id="rId25"/>
    <p:sldId id="275" r:id="rId26"/>
    <p:sldId id="278" r:id="rId27"/>
    <p:sldId id="277" r:id="rId28"/>
    <p:sldId id="28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8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3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46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5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2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4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5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7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7800" y="2133600"/>
            <a:ext cx="4941794" cy="1975104"/>
          </a:xfrm>
        </p:spPr>
        <p:txBody>
          <a:bodyPr>
            <a:normAutofit/>
          </a:bodyPr>
          <a:lstStyle/>
          <a:p>
            <a:r>
              <a:rPr lang="en-US" sz="3600" dirty="0"/>
              <a:t>Be + Adjectives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Yes/No questions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638800"/>
            <a:ext cx="4800600" cy="762000"/>
          </a:xfrm>
        </p:spPr>
        <p:txBody>
          <a:bodyPr/>
          <a:lstStyle/>
          <a:p>
            <a:r>
              <a:rPr lang="en-US" dirty="0" smtClean="0"/>
              <a:t>Basic 1 – Unit 2 </a:t>
            </a:r>
            <a:r>
              <a:rPr lang="en-US" smtClean="0"/>
              <a:t>Lesson </a:t>
            </a:r>
            <a:r>
              <a:rPr lang="en-US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07" y="1699902"/>
            <a:ext cx="9039369" cy="4396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828800" y="6096000"/>
            <a:ext cx="85344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>
                <a:solidFill>
                  <a:srgbClr val="FFFFFF"/>
                </a:solidFill>
              </a:rPr>
              <a:t>Ask </a:t>
            </a:r>
            <a:r>
              <a:rPr lang="es-PE" sz="3200" b="1" dirty="0" err="1">
                <a:solidFill>
                  <a:srgbClr val="FFFFFF"/>
                </a:solidFill>
              </a:rPr>
              <a:t>your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partner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about</a:t>
            </a:r>
            <a:r>
              <a:rPr lang="es-PE" sz="3200" b="1" dirty="0">
                <a:solidFill>
                  <a:srgbClr val="FFFFFF"/>
                </a:solidFill>
              </a:rPr>
              <a:t> San Francisco.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4057650" cy="2686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243"/>
            <a:ext cx="3492500" cy="2622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18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9520"/>
            <a:ext cx="8375191" cy="6046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828800" y="6096000"/>
            <a:ext cx="85344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>
                <a:solidFill>
                  <a:srgbClr val="FFFFFF"/>
                </a:solidFill>
              </a:rPr>
              <a:t>Ask </a:t>
            </a:r>
            <a:r>
              <a:rPr lang="es-PE" sz="3200" b="1" dirty="0" err="1">
                <a:solidFill>
                  <a:srgbClr val="FFFFFF"/>
                </a:solidFill>
              </a:rPr>
              <a:t>your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partner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about</a:t>
            </a:r>
            <a:r>
              <a:rPr lang="es-PE" sz="3200" b="1" dirty="0">
                <a:solidFill>
                  <a:srgbClr val="FFFFFF"/>
                </a:solidFill>
              </a:rPr>
              <a:t> Madrid.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CAPITALIZATION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CHECKING CAPITAL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563562"/>
          </a:xfrm>
        </p:spPr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8839200" cy="540715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my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name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juan</a:t>
            </a:r>
          </a:p>
          <a:p>
            <a:pPr marL="514350" indent="-514350">
              <a:buAutoNum type="arabicPeriod"/>
            </a:pPr>
            <a:endParaRPr lang="es-PE" sz="3200" dirty="0"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s-PE" sz="3200" dirty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e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a doctor.</a:t>
            </a:r>
          </a:p>
          <a:p>
            <a:pPr marL="514350" indent="-514350">
              <a:buAutoNum type="arabicPeriod"/>
            </a:pPr>
            <a:endParaRPr lang="es-PE" sz="3200" dirty="0"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s-PE" sz="3200" dirty="0">
                <a:latin typeface="Comic Sans MS" pitchFamily="66" charset="0"/>
                <a:cs typeface="Times New Roman" pitchFamily="18" charset="0"/>
              </a:rPr>
              <a:t>he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jorge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and i am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jose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endParaRPr lang="es-PE" sz="3200" dirty="0"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s-PE" sz="3200" dirty="0">
                <a:latin typeface="Comic Sans MS" pitchFamily="66" charset="0"/>
                <a:cs typeface="Times New Roman" pitchFamily="18" charset="0"/>
              </a:rPr>
              <a:t>Lima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the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capital of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peru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/>
            </a:pPr>
            <a:endParaRPr lang="es-PE" sz="3200" dirty="0"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s-PE" sz="3200" dirty="0">
                <a:latin typeface="Comic Sans MS" pitchFamily="66" charset="0"/>
                <a:cs typeface="Times New Roman" pitchFamily="18" charset="0"/>
              </a:rPr>
              <a:t>PERU IS INTERESTING.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6000" y="1066800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43400" y="1033329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257800" y="1026208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86000" y="2133600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86000" y="3276600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200400" y="3290843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43322" y="3276600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019800" y="3273751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400800" y="4343400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209801" y="5486400"/>
            <a:ext cx="4882853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563562"/>
          </a:xfrm>
        </p:spPr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8839200" cy="540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Dear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clara, </a:t>
            </a:r>
          </a:p>
          <a:p>
            <a:pPr marL="0" indent="0">
              <a:buNone/>
            </a:pPr>
            <a:r>
              <a:rPr lang="es-PE" sz="3200" dirty="0">
                <a:latin typeface="Comic Sans MS" pitchFamily="66" charset="0"/>
                <a:cs typeface="Times New Roman" pitchFamily="18" charset="0"/>
              </a:rPr>
              <a:t>Hi!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My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name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eun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mi.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i´m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a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.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i´m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seoul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korea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.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seoul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very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big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! Ten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million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live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here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.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On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this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postcard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a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famous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neighborhood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: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insadong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.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This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neighborhood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interesting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.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There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are art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galeries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teahouses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.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What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your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city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like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endParaRPr lang="es-PE" sz="3200" dirty="0"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Write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back 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soon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!</a:t>
            </a:r>
          </a:p>
          <a:p>
            <a:pPr marL="0" indent="0">
              <a:buNone/>
            </a:pP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e</a:t>
            </a:r>
            <a:r>
              <a:rPr lang="es-PE" sz="3200" dirty="0" err="1">
                <a:latin typeface="Comic Sans MS" pitchFamily="66" charset="0"/>
                <a:cs typeface="Times New Roman" pitchFamily="18" charset="0"/>
              </a:rPr>
              <a:t>un</a:t>
            </a:r>
            <a:r>
              <a:rPr lang="es-PE" sz="3200" dirty="0">
                <a:latin typeface="Comic Sans MS" pitchFamily="66" charset="0"/>
                <a:cs typeface="Times New Roman" pitchFamily="18" charset="0"/>
              </a:rPr>
              <a:t> mi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0" y="1508333"/>
            <a:ext cx="3429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34000" y="1508333"/>
            <a:ext cx="3810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67400" y="1508333"/>
            <a:ext cx="3810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610600" y="1508333"/>
            <a:ext cx="3810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00200" y="2057400"/>
            <a:ext cx="3810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19400" y="2074492"/>
            <a:ext cx="3810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14800" y="2074492"/>
            <a:ext cx="3810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19600" y="3048000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14500" y="5841763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52700" y="5867400"/>
            <a:ext cx="2667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781300" y="1066800"/>
            <a:ext cx="342900" cy="685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 postcard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88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763626"/>
              </p:ext>
            </p:extLst>
          </p:nvPr>
        </p:nvGraphicFramePr>
        <p:xfrm>
          <a:off x="304799" y="304798"/>
          <a:ext cx="11430000" cy="609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/>
                <a:gridCol w="4800599"/>
                <a:gridCol w="3810000"/>
              </a:tblGrid>
              <a:tr h="6629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Peru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Lima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Comic Sans MS" panose="030F0702030302020204" pitchFamily="66" charset="0"/>
                        </a:rPr>
                        <a:t>Surco</a:t>
                      </a:r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 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66295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Peru-big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Lima-interesting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mic Sans MS" panose="030F0702030302020204" pitchFamily="66" charset="0"/>
                        </a:rPr>
                        <a:t>Surco</a:t>
                      </a:r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-big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11480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People-nice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Lima-noisy</a:t>
                      </a:r>
                      <a:r>
                        <a:rPr lang="en-US" sz="2800" baseline="0" dirty="0" smtClean="0">
                          <a:latin typeface="Comic Sans MS" panose="030F0702030302020204" pitchFamily="66" charset="0"/>
                        </a:rPr>
                        <a:t> and dangerous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mic Sans MS" panose="030F0702030302020204" pitchFamily="66" charset="0"/>
                        </a:rPr>
                        <a:t>Surco</a:t>
                      </a:r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-beautiful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1148063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mic Sans MS" panose="030F0702030302020204" pitchFamily="66" charset="0"/>
                        </a:rPr>
                        <a:t>Macchu</a:t>
                      </a:r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 Picchu-old</a:t>
                      </a:r>
                      <a:r>
                        <a:rPr lang="en-US" sz="2800" baseline="0" dirty="0" smtClean="0">
                          <a:latin typeface="Comic Sans MS" panose="030F0702030302020204" pitchFamily="66" charset="0"/>
                        </a:rPr>
                        <a:t> and historic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The restaurants-good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The parks-clean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1148063">
                <a:tc>
                  <a:txBody>
                    <a:bodyPr/>
                    <a:lstStyle/>
                    <a:p>
                      <a:endParaRPr lang="es-PE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mic Sans MS" panose="030F0702030302020204" pitchFamily="66" charset="0"/>
                        </a:rPr>
                        <a:t>Pacifico</a:t>
                      </a:r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800" baseline="0" dirty="0" smtClean="0">
                          <a:latin typeface="Comic Sans MS" panose="030F0702030302020204" pitchFamily="66" charset="0"/>
                        </a:rPr>
                        <a:t>university-expensive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The stores-fun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662953">
                <a:tc>
                  <a:txBody>
                    <a:bodyPr/>
                    <a:lstStyle/>
                    <a:p>
                      <a:endParaRPr lang="es-PE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mic Sans MS" panose="030F0702030302020204" pitchFamily="66" charset="0"/>
                        </a:rPr>
                        <a:t>Streets-noisy</a:t>
                      </a:r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662953">
                <a:tc>
                  <a:txBody>
                    <a:bodyPr/>
                    <a:lstStyle/>
                    <a:p>
                      <a:endParaRPr lang="es-PE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28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31092"/>
              </p:ext>
            </p:extLst>
          </p:nvPr>
        </p:nvGraphicFramePr>
        <p:xfrm>
          <a:off x="762000" y="381000"/>
          <a:ext cx="10668000" cy="5627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85491"/>
                <a:gridCol w="2882509"/>
              </a:tblGrid>
              <a:tr h="55989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Dear ______________________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__________________________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_____________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_____________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_______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                              </a:t>
                      </a:r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                                      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                               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                                                                          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                                                                                          ____________________    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                                          </a:t>
                      </a:r>
                      <a:r>
                        <a:rPr lang="en-US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                                             (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Your Name)</a:t>
                      </a:r>
                      <a:endParaRPr lang="es-PE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            </a:t>
                      </a:r>
                      <a:endParaRPr lang="es-PE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s-PE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To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:      </a:t>
                      </a:r>
                      <a:endParaRPr lang="es-PE" sz="1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Lala</a:t>
                      </a: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Lyla</a:t>
                      </a:r>
                      <a:endParaRPr lang="es-PE" sz="1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333 Three Tree Street</a:t>
                      </a:r>
                      <a:endParaRPr lang="es-PE" sz="1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San Francisco</a:t>
                      </a:r>
                      <a:endParaRPr lang="es-PE" sz="1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94102</a:t>
                      </a:r>
                      <a:endParaRPr lang="es-PE" sz="1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  </a:t>
                      </a:r>
                      <a:endParaRPr lang="es-PE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forever-stam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200" y="762000"/>
            <a:ext cx="1102468" cy="9274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4" name="Rectangle 3"/>
          <p:cNvSpPr/>
          <p:nvPr/>
        </p:nvSpPr>
        <p:spPr>
          <a:xfrm>
            <a:off x="1447800" y="381000"/>
            <a:ext cx="753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Lala</a:t>
            </a:r>
            <a:endParaRPr lang="es-PE" sz="24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778729"/>
            <a:ext cx="75438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   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My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name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Jose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. I am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Lima,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Peru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. I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live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in Lima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now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. Lima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……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The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Peru</a:t>
            </a:r>
            <a:r>
              <a:rPr lang="es-PE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are……</a:t>
            </a:r>
          </a:p>
          <a:p>
            <a:endParaRPr lang="en-US" dirty="0">
              <a:solidFill>
                <a:srgbClr val="00206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………………………………………………………………………… . My house is in </a:t>
            </a:r>
            <a:r>
              <a:rPr lang="en-US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Surco</a:t>
            </a:r>
            <a:r>
              <a:rPr lang="en-US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Surco</a:t>
            </a:r>
            <a:r>
              <a:rPr lang="en-US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……………………………………………… 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           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Write back soon     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                                                  Jose Antonio </a:t>
            </a:r>
            <a:endParaRPr lang="es-PE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1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vacation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8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685801"/>
            <a:ext cx="7848600" cy="5133147"/>
          </a:xfr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828800" y="6096000"/>
            <a:ext cx="85344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What´s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its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name</a:t>
            </a:r>
            <a:r>
              <a:rPr lang="es-PE" sz="3200" b="1" dirty="0">
                <a:solidFill>
                  <a:srgbClr val="FFFFFF"/>
                </a:solidFill>
              </a:rPr>
              <a:t>?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 descr="tongo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0" y="2353347"/>
            <a:ext cx="3461107" cy="3741738"/>
          </a:xfrm>
        </p:spPr>
      </p:pic>
      <p:sp>
        <p:nvSpPr>
          <p:cNvPr id="15" name="Right Arrow 14"/>
          <p:cNvSpPr/>
          <p:nvPr/>
        </p:nvSpPr>
        <p:spPr>
          <a:xfrm>
            <a:off x="5690235" y="5635958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00201" y="5445458"/>
            <a:ext cx="4096859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</a:rPr>
              <a:t>Munchkin is small.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18835" y="720490"/>
            <a:ext cx="34290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</a:rPr>
              <a:t>Fido is big.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900035" y="1558690"/>
            <a:ext cx="533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65367" y="5440439"/>
            <a:ext cx="4096859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</a:rPr>
              <a:t>Munchkin is small.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84001" y="715471"/>
            <a:ext cx="34290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</a:rPr>
              <a:t>Fido is big.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65367" y="5430883"/>
            <a:ext cx="4096859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Munchkin is small.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884001" y="705915"/>
            <a:ext cx="34290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Fido is big.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685801"/>
            <a:ext cx="7848600" cy="5133147"/>
          </a:xfr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828800" y="6096000"/>
            <a:ext cx="85344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Where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 Machu Picchu?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2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36798"/>
            <a:ext cx="7848600" cy="5031153"/>
          </a:xfr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52400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It´s</a:t>
            </a:r>
            <a:r>
              <a:rPr lang="es-PE" sz="3200" b="1" dirty="0">
                <a:solidFill>
                  <a:srgbClr val="FFFFFF"/>
                </a:solidFill>
              </a:rPr>
              <a:t> in </a:t>
            </a:r>
            <a:r>
              <a:rPr lang="es-PE" sz="3200" b="1" dirty="0" err="1">
                <a:solidFill>
                  <a:srgbClr val="FFFFFF"/>
                </a:solidFill>
              </a:rPr>
              <a:t>P</a:t>
            </a:r>
            <a:r>
              <a:rPr lang="es-PE" sz="3200" b="1" dirty="0" err="1">
                <a:solidFill>
                  <a:srgbClr val="FFFFFF"/>
                </a:solidFill>
              </a:rPr>
              <a:t>eru</a:t>
            </a:r>
            <a:r>
              <a:rPr lang="es-PE" sz="3200" b="1" dirty="0">
                <a:solidFill>
                  <a:srgbClr val="FFFFFF"/>
                </a:solidFill>
              </a:rPr>
              <a:t>. 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685801"/>
            <a:ext cx="7848600" cy="5133147"/>
          </a:xfr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52400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What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 Machu Picchu </a:t>
            </a:r>
            <a:r>
              <a:rPr lang="es-PE" sz="3200" b="1" dirty="0" err="1">
                <a:solidFill>
                  <a:srgbClr val="FFFFFF"/>
                </a:solidFill>
              </a:rPr>
              <a:t>like</a:t>
            </a:r>
            <a:r>
              <a:rPr lang="es-PE" sz="3200" b="1" dirty="0">
                <a:solidFill>
                  <a:srgbClr val="FFFFFF"/>
                </a:solidFill>
              </a:rPr>
              <a:t>?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685801"/>
            <a:ext cx="7848600" cy="5133147"/>
          </a:xfr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52400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 Machu Picchu  a </a:t>
            </a:r>
            <a:r>
              <a:rPr lang="es-PE" sz="3200" b="1" dirty="0" err="1">
                <a:solidFill>
                  <a:srgbClr val="FFFFFF"/>
                </a:solidFill>
              </a:rPr>
              <a:t>good</a:t>
            </a:r>
            <a:r>
              <a:rPr lang="es-PE" sz="3200" b="1" dirty="0">
                <a:solidFill>
                  <a:srgbClr val="FFFFFF"/>
                </a:solidFill>
              </a:rPr>
              <a:t> place </a:t>
            </a:r>
            <a:r>
              <a:rPr lang="es-PE" sz="3200" b="1" dirty="0" err="1">
                <a:solidFill>
                  <a:srgbClr val="FFFFFF"/>
                </a:solidFill>
              </a:rPr>
              <a:t>for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vacation</a:t>
            </a:r>
            <a:r>
              <a:rPr lang="es-PE" sz="3200" b="1" dirty="0">
                <a:solidFill>
                  <a:srgbClr val="FFFFFF"/>
                </a:solidFill>
              </a:rPr>
              <a:t>?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52401"/>
            <a:ext cx="8375191" cy="5562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828800" y="6096000"/>
            <a:ext cx="85344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It´s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an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island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0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28600"/>
            <a:ext cx="8451391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52400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Its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name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 Bora Bora.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71" y="228600"/>
            <a:ext cx="5165651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52400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Where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 Bora Bora?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7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80" y="1524000"/>
            <a:ext cx="9039820" cy="3733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52400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It´s</a:t>
            </a:r>
            <a:r>
              <a:rPr lang="es-PE" sz="3200" b="1" dirty="0">
                <a:solidFill>
                  <a:srgbClr val="FFFFFF"/>
                </a:solidFill>
              </a:rPr>
              <a:t> in French </a:t>
            </a:r>
            <a:r>
              <a:rPr lang="es-PE" sz="3200" b="1" dirty="0" err="1">
                <a:solidFill>
                  <a:srgbClr val="FFFFFF"/>
                </a:solidFill>
              </a:rPr>
              <a:t>Polynesia</a:t>
            </a:r>
            <a:r>
              <a:rPr lang="es-PE" sz="3200" b="1" dirty="0">
                <a:solidFill>
                  <a:srgbClr val="FFFFFF"/>
                </a:solidFill>
              </a:rPr>
              <a:t>.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2759"/>
            <a:ext cx="4282038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63" y="-152400"/>
            <a:ext cx="3952875" cy="3162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6" y="2286000"/>
            <a:ext cx="4680247" cy="3156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81044"/>
            <a:ext cx="3810000" cy="2552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833539"/>
            <a:ext cx="3486150" cy="2752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52400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What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it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like</a:t>
            </a:r>
            <a:r>
              <a:rPr lang="es-PE" sz="3200" b="1" dirty="0">
                <a:solidFill>
                  <a:srgbClr val="FFFFFF"/>
                </a:solidFill>
              </a:rPr>
              <a:t>?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28600"/>
            <a:ext cx="8451391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1524000" y="6086030"/>
            <a:ext cx="9144000" cy="7620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 Bora Bora a </a:t>
            </a:r>
            <a:r>
              <a:rPr lang="es-PE" sz="3200" b="1" dirty="0" err="1">
                <a:solidFill>
                  <a:srgbClr val="FFFFFF"/>
                </a:solidFill>
              </a:rPr>
              <a:t>good</a:t>
            </a:r>
            <a:r>
              <a:rPr lang="es-PE" sz="3200" b="1" dirty="0">
                <a:solidFill>
                  <a:srgbClr val="FFFFFF"/>
                </a:solidFill>
              </a:rPr>
              <a:t> place </a:t>
            </a:r>
            <a:r>
              <a:rPr lang="es-PE" sz="3200" b="1" dirty="0" err="1">
                <a:solidFill>
                  <a:srgbClr val="FFFFFF"/>
                </a:solidFill>
              </a:rPr>
              <a:t>for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vacation</a:t>
            </a:r>
            <a:r>
              <a:rPr lang="es-PE" sz="3200" b="1" dirty="0">
                <a:solidFill>
                  <a:srgbClr val="FFFFFF"/>
                </a:solidFill>
              </a:rPr>
              <a:t>?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1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 descr="tongo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0" y="2535389"/>
            <a:ext cx="3461107" cy="3741738"/>
          </a:xfrm>
        </p:spPr>
      </p:pic>
      <p:sp>
        <p:nvSpPr>
          <p:cNvPr id="15" name="Right Arrow 14"/>
          <p:cNvSpPr/>
          <p:nvPr/>
        </p:nvSpPr>
        <p:spPr>
          <a:xfrm>
            <a:off x="6233301" y="5593879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1" y="4800600"/>
            <a:ext cx="4561323" cy="148305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Is Munchkin big?</a:t>
            </a:r>
          </a:p>
          <a:p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No, it isn’t. It is small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81601" y="152400"/>
            <a:ext cx="4166235" cy="14062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Is Fido big?</a:t>
            </a:r>
          </a:p>
          <a:p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Yes, it is.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900035" y="1558690"/>
            <a:ext cx="533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 descr="tongo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4588" y="2646654"/>
            <a:ext cx="2588894" cy="2798805"/>
          </a:xfrm>
        </p:spPr>
      </p:pic>
      <p:sp>
        <p:nvSpPr>
          <p:cNvPr id="15" name="Right Arrow 14"/>
          <p:cNvSpPr/>
          <p:nvPr/>
        </p:nvSpPr>
        <p:spPr>
          <a:xfrm>
            <a:off x="5729288" y="3038245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52588" y="2847745"/>
            <a:ext cx="4304980" cy="1264124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Is </a:t>
            </a:r>
            <a:r>
              <a:rPr lang="en-US" sz="3200" dirty="0">
                <a:solidFill>
                  <a:srgbClr val="7030A0"/>
                </a:solidFill>
              </a:rPr>
              <a:t>the dog </a:t>
            </a:r>
            <a:r>
              <a:rPr lang="en-US" sz="3200" dirty="0">
                <a:solidFill>
                  <a:srgbClr val="00B050"/>
                </a:solidFill>
              </a:rPr>
              <a:t>big?</a:t>
            </a:r>
          </a:p>
          <a:p>
            <a:r>
              <a:rPr lang="en-US" sz="3200" dirty="0">
                <a:solidFill>
                  <a:srgbClr val="002060"/>
                </a:solidFill>
              </a:rPr>
              <a:t>Yes, it is.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43488" y="1136749"/>
            <a:ext cx="4252912" cy="8382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7030A0"/>
                </a:solidFill>
              </a:rPr>
              <a:t>The dog  </a:t>
            </a:r>
            <a:r>
              <a:rPr lang="en-US" sz="3200" dirty="0">
                <a:solidFill>
                  <a:srgbClr val="FF0000"/>
                </a:solidFill>
              </a:rPr>
              <a:t>is</a:t>
            </a:r>
            <a:r>
              <a:rPr lang="en-US" sz="3200" dirty="0">
                <a:solidFill>
                  <a:srgbClr val="002060"/>
                </a:solidFill>
              </a:rPr>
              <a:t>  </a:t>
            </a:r>
            <a:r>
              <a:rPr lang="en-US" sz="3200" dirty="0">
                <a:solidFill>
                  <a:srgbClr val="00B050"/>
                </a:solidFill>
              </a:rPr>
              <a:t>big.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024688" y="1974949"/>
            <a:ext cx="533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43488" y="533401"/>
            <a:ext cx="486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mic Sans MS" pitchFamily="66" charset="0"/>
              </a:rPr>
              <a:t>S</a:t>
            </a:r>
            <a:r>
              <a:rPr lang="en-US" sz="1600" dirty="0">
                <a:solidFill>
                  <a:srgbClr val="7030A0"/>
                </a:solidFill>
                <a:latin typeface="Comic Sans MS" pitchFamily="66" charset="0"/>
              </a:rPr>
              <a:t>ubject</a:t>
            </a:r>
            <a:r>
              <a:rPr lang="en-US" sz="2400" dirty="0">
                <a:solidFill>
                  <a:srgbClr val="7030A0"/>
                </a:solidFill>
                <a:latin typeface="Comic Sans MS" pitchFamily="66" charset="0"/>
              </a:rPr>
              <a:t>   </a:t>
            </a:r>
            <a:r>
              <a:rPr lang="en-US" sz="2400" dirty="0">
                <a:latin typeface="Comic Sans MS" pitchFamily="66" charset="0"/>
              </a:rPr>
              <a:t>    + 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Be </a:t>
            </a:r>
            <a:r>
              <a:rPr lang="en-US" sz="2400" dirty="0">
                <a:latin typeface="Comic Sans MS" pitchFamily="66" charset="0"/>
              </a:rPr>
              <a:t> +  </a:t>
            </a:r>
            <a:r>
              <a:rPr lang="en-US" sz="2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djective</a:t>
            </a:r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2588" y="2283069"/>
            <a:ext cx="430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Be </a:t>
            </a:r>
            <a:r>
              <a:rPr lang="en-US" sz="2400" dirty="0">
                <a:latin typeface="Comic Sans MS" pitchFamily="66" charset="0"/>
              </a:rPr>
              <a:t>+ 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mic Sans MS" pitchFamily="66" charset="0"/>
              </a:rPr>
              <a:t>S</a:t>
            </a:r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ubject</a:t>
            </a:r>
            <a:r>
              <a:rPr lang="en-US" sz="28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   +  </a:t>
            </a:r>
            <a:r>
              <a:rPr lang="en-US" sz="2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djective</a:t>
            </a:r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29300" y="5098576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4908076"/>
            <a:ext cx="4304980" cy="1264124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Is </a:t>
            </a:r>
            <a:r>
              <a:rPr lang="en-US" sz="3200" dirty="0">
                <a:solidFill>
                  <a:srgbClr val="7030A0"/>
                </a:solidFill>
              </a:rPr>
              <a:t>the dog </a:t>
            </a:r>
            <a:r>
              <a:rPr lang="en-US" sz="3200" dirty="0">
                <a:solidFill>
                  <a:srgbClr val="00B050"/>
                </a:solidFill>
              </a:rPr>
              <a:t>small?</a:t>
            </a:r>
          </a:p>
          <a:p>
            <a:r>
              <a:rPr lang="en-US" sz="3200" dirty="0">
                <a:solidFill>
                  <a:srgbClr val="002060"/>
                </a:solidFill>
              </a:rPr>
              <a:t>Yes, it is.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4343400"/>
            <a:ext cx="430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Be </a:t>
            </a:r>
            <a:r>
              <a:rPr lang="en-US" sz="2400" dirty="0">
                <a:latin typeface="Comic Sans MS" pitchFamily="66" charset="0"/>
              </a:rPr>
              <a:t>+ 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mic Sans MS" pitchFamily="66" charset="0"/>
              </a:rPr>
              <a:t>S</a:t>
            </a:r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ubject</a:t>
            </a:r>
            <a:r>
              <a:rPr lang="en-US" sz="28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   +  </a:t>
            </a:r>
            <a:r>
              <a:rPr lang="en-US" sz="2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djective</a:t>
            </a:r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/>
      <p:bldP spid="9" grpId="0" animBg="1"/>
      <p:bldP spid="10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 descr="tongo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38401" y="76201"/>
            <a:ext cx="6600399" cy="4785289"/>
          </a:xfr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2743200" y="4990886"/>
            <a:ext cx="57150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0000"/>
                </a:solidFill>
              </a:rPr>
              <a:t>Is the building modern?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3200" y="5638800"/>
            <a:ext cx="57150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0000"/>
                </a:solidFill>
              </a:rPr>
              <a:t>No, it isn´t. it is old.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 descr="tongo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600" y="1885066"/>
            <a:ext cx="4385340" cy="3179371"/>
          </a:xfrm>
        </p:spPr>
      </p:pic>
      <p:pic>
        <p:nvPicPr>
          <p:cNvPr id="9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2620" y="4549"/>
            <a:ext cx="4485381" cy="5980510"/>
          </a:xfr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6248400" y="35608"/>
            <a:ext cx="4495800" cy="1020853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FFFF"/>
                </a:solidFill>
              </a:rPr>
              <a:t>Are the buildings old?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956340" y="573060"/>
            <a:ext cx="44196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0000"/>
                </a:solidFill>
              </a:rPr>
              <a:t>Is the building old?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2127" y="5175540"/>
            <a:ext cx="44196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0000"/>
                </a:solidFill>
              </a:rPr>
              <a:t>Yes, it is.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188579" y="5824329"/>
            <a:ext cx="4495800" cy="1020853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lnSpcReduction="10000"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FFFF"/>
                </a:solidFill>
              </a:rPr>
              <a:t>No, they aren´t. They are modern.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6" descr="tongo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590801" y="17093"/>
            <a:ext cx="6728559" cy="5046419"/>
          </a:xfr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1600201" y="5105400"/>
            <a:ext cx="4267199" cy="656472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the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street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dirty</a:t>
            </a:r>
            <a:r>
              <a:rPr lang="es-PE" sz="3200" b="1" dirty="0">
                <a:solidFill>
                  <a:srgbClr val="FFFFFF"/>
                </a:solidFill>
              </a:rPr>
              <a:t>?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648200" y="5943600"/>
            <a:ext cx="4572712" cy="656472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>
                <a:solidFill>
                  <a:srgbClr val="FFFFFF"/>
                </a:solidFill>
              </a:rPr>
              <a:t>No, </a:t>
            </a:r>
            <a:r>
              <a:rPr lang="es-PE" sz="3200" b="1" dirty="0" err="1">
                <a:solidFill>
                  <a:srgbClr val="FFFFFF"/>
                </a:solidFill>
              </a:rPr>
              <a:t>it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isn´t</a:t>
            </a:r>
            <a:r>
              <a:rPr lang="es-PE" sz="3200" b="1" dirty="0">
                <a:solidFill>
                  <a:srgbClr val="FFFFFF"/>
                </a:solidFill>
              </a:rPr>
              <a:t>. </a:t>
            </a:r>
            <a:r>
              <a:rPr lang="es-PE" sz="3200" b="1" dirty="0" err="1">
                <a:solidFill>
                  <a:srgbClr val="FFFFFF"/>
                </a:solidFill>
              </a:rPr>
              <a:t>I</a:t>
            </a:r>
            <a:r>
              <a:rPr lang="es-PE" sz="3200" b="1" dirty="0" err="1">
                <a:solidFill>
                  <a:srgbClr val="FFFFFF"/>
                </a:solidFill>
              </a:rPr>
              <a:t>t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clean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3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 txBox="1">
            <a:spLocks/>
          </p:cNvSpPr>
          <p:nvPr/>
        </p:nvSpPr>
        <p:spPr>
          <a:xfrm>
            <a:off x="3733800" y="152400"/>
            <a:ext cx="45720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3200" b="1" dirty="0">
                <a:solidFill>
                  <a:srgbClr val="FFFFFF"/>
                </a:solidFill>
              </a:rPr>
              <a:t>Is the street crowded?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9" name="Content Placeholder 6" descr="tongo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43717" y="744259"/>
            <a:ext cx="6952167" cy="5214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2705100" y="5981201"/>
            <a:ext cx="66294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>
                <a:solidFill>
                  <a:srgbClr val="FFFFFF"/>
                </a:solidFill>
              </a:rPr>
              <a:t>Yes, </a:t>
            </a:r>
            <a:r>
              <a:rPr lang="es-PE" sz="3200" b="1" dirty="0" err="1">
                <a:solidFill>
                  <a:srgbClr val="FFFFFF"/>
                </a:solidFill>
              </a:rPr>
              <a:t>it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. </a:t>
            </a:r>
            <a:r>
              <a:rPr lang="es-PE" sz="3200" b="1" dirty="0" err="1">
                <a:solidFill>
                  <a:srgbClr val="FFFFFF"/>
                </a:solidFill>
              </a:rPr>
              <a:t>It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is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crowded</a:t>
            </a:r>
            <a:r>
              <a:rPr lang="es-PE" sz="3200" b="1" dirty="0">
                <a:solidFill>
                  <a:srgbClr val="FFFFFF"/>
                </a:solidFill>
              </a:rPr>
              <a:t> and </a:t>
            </a:r>
            <a:r>
              <a:rPr lang="es-PE" sz="3200" b="1" dirty="0" err="1">
                <a:solidFill>
                  <a:srgbClr val="FFFFFF"/>
                </a:solidFill>
              </a:rPr>
              <a:t>noisy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6" y="0"/>
            <a:ext cx="8485425" cy="594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2057400" y="6096000"/>
            <a:ext cx="83058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algn="ctr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s-PE" sz="3200" b="1" dirty="0">
                <a:solidFill>
                  <a:srgbClr val="FFFFFF"/>
                </a:solidFill>
              </a:rPr>
              <a:t>Ask </a:t>
            </a:r>
            <a:r>
              <a:rPr lang="es-PE" sz="3200" b="1" dirty="0" err="1">
                <a:solidFill>
                  <a:srgbClr val="FFFFFF"/>
                </a:solidFill>
              </a:rPr>
              <a:t>your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partner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 err="1">
                <a:solidFill>
                  <a:srgbClr val="FFFFFF"/>
                </a:solidFill>
              </a:rPr>
              <a:t>about</a:t>
            </a:r>
            <a:r>
              <a:rPr lang="es-PE" sz="3200" b="1" dirty="0">
                <a:solidFill>
                  <a:srgbClr val="FFFFFF"/>
                </a:solidFill>
              </a:rPr>
              <a:t> </a:t>
            </a:r>
            <a:r>
              <a:rPr lang="es-PE" sz="3200" b="1" dirty="0">
                <a:solidFill>
                  <a:srgbClr val="FFFFFF"/>
                </a:solidFill>
              </a:rPr>
              <a:t>A</a:t>
            </a:r>
            <a:r>
              <a:rPr lang="es-PE" sz="3200" b="1" dirty="0">
                <a:solidFill>
                  <a:srgbClr val="FFFFFF"/>
                </a:solidFill>
              </a:rPr>
              <a:t>tlanta.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420</Words>
  <Application>Microsoft Office PowerPoint</Application>
  <PresentationFormat>Widescreen</PresentationFormat>
  <Paragraphs>115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Comic Sans MS</vt:lpstr>
      <vt:lpstr>Times New Roman</vt:lpstr>
      <vt:lpstr>Wingdings 3</vt:lpstr>
      <vt:lpstr>Ion</vt:lpstr>
      <vt:lpstr>Be + Adjectives  Yes/No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CAPITALIZATION</vt:lpstr>
      <vt:lpstr>Correct the mistakes</vt:lpstr>
      <vt:lpstr>Correct the mistakes</vt:lpstr>
      <vt:lpstr>Writing a postcard</vt:lpstr>
      <vt:lpstr>PowerPoint Presentation</vt:lpstr>
      <vt:lpstr>PowerPoint Presentation</vt:lpstr>
      <vt:lpstr>vacation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Koshka</cp:lastModifiedBy>
  <cp:revision>31</cp:revision>
  <dcterms:created xsi:type="dcterms:W3CDTF">2010-05-10T18:11:50Z</dcterms:created>
  <dcterms:modified xsi:type="dcterms:W3CDTF">2014-06-17T06:08:50Z</dcterms:modified>
</cp:coreProperties>
</file>