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7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43"/>
    <a:srgbClr val="00CC99"/>
    <a:srgbClr val="3366FF"/>
    <a:srgbClr val="9900CC"/>
    <a:srgbClr val="FF6600"/>
    <a:srgbClr val="CC00FF"/>
    <a:srgbClr val="F62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4D95378-4BCF-445E-A1DD-2D04A6B43F57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9765159-2FA3-4F63-9B40-BBB5B2A90B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1916832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7200" dirty="0" smtClean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9000" endPos="290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DESCRIBING CITIES</a:t>
            </a:r>
          </a:p>
        </p:txBody>
      </p:sp>
      <p:pic>
        <p:nvPicPr>
          <p:cNvPr id="11266" name="Picture 2" descr="http://www.immaginidivertenti.org/wp-content/uploads/2013/09/gatto-sorpresa-in-una-scatol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3429000" cy="185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611560" y="44624"/>
            <a:ext cx="7992888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CONSTRUCTING </a:t>
            </a:r>
            <a:r>
              <a:rPr lang="es-ES" sz="4200" b="1" dirty="0" smtClean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SENTENCES</a:t>
            </a:r>
            <a:endParaRPr lang="es-PE" sz="4200" b="1" dirty="0">
              <a:ln w="28575">
                <a:solidFill>
                  <a:srgbClr val="FF0066"/>
                </a:solidFill>
              </a:ln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62090" y="993502"/>
            <a:ext cx="38138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54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Verb TO BE</a:t>
            </a:r>
            <a:endParaRPr lang="es-PE" sz="54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247310" y="993502"/>
            <a:ext cx="34291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54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Adjective</a:t>
            </a:r>
            <a:endParaRPr lang="es-PE" sz="54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495575" y="1085835"/>
            <a:ext cx="5084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200" b="1" dirty="0" smtClean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+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1115616" y="206258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ln w="28575">
                  <a:solidFill>
                    <a:srgbClr val="F62F00"/>
                  </a:solidFill>
                </a:ln>
                <a:solidFill>
                  <a:srgbClr val="F62F00"/>
                </a:solidFill>
                <a:latin typeface="Century Gothic" panose="020B0502020202020204" pitchFamily="34" charset="0"/>
              </a:rPr>
              <a:t>am</a:t>
            </a:r>
            <a:endParaRPr lang="en-US" sz="3600" dirty="0">
              <a:ln w="28575">
                <a:solidFill>
                  <a:srgbClr val="F62F00"/>
                </a:solidFill>
              </a:ln>
              <a:solidFill>
                <a:srgbClr val="F62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15616" y="278266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ln w="28575">
                  <a:solidFill>
                    <a:srgbClr val="F62F00"/>
                  </a:solidFill>
                </a:ln>
                <a:solidFill>
                  <a:srgbClr val="F62F00"/>
                </a:solidFill>
                <a:latin typeface="Century Gothic" panose="020B0502020202020204" pitchFamily="34" charset="0"/>
              </a:rPr>
              <a:t>is</a:t>
            </a:r>
            <a:endParaRPr lang="en-US" sz="3600" dirty="0">
              <a:ln w="28575">
                <a:solidFill>
                  <a:srgbClr val="F62F00"/>
                </a:solidFill>
              </a:ln>
              <a:solidFill>
                <a:srgbClr val="F62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15616" y="35152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ln w="28575">
                  <a:solidFill>
                    <a:srgbClr val="F62F00"/>
                  </a:solidFill>
                </a:ln>
                <a:solidFill>
                  <a:srgbClr val="F62F00"/>
                </a:solidFill>
                <a:latin typeface="Century Gothic" panose="020B0502020202020204" pitchFamily="34" charset="0"/>
              </a:rPr>
              <a:t>are</a:t>
            </a:r>
            <a:endParaRPr lang="en-US" sz="3600" dirty="0">
              <a:ln w="28575">
                <a:solidFill>
                  <a:srgbClr val="F62F00"/>
                </a:solidFill>
              </a:ln>
              <a:solidFill>
                <a:srgbClr val="F62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690550" y="2062589"/>
            <a:ext cx="254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interesting</a:t>
            </a:r>
            <a:endParaRPr lang="en-US" sz="36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780559" y="2782669"/>
            <a:ext cx="236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modern</a:t>
            </a:r>
            <a:endParaRPr lang="en-US" sz="36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690550" y="3515286"/>
            <a:ext cx="254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expensive</a:t>
            </a:r>
            <a:endParaRPr lang="en-US" sz="36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9218" name="Picture 2" descr="http://www.orionviajes.com/orion/images/stories/toky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509120"/>
            <a:ext cx="288032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4957600" y="5338082"/>
            <a:ext cx="14866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rgbClr val="F62F00"/>
                  </a:solidFill>
                </a:ln>
                <a:solidFill>
                  <a:srgbClr val="F62F00"/>
                </a:solidFill>
                <a:latin typeface="Century Gothic" panose="020B0502020202020204" pitchFamily="34" charset="0"/>
              </a:rPr>
              <a:t>is</a:t>
            </a:r>
            <a:endParaRPr lang="en-US" sz="3800" dirty="0">
              <a:ln w="28575">
                <a:solidFill>
                  <a:srgbClr val="F62F00"/>
                </a:solidFill>
              </a:ln>
              <a:solidFill>
                <a:srgbClr val="F62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385818" y="5338082"/>
            <a:ext cx="2362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modern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131841" y="5349842"/>
            <a:ext cx="2056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Tokyo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14" name="13 Anillo"/>
          <p:cNvSpPr/>
          <p:nvPr/>
        </p:nvSpPr>
        <p:spPr>
          <a:xfrm>
            <a:off x="1187624" y="2768391"/>
            <a:ext cx="1512168" cy="732617"/>
          </a:xfrm>
          <a:prstGeom prst="donut">
            <a:avLst>
              <a:gd name="adj" fmla="val 9699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18 Anillo"/>
          <p:cNvSpPr/>
          <p:nvPr/>
        </p:nvSpPr>
        <p:spPr>
          <a:xfrm>
            <a:off x="5629733" y="2752899"/>
            <a:ext cx="2513471" cy="762387"/>
          </a:xfrm>
          <a:prstGeom prst="donut">
            <a:avLst>
              <a:gd name="adj" fmla="val 9699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1052736"/>
            <a:ext cx="8208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Paris is beautiful. Paris is fun.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2348880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Paris </a:t>
            </a:r>
            <a:r>
              <a:rPr lang="es-PE" sz="3800" dirty="0" smtClean="0">
                <a:ln w="28575">
                  <a:solidFill>
                    <a:srgbClr val="3366FF"/>
                  </a:solidFill>
                </a:ln>
                <a:solidFill>
                  <a:srgbClr val="3366FF"/>
                </a:solidFill>
                <a:latin typeface="Century Gothic" panose="020B0502020202020204" pitchFamily="34" charset="0"/>
              </a:rPr>
              <a:t>is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beautiful </a:t>
            </a:r>
            <a:r>
              <a:rPr lang="es-PE" sz="3800" dirty="0" smtClean="0">
                <a:ln w="28575">
                  <a:solidFill>
                    <a:srgbClr val="FFC0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and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fun.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1331640" y="1729844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292080" y="1729844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29199" y="3025988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/>
          <p:cNvSpPr txBox="1">
            <a:spLocks/>
          </p:cNvSpPr>
          <p:nvPr/>
        </p:nvSpPr>
        <p:spPr>
          <a:xfrm>
            <a:off x="0" y="44624"/>
            <a:ext cx="9144000" cy="77809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When two adjectives are positive </a:t>
            </a:r>
            <a:endParaRPr lang="es-PE" sz="4200" b="1" dirty="0">
              <a:ln w="28575">
                <a:solidFill>
                  <a:srgbClr val="FF0066"/>
                </a:solidFill>
              </a:ln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0" y="3501008"/>
            <a:ext cx="9144000" cy="778098"/>
          </a:xfrm>
          <a:prstGeom prst="rect">
            <a:avLst/>
          </a:prstGeom>
          <a:gradFill flip="none" rotWithShape="1">
            <a:gsLst>
              <a:gs pos="0">
                <a:srgbClr val="CC00FF">
                  <a:tint val="66000"/>
                  <a:satMod val="160000"/>
                </a:srgbClr>
              </a:gs>
              <a:gs pos="50000">
                <a:srgbClr val="CC00FF">
                  <a:tint val="44500"/>
                  <a:satMod val="160000"/>
                </a:srgbClr>
              </a:gs>
              <a:gs pos="100000">
                <a:srgbClr val="CC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When one adjective (+)/ one (-)</a:t>
            </a:r>
            <a:endParaRPr lang="es-PE" sz="4200" b="1" dirty="0">
              <a:ln w="28575">
                <a:solidFill>
                  <a:srgbClr val="FF0066"/>
                </a:solidFill>
              </a:ln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3548" y="4437112"/>
            <a:ext cx="8208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Paris is modern. Paris is expensive.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67544" y="5661248"/>
            <a:ext cx="82449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Paris </a:t>
            </a:r>
            <a:r>
              <a:rPr lang="es-PE" sz="3800" dirty="0" smtClean="0">
                <a:ln w="28575">
                  <a:solidFill>
                    <a:srgbClr val="3366FF"/>
                  </a:solidFill>
                </a:ln>
                <a:solidFill>
                  <a:srgbClr val="3366FF"/>
                </a:solidFill>
                <a:latin typeface="Century Gothic" panose="020B0502020202020204" pitchFamily="34" charset="0"/>
              </a:rPr>
              <a:t>is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modern </a:t>
            </a:r>
            <a:r>
              <a:rPr lang="es-PE" sz="3800" dirty="0" smtClean="0">
                <a:ln w="28575">
                  <a:solidFill>
                    <a:srgbClr val="CC00FF"/>
                  </a:solidFill>
                </a:ln>
                <a:solidFill>
                  <a:srgbClr val="CC00FF"/>
                </a:solidFill>
                <a:latin typeface="Century Gothic" panose="020B0502020202020204" pitchFamily="34" charset="0"/>
              </a:rPr>
              <a:t>but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expensive.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611560" y="5114220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355976" y="5114220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043608" y="6309320"/>
            <a:ext cx="11521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9" grpId="0" animBg="1"/>
      <p:bldP spid="10" grpId="0" animBg="1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0" y="44624"/>
            <a:ext cx="9144000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n w="25400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MORE ELABORATED SENTENCES</a:t>
            </a:r>
            <a:endParaRPr lang="es-PE" sz="4000" b="1" dirty="0">
              <a:ln w="25400">
                <a:solidFill>
                  <a:srgbClr val="FF0066"/>
                </a:solidFill>
              </a:ln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06588" y="1268760"/>
            <a:ext cx="8157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Peru </a:t>
            </a:r>
            <a:r>
              <a:rPr lang="es-PE" sz="3800" dirty="0" smtClean="0">
                <a:ln w="28575">
                  <a:solidFill>
                    <a:srgbClr val="3366FF"/>
                  </a:solidFill>
                </a:ln>
                <a:solidFill>
                  <a:srgbClr val="3366FF"/>
                </a:solidFill>
                <a:latin typeface="Century Gothic" panose="020B0502020202020204" pitchFamily="34" charset="0"/>
              </a:rPr>
              <a:t>is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a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wonderful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country.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06588" y="4624100"/>
            <a:ext cx="81374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The public transportation </a:t>
            </a:r>
            <a:r>
              <a:rPr lang="es-PE" sz="3800" dirty="0" smtClean="0">
                <a:ln w="28575">
                  <a:solidFill>
                    <a:srgbClr val="3366FF"/>
                  </a:solidFill>
                </a:ln>
                <a:solidFill>
                  <a:srgbClr val="3366FF"/>
                </a:solidFill>
                <a:latin typeface="Century Gothic" panose="020B0502020202020204" pitchFamily="34" charset="0"/>
              </a:rPr>
              <a:t>is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bad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06588" y="5661248"/>
            <a:ext cx="80299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The cities </a:t>
            </a:r>
            <a:r>
              <a:rPr lang="es-PE" sz="3800" dirty="0" smtClean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are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small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and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old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87976" y="2204864"/>
            <a:ext cx="81374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People </a:t>
            </a:r>
            <a:r>
              <a:rPr lang="es-PE" sz="3800" dirty="0" smtClean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are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friendly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and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nice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.</a:t>
            </a:r>
            <a:endParaRPr lang="en-US" sz="3800" dirty="0">
              <a:ln w="28575">
                <a:solidFill>
                  <a:srgbClr val="9900CC"/>
                </a:solidFill>
              </a:ln>
              <a:solidFill>
                <a:srgbClr val="9900CC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06588" y="3212976"/>
            <a:ext cx="81374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Supermarkets </a:t>
            </a:r>
            <a:r>
              <a:rPr lang="es-PE" sz="3800" dirty="0" smtClean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are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big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 and </a:t>
            </a:r>
            <a:r>
              <a:rPr lang="es-PE" sz="3800" dirty="0" smtClean="0">
                <a:ln w="28575">
                  <a:solidFill>
                    <a:srgbClr val="9900CC"/>
                  </a:solidFill>
                </a:ln>
                <a:solidFill>
                  <a:srgbClr val="9900CC"/>
                </a:solidFill>
                <a:latin typeface="Century Gothic" panose="020B0502020202020204" pitchFamily="34" charset="0"/>
              </a:rPr>
              <a:t>clean</a:t>
            </a:r>
            <a:r>
              <a:rPr lang="es-PE" sz="3800" dirty="0" smtClean="0">
                <a:ln w="285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.</a:t>
            </a:r>
            <a:endParaRPr lang="en-US" sz="3800" dirty="0">
              <a:ln w="285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681"/>
            <a:ext cx="1619672" cy="212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4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611560" y="58614"/>
            <a:ext cx="7992888" cy="778098"/>
          </a:xfrm>
          <a:prstGeom prst="rect">
            <a:avLst/>
          </a:prstGeom>
          <a:gradFill flip="none" rotWithShape="1">
            <a:gsLst>
              <a:gs pos="0">
                <a:srgbClr val="FFDB43">
                  <a:tint val="66000"/>
                  <a:satMod val="160000"/>
                </a:srgbClr>
              </a:gs>
              <a:gs pos="50000">
                <a:srgbClr val="FFDB43">
                  <a:tint val="44500"/>
                  <a:satMod val="160000"/>
                </a:srgbClr>
              </a:gs>
              <a:gs pos="100000">
                <a:srgbClr val="FFDB43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YES / NO QUESTIONS.</a:t>
            </a:r>
            <a:endParaRPr lang="es-PE" sz="4200" b="1" dirty="0">
              <a:ln w="28575">
                <a:solidFill>
                  <a:srgbClr val="FF0066"/>
                </a:solidFill>
              </a:ln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31068" y="1124747"/>
            <a:ext cx="14702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b="1" dirty="0" smtClean="0">
                <a:latin typeface="Century Gothic" panose="020B0502020202020204" pitchFamily="34" charset="0"/>
              </a:rPr>
              <a:t>Lima</a:t>
            </a:r>
            <a:endParaRPr lang="en-GB" alt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112275" y="1124744"/>
            <a:ext cx="14702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b="1" dirty="0" smtClean="0">
                <a:latin typeface="Century Gothic" panose="020B0502020202020204" pitchFamily="34" charset="0"/>
              </a:rPr>
              <a:t>Lima</a:t>
            </a:r>
            <a:endParaRPr lang="en-GB" alt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779997" y="1124748"/>
            <a:ext cx="34644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b="1" dirty="0" smtClean="0">
                <a:latin typeface="Century Gothic" panose="020B0502020202020204" pitchFamily="34" charset="0"/>
              </a:rPr>
              <a:t>inexpensive</a:t>
            </a:r>
            <a:endParaRPr lang="en-GB" alt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213606" y="1124745"/>
            <a:ext cx="5677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is</a:t>
            </a:r>
            <a:endParaRPr lang="en-GB" altLang="en-US" sz="4400" b="1" dirty="0"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161407" y="1124746"/>
            <a:ext cx="50045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b="1" dirty="0">
                <a:solidFill>
                  <a:srgbClr val="9647B9"/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52536" y="2420888"/>
            <a:ext cx="38164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3900" b="1" dirty="0" smtClean="0">
                <a:solidFill>
                  <a:srgbClr val="9647B9"/>
                </a:solidFill>
                <a:latin typeface="Century Gothic" panose="020B0502020202020204" pitchFamily="34" charset="0"/>
              </a:rPr>
              <a:t>The beaches</a:t>
            </a:r>
            <a:endParaRPr lang="en-GB" altLang="en-US" sz="3900" b="1" dirty="0">
              <a:solidFill>
                <a:srgbClr val="9647B9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059832" y="2420888"/>
            <a:ext cx="12295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latin typeface="Century Gothic" panose="020B0502020202020204" pitchFamily="34" charset="0"/>
              </a:rPr>
              <a:t>are</a:t>
            </a:r>
            <a:endParaRPr lang="en-GB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236296" y="2421147"/>
            <a:ext cx="16113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latin typeface="Century Gothic" panose="020B0502020202020204" pitchFamily="34" charset="0"/>
              </a:rPr>
              <a:t>clean</a:t>
            </a:r>
            <a:endParaRPr lang="en-GB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847412" y="2420888"/>
            <a:ext cx="37450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3900" b="1" dirty="0">
                <a:solidFill>
                  <a:srgbClr val="9647B9"/>
                </a:solidFill>
                <a:latin typeface="Century Gothic" panose="020B0502020202020204" pitchFamily="34" charset="0"/>
              </a:rPr>
              <a:t>t</a:t>
            </a:r>
            <a:r>
              <a:rPr lang="en-GB" altLang="en-US" sz="3900" b="1" dirty="0" smtClean="0">
                <a:solidFill>
                  <a:srgbClr val="9647B9"/>
                </a:solidFill>
                <a:latin typeface="Century Gothic" panose="020B0502020202020204" pitchFamily="34" charset="0"/>
              </a:rPr>
              <a:t>he beaches</a:t>
            </a:r>
            <a:endParaRPr lang="en-GB" altLang="en-US" sz="3900" b="1" dirty="0">
              <a:solidFill>
                <a:srgbClr val="9647B9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8672396" y="2421147"/>
            <a:ext cx="471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000" b="1" dirty="0">
                <a:solidFill>
                  <a:srgbClr val="FF0066"/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-54260" y="3501008"/>
            <a:ext cx="3419872" cy="778098"/>
          </a:xfrm>
          <a:prstGeom prst="rect">
            <a:avLst/>
          </a:prstGeom>
          <a:gradFill flip="none" rotWithShape="1">
            <a:gsLst>
              <a:gs pos="0">
                <a:srgbClr val="FFDB43">
                  <a:tint val="66000"/>
                  <a:satMod val="160000"/>
                </a:srgbClr>
              </a:gs>
              <a:gs pos="50000">
                <a:srgbClr val="FFDB43">
                  <a:tint val="44500"/>
                  <a:satMod val="160000"/>
                </a:srgbClr>
              </a:gs>
              <a:gs pos="100000">
                <a:srgbClr val="FFDB43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0066"/>
                  </a:solidFill>
                </a:ln>
                <a:solidFill>
                  <a:srgbClr val="FF0066"/>
                </a:solidFill>
                <a:latin typeface="Century Gothic" panose="020B0502020202020204" pitchFamily="34" charset="0"/>
              </a:rPr>
              <a:t>ANSWERS</a:t>
            </a:r>
            <a:endParaRPr lang="es-PE" sz="4200" b="1" dirty="0">
              <a:ln w="28575">
                <a:solidFill>
                  <a:srgbClr val="FF0066"/>
                </a:solidFill>
              </a:ln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995991" y="4437112"/>
            <a:ext cx="211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solidFill>
                  <a:srgbClr val="3366FF"/>
                </a:solidFill>
                <a:latin typeface="Century Gothic" panose="020B0502020202020204" pitchFamily="34" charset="0"/>
              </a:rPr>
              <a:t>Yes</a:t>
            </a:r>
            <a:r>
              <a:rPr lang="en-GB" altLang="en-US" sz="4000" b="1" dirty="0" smtClean="0">
                <a:latin typeface="Century Gothic" panose="020B0502020202020204" pitchFamily="34" charset="0"/>
              </a:rPr>
              <a:t>, it is</a:t>
            </a:r>
            <a:endParaRPr lang="en-GB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364017" y="4437112"/>
            <a:ext cx="42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solidFill>
                  <a:srgbClr val="00CC99"/>
                </a:solidFill>
                <a:latin typeface="Century Gothic" panose="020B0502020202020204" pitchFamily="34" charset="0"/>
              </a:rPr>
              <a:t>No</a:t>
            </a:r>
            <a:r>
              <a:rPr lang="en-GB" altLang="en-US" sz="4000" b="1" dirty="0" smtClean="0">
                <a:latin typeface="Century Gothic" panose="020B0502020202020204" pitchFamily="34" charset="0"/>
              </a:rPr>
              <a:t>, it isn’t. It is …</a:t>
            </a:r>
            <a:endParaRPr lang="en-GB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31068" y="5531222"/>
            <a:ext cx="34083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solidFill>
                  <a:srgbClr val="3366FF"/>
                </a:solidFill>
                <a:latin typeface="Century Gothic" panose="020B0502020202020204" pitchFamily="34" charset="0"/>
              </a:rPr>
              <a:t>Yes</a:t>
            </a:r>
            <a:r>
              <a:rPr lang="en-GB" altLang="en-US" sz="4000" b="1" dirty="0" smtClean="0">
                <a:latin typeface="Century Gothic" panose="020B0502020202020204" pitchFamily="34" charset="0"/>
              </a:rPr>
              <a:t>, they are</a:t>
            </a:r>
            <a:endParaRPr lang="en-GB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265743" y="5392643"/>
            <a:ext cx="449291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solidFill>
                  <a:srgbClr val="00CC99"/>
                </a:solidFill>
                <a:latin typeface="Century Gothic" panose="020B0502020202020204" pitchFamily="34" charset="0"/>
              </a:rPr>
              <a:t>No</a:t>
            </a:r>
            <a:r>
              <a:rPr lang="en-GB" altLang="en-US" sz="4000" b="1" dirty="0" smtClean="0">
                <a:latin typeface="Century Gothic" panose="020B0502020202020204" pitchFamily="34" charset="0"/>
              </a:rPr>
              <a:t>, they aren’t. They’re…</a:t>
            </a:r>
            <a:endParaRPr lang="en-GB" altLang="en-US" sz="4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4" grpId="0"/>
      <p:bldP spid="5" grpId="0"/>
      <p:bldP spid="6" grpId="0"/>
      <p:bldP spid="8" grpId="0"/>
      <p:bldP spid="8" grpId="1"/>
      <p:bldP spid="8" grpId="2"/>
      <p:bldP spid="9" grpId="0"/>
      <p:bldP spid="10" grpId="0"/>
      <p:bldP spid="11" grpId="0"/>
      <p:bldP spid="12" grpId="0"/>
      <p:bldP spid="14" grpId="0" animBg="1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4731" y="-27384"/>
            <a:ext cx="9144508" cy="67710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 sz="3800" dirty="0" smtClean="0">
                <a:ln w="28575">
                  <a:solidFill>
                    <a:srgbClr val="F62F00"/>
                  </a:solidFill>
                </a:ln>
                <a:solidFill>
                  <a:srgbClr val="F62F00"/>
                </a:solidFill>
                <a:latin typeface="Century Gothic" panose="020B0502020202020204" pitchFamily="34" charset="0"/>
              </a:rPr>
              <a:t>Change the sentences into questions</a:t>
            </a:r>
            <a:endParaRPr lang="en-US" sz="3800" dirty="0">
              <a:ln w="28575">
                <a:solidFill>
                  <a:srgbClr val="F62F00"/>
                </a:solidFill>
              </a:ln>
              <a:solidFill>
                <a:srgbClr val="F62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639900" y="1268760"/>
            <a:ext cx="4094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GB" altLang="en-US" sz="4000" dirty="0" smtClean="0">
                <a:ln>
                  <a:solidFill>
                    <a:srgbClr val="0000CC"/>
                  </a:solidFill>
                </a:ln>
                <a:solidFill>
                  <a:srgbClr val="0000CC"/>
                </a:solidFill>
                <a:latin typeface="Century Gothic" panose="020B0502020202020204" pitchFamily="34" charset="0"/>
              </a:rPr>
              <a:t>My house is big.</a:t>
            </a:r>
            <a:endParaRPr lang="en-GB" altLang="en-US" sz="4000" dirty="0">
              <a:ln>
                <a:solidFill>
                  <a:srgbClr val="0000CC"/>
                </a:solidFill>
              </a:ln>
              <a:solidFill>
                <a:srgbClr val="0000CC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84268" y="2420888"/>
            <a:ext cx="7646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GB" altLang="en-US" sz="4000" dirty="0" smtClean="0">
                <a:ln>
                  <a:solidFill>
                    <a:srgbClr val="0000CC"/>
                  </a:solidFill>
                </a:ln>
                <a:solidFill>
                  <a:srgbClr val="0000CC"/>
                </a:solidFill>
                <a:latin typeface="Century Gothic" panose="020B0502020202020204" pitchFamily="34" charset="0"/>
              </a:rPr>
              <a:t>London is quiet and peaceful.</a:t>
            </a:r>
            <a:endParaRPr lang="en-GB" altLang="en-US" sz="4000" dirty="0">
              <a:ln>
                <a:solidFill>
                  <a:srgbClr val="0000CC"/>
                </a:solidFill>
              </a:ln>
              <a:solidFill>
                <a:srgbClr val="0000C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0180" y="3501008"/>
            <a:ext cx="77909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GB" altLang="en-US" sz="4000" dirty="0" smtClean="0">
                <a:ln>
                  <a:solidFill>
                    <a:srgbClr val="0000CC"/>
                  </a:solidFill>
                </a:ln>
                <a:solidFill>
                  <a:srgbClr val="0000CC"/>
                </a:solidFill>
                <a:latin typeface="Century Gothic" panose="020B0502020202020204" pitchFamily="34" charset="0"/>
              </a:rPr>
              <a:t>The restaurants are very clean.</a:t>
            </a:r>
            <a:endParaRPr lang="en-GB" altLang="en-US" sz="4000" dirty="0">
              <a:ln>
                <a:solidFill>
                  <a:srgbClr val="0000CC"/>
                </a:solidFill>
              </a:ln>
              <a:solidFill>
                <a:srgbClr val="0000CC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25728" y="4593322"/>
            <a:ext cx="8122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GB" altLang="en-US" sz="4000" dirty="0" smtClean="0">
                <a:ln>
                  <a:solidFill>
                    <a:srgbClr val="0000CC"/>
                  </a:solidFill>
                </a:ln>
                <a:solidFill>
                  <a:srgbClr val="0000CC"/>
                </a:solidFill>
                <a:latin typeface="Century Gothic" panose="020B0502020202020204" pitchFamily="34" charset="0"/>
              </a:rPr>
              <a:t>Buenos Aires is old but beautiful.</a:t>
            </a:r>
            <a:endParaRPr lang="en-GB" altLang="en-US" sz="4000" dirty="0">
              <a:ln>
                <a:solidFill>
                  <a:srgbClr val="0000CC"/>
                </a:solidFill>
              </a:ln>
              <a:solidFill>
                <a:srgbClr val="0000CC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03642" y="5673442"/>
            <a:ext cx="6607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GB" altLang="en-US" sz="4000" dirty="0" smtClean="0">
                <a:ln>
                  <a:solidFill>
                    <a:srgbClr val="0000CC"/>
                  </a:solidFill>
                </a:ln>
                <a:solidFill>
                  <a:srgbClr val="0000CC"/>
                </a:solidFill>
                <a:latin typeface="Century Gothic" panose="020B0502020202020204" pitchFamily="34" charset="0"/>
              </a:rPr>
              <a:t>New York is a famous city.</a:t>
            </a:r>
            <a:endParaRPr lang="en-GB" altLang="en-US" sz="4000" dirty="0">
              <a:ln>
                <a:solidFill>
                  <a:srgbClr val="0000CC"/>
                </a:solidFill>
              </a:ln>
              <a:solidFill>
                <a:srgbClr val="0000C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2" descr="http://i950.photobucket.com/albums/ad343/elrinconcito/gifs/Dibujos-Animados/Pokemon/GIF0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82" y="654047"/>
            <a:ext cx="198233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7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69168" y="44624"/>
            <a:ext cx="3610744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Modern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076056" y="5747246"/>
            <a:ext cx="3610744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Expensive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://www.besthomy.info/wp-content/uploads/2013/05/modern-architecture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3656544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oneyintention.com/wp-content/uploads/2011/06/The-top-free-investment-tips-from-a-Stock-Trading-pro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22722"/>
            <a:ext cx="4651145" cy="46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940152" y="320059"/>
            <a:ext cx="3034680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Small 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-294" y="4126566"/>
            <a:ext cx="3442433" cy="150597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err="1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Deserted</a:t>
            </a:r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 / </a:t>
            </a:r>
          </a:p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Empty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2" name="Picture 4" descr="http://www.bloglet.com/gallery/small-pets/small-pet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9" y="116632"/>
            <a:ext cx="498217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enserberit.files.wordpress.com/2012/10/korb-1-of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073" y="3573016"/>
            <a:ext cx="5699455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88032" y="706686"/>
            <a:ext cx="2627784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Quiet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012160" y="4253721"/>
            <a:ext cx="2897979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Noisy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http://fc07.deviantart.net/fs71/i/2012/171/2/8/hush_now__quiet_now_by_pfantzypantz-d546hq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25" y="1991"/>
            <a:ext cx="57606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shutterstock.com/display_pic_with_logo/516037/516037,1259313469,1/stock-vector-little-noisy-drummer-boy-4170963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6"/>
          <a:stretch/>
        </p:blipFill>
        <p:spPr bwMode="auto">
          <a:xfrm>
            <a:off x="434720" y="3242351"/>
            <a:ext cx="5361415" cy="36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292080" y="797331"/>
            <a:ext cx="2975457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Crowded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9553" y="4509120"/>
            <a:ext cx="3462327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dangerous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http://i1.trekearth.com/photos/46419/crowded_for_royal_par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0" y="-56042"/>
            <a:ext cx="5040560" cy="335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RxvvV-wxTg4/TdEGfObs4WI/AAAAAAAAAFo/nV6NjH6BaeQ/s1600/danger-w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4392488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7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332656"/>
            <a:ext cx="3610744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S</a:t>
            </a:r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afe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281736" y="5459214"/>
            <a:ext cx="3610744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I</a:t>
            </a:r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nexpensive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http://emersondirect.files.wordpress.com/2011/04/saf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4" t="8243" r="11817" b="7881"/>
          <a:stretch/>
        </p:blipFill>
        <p:spPr bwMode="auto">
          <a:xfrm>
            <a:off x="53047" y="1268760"/>
            <a:ext cx="450553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lasplash.com/uploads/a980/5082e0c943548-dang-kids-are-expensive-six-steps-to-not-fall-into-a-seasonal-spending-slump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58" y="721704"/>
            <a:ext cx="4546662" cy="41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827584" y="5661248"/>
            <a:ext cx="2736304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Ugly 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652120" y="260648"/>
            <a:ext cx="2746648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O</a:t>
            </a:r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ld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6" name="Picture 2" descr="http://images.wikia.com/uncyclopedia/images/archive/8/83/20100630194705!8_ugly_peo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8" y="188640"/>
            <a:ext cx="3809884" cy="52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t2.gstatic.com/images?q=tbn:ANd9GcTh4g6s81uIuTDB32mQ1EPs_SoIY9fsHA4hcaBKfd5nGAgVFXyx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09570"/>
            <a:ext cx="4051446" cy="5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44016" y="274638"/>
            <a:ext cx="2771800" cy="7780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B</a:t>
            </a:r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oring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652120" y="4581128"/>
            <a:ext cx="345638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2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Interesting</a:t>
            </a:r>
            <a:endParaRPr lang="es-PE" sz="42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0" name="Picture 2" descr="http://cdn2.business2community.com/wp-content/uploads/2012/02/boring-conte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-410435"/>
            <a:ext cx="5570984" cy="369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-GMBlrXDNLiA/Uid6UG7Sn-I/AAAAAAAAKgk/-DMfjYXwoW0/s630-fcrop64=1,000027c8ffffffff/inter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556153" cy="31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3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7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345430"/>
            <a:ext cx="2003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5400" b="1" dirty="0" smtClean="0">
                <a:ln w="28575">
                  <a:solidFill>
                    <a:srgbClr val="FF6600"/>
                  </a:solidFill>
                </a:ln>
                <a:solidFill>
                  <a:srgbClr val="FFC000"/>
                </a:solidFill>
                <a:latin typeface="Century Gothic" panose="020B0502020202020204" pitchFamily="34" charset="0"/>
              </a:rPr>
              <a:t>Fun</a:t>
            </a:r>
            <a:endParaRPr lang="es-PE" sz="5400" b="1" dirty="0">
              <a:ln w="28575">
                <a:solidFill>
                  <a:srgbClr val="FF6600"/>
                </a:solidFill>
              </a:ln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194" name="Picture 2" descr="http://www.quotenblogger.de/wp-content/uploads/2009/06/06_bg_ci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595324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intesolv.com/wp-content/uploads/2013/02/Fun-514x3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05" y="1291026"/>
            <a:ext cx="6595324" cy="46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7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incheta">
  <a:themeElements>
    <a:clrScheme name="Personalizado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FFFF00"/>
      </a:accent1>
      <a:accent2>
        <a:srgbClr val="FFC000"/>
      </a:accent2>
      <a:accent3>
        <a:srgbClr val="A7EA52"/>
      </a:accent3>
      <a:accent4>
        <a:srgbClr val="5DCEAF"/>
      </a:accent4>
      <a:accent5>
        <a:srgbClr val="FF0066"/>
      </a:accent5>
      <a:accent6>
        <a:srgbClr val="FFFF66"/>
      </a:accent6>
      <a:hlink>
        <a:srgbClr val="FFCC66"/>
      </a:hlink>
      <a:folHlink>
        <a:srgbClr val="81D319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185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Aharoni</vt:lpstr>
      <vt:lpstr>Arial</vt:lpstr>
      <vt:lpstr>Brush Script MT</vt:lpstr>
      <vt:lpstr>Calibri</vt:lpstr>
      <vt:lpstr>Century Gothic</vt:lpstr>
      <vt:lpstr>Constantia</vt:lpstr>
      <vt:lpstr>Franklin Gothic Book</vt:lpstr>
      <vt:lpstr>Rage Italic</vt:lpstr>
      <vt:lpstr>Tema de Office</vt:lpstr>
      <vt:lpstr>Chincheta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Quini Gomez</dc:creator>
  <cp:lastModifiedBy>Koshka</cp:lastModifiedBy>
  <cp:revision>25</cp:revision>
  <dcterms:created xsi:type="dcterms:W3CDTF">2014-03-13T17:33:28Z</dcterms:created>
  <dcterms:modified xsi:type="dcterms:W3CDTF">2014-06-17T06:10:19Z</dcterms:modified>
</cp:coreProperties>
</file>