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2" r:id="rId2"/>
  </p:sldMasterIdLst>
  <p:notesMasterIdLst>
    <p:notesMasterId r:id="rId25"/>
  </p:notesMasterIdLst>
  <p:handoutMasterIdLst>
    <p:handoutMasterId r:id="rId26"/>
  </p:handoutMasterIdLst>
  <p:sldIdLst>
    <p:sldId id="362" r:id="rId3"/>
    <p:sldId id="363" r:id="rId4"/>
    <p:sldId id="379" r:id="rId5"/>
    <p:sldId id="413" r:id="rId6"/>
    <p:sldId id="414" r:id="rId7"/>
    <p:sldId id="415" r:id="rId8"/>
    <p:sldId id="417" r:id="rId9"/>
    <p:sldId id="511" r:id="rId10"/>
    <p:sldId id="419" r:id="rId11"/>
    <p:sldId id="396" r:id="rId12"/>
    <p:sldId id="420" r:id="rId13"/>
    <p:sldId id="380" r:id="rId14"/>
    <p:sldId id="381" r:id="rId15"/>
    <p:sldId id="421" r:id="rId16"/>
    <p:sldId id="422" r:id="rId17"/>
    <p:sldId id="423" r:id="rId18"/>
    <p:sldId id="424" r:id="rId19"/>
    <p:sldId id="426" r:id="rId20"/>
    <p:sldId id="427" r:id="rId21"/>
    <p:sldId id="397" r:id="rId22"/>
    <p:sldId id="429" r:id="rId23"/>
    <p:sldId id="430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076"/>
    <a:srgbClr val="2B8525"/>
    <a:srgbClr val="FF5B00"/>
    <a:srgbClr val="266429"/>
    <a:srgbClr val="98D89B"/>
    <a:srgbClr val="0101FF"/>
    <a:srgbClr val="800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87779" autoAdjust="0"/>
  </p:normalViewPr>
  <p:slideViewPr>
    <p:cSldViewPr snapToGrid="0" snapToObjects="1">
      <p:cViewPr>
        <p:scale>
          <a:sx n="75" d="100"/>
          <a:sy n="75" d="100"/>
        </p:scale>
        <p:origin x="-1224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91B1587-D81D-42AB-8851-E91AD5382D40}" type="datetime1">
              <a:rPr lang="en-US"/>
              <a:pPr>
                <a:defRPr/>
              </a:pPr>
              <a:t>4/20/2011</a:t>
            </a:fld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140BF30-7E88-42C4-AC64-672ABB304D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2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F51A11EC-2C28-4C7B-90D9-20882185A4D7}" type="datetime1">
              <a:rPr lang="en-US"/>
              <a:pPr>
                <a:defRPr/>
              </a:pPr>
              <a:t>4/20/2011</a:t>
            </a:fld>
            <a:endParaRPr lang="en-US"/>
          </a:p>
        </p:txBody>
      </p:sp>
      <p:sp>
        <p:nvSpPr>
          <p:cNvPr id="256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DB417A79-F479-496E-80F2-E4C109AA1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25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B7CB43-AF86-4E23-9191-EBD98C1DFC19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AF3AF6-8F52-4CC4-A72A-DF7F984D31E0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FB25C7-4524-498E-88F2-1E326E84A4ED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C0E70D-18F1-4C64-BE93-D5D4DF3AAA4C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E899D6-FB01-4A5E-85BE-EED3786B119C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A4CAEC-1138-4595-989A-F1610817D7E2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762A73-9980-429F-8C49-16388BA628FF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6A29E9-30E7-4CBB-9FD6-80F26010613F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F3BB4E-3E9A-48D6-BF27-73C27CF9FE88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043C4A-3F2B-4862-A25E-EEF9E3AF447B}" type="slidenum">
              <a:rPr lang="en-US" sz="1200" smtClean="0"/>
              <a:pPr eaLnBrk="1" hangingPunct="1"/>
              <a:t>18</a:t>
            </a:fld>
            <a:endParaRPr lang="en-US" sz="1200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2511AD-4CD2-4156-A0E3-DFCE18ECC4EE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AF1795-940E-4912-8FB0-B02736681A50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739C6C-9C69-4559-BBF8-48CC8E6BD434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3100DE-0949-4168-9E68-4CEBA81439C8}" type="slidenum">
              <a:rPr lang="en-US" sz="1200" smtClean="0"/>
              <a:pPr eaLnBrk="1" hangingPunct="1"/>
              <a:t>21</a:t>
            </a:fld>
            <a:endParaRPr lang="en-US" sz="1200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574602-EA0E-4CF5-8F67-722BB10BEEB8}" type="slidenum">
              <a:rPr lang="en-US" sz="1200" smtClean="0"/>
              <a:pPr eaLnBrk="1" hangingPunct="1"/>
              <a:t>22</a:t>
            </a:fld>
            <a:endParaRPr lang="en-US" sz="1200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4266AA-9BFF-4461-ABBA-4207DD349CD7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DD86F3-826E-4E82-AC8A-4DF77A5DAF5D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276199-058D-4918-B1DD-9D98DE8FB803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39C792-23EB-4D3A-98F9-94D6943AF711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4F55D0-8B27-4742-8B44-353BFB770E76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D855EB-9261-4E8D-8B04-903A724B7F4A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7D887A-4B89-4CBF-837C-D727EC350D16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1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5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6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27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5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67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8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3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414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8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99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3678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1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29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4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9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21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36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ginewbanner2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tn_chapter_contents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185738"/>
            <a:ext cx="990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5"/>
          <p:cNvSpPr txBox="1">
            <a:spLocks noChangeArrowheads="1"/>
          </p:cNvSpPr>
          <p:nvPr userDrawn="1"/>
        </p:nvSpPr>
        <p:spPr bwMode="auto">
          <a:xfrm>
            <a:off x="8458200" y="6477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7351058D-3526-494E-9ACB-6EF848153DA4}" type="slidenum">
              <a:rPr lang="en-US" sz="1600" b="1" i="1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sz="1600" b="1" i="1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ginewbanner2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btn_course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13" y="182563"/>
            <a:ext cx="990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4.xml"/><Relationship Id="rId1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" Type="http://schemas.openxmlformats.org/officeDocument/2006/relationships/notesSlide" Target="../notesSlides/notesSlide1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6.xml"/><Relationship Id="rId10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55613" y="1858963"/>
            <a:ext cx="62388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6-1   </a:t>
            </a:r>
            <a:r>
              <a:rPr lang="en-US" sz="2000">
                <a:solidFill>
                  <a:schemeClr val="hlink"/>
                </a:solidFill>
                <a:hlinkClick r:id="rId3" action="ppaction://hlinksldjump"/>
              </a:rPr>
              <a:t>Pronunciation of final </a:t>
            </a:r>
            <a:r>
              <a:rPr lang="en-US" sz="2000" b="1" i="1">
                <a:solidFill>
                  <a:schemeClr val="hlink"/>
                </a:solidFill>
                <a:hlinkClick r:id="rId3" action="ppaction://hlinksldjump"/>
              </a:rPr>
              <a:t>-s/-es</a:t>
            </a:r>
            <a:endParaRPr lang="en-US" sz="2000" b="1" i="1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6-2   </a:t>
            </a:r>
            <a:r>
              <a:rPr lang="en-US" sz="2000">
                <a:solidFill>
                  <a:schemeClr val="hlink"/>
                </a:solidFill>
                <a:hlinkClick r:id="rId4" action="ppaction://hlinksldjump"/>
              </a:rPr>
              <a:t>Plural forms of nouns</a:t>
            </a:r>
            <a:endParaRPr lang="en-US" sz="2000" i="1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6-3   </a:t>
            </a:r>
            <a:r>
              <a:rPr lang="en-US" sz="2000">
                <a:solidFill>
                  <a:schemeClr val="hlink"/>
                </a:solidFill>
                <a:hlinkClick r:id="rId5" action="ppaction://hlinksldjump"/>
              </a:rPr>
              <a:t>Subjects, verbs, and objects</a:t>
            </a:r>
            <a:endParaRPr lang="en-US" sz="2000" i="1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6-4   </a:t>
            </a:r>
            <a:r>
              <a:rPr lang="en-US" sz="2000">
                <a:solidFill>
                  <a:schemeClr val="hlink"/>
                </a:solidFill>
                <a:hlinkClick r:id="rId6" action="ppaction://hlinksldjump"/>
              </a:rPr>
              <a:t>Objects of prepositions</a:t>
            </a:r>
            <a:endParaRPr lang="en-US" sz="200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6-5   </a:t>
            </a:r>
            <a:r>
              <a:rPr lang="en-US" sz="2000">
                <a:solidFill>
                  <a:schemeClr val="hlink"/>
                </a:solidFill>
                <a:hlinkClick r:id="rId7" action="ppaction://hlinksldjump"/>
              </a:rPr>
              <a:t>Prepositions of time</a:t>
            </a:r>
            <a:endParaRPr lang="en-US" sz="2000" i="1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6-6   </a:t>
            </a:r>
            <a:r>
              <a:rPr lang="en-US" sz="2000">
                <a:solidFill>
                  <a:schemeClr val="hlink"/>
                </a:solidFill>
                <a:hlinkClick r:id="rId8" action="ppaction://hlinksldjump"/>
              </a:rPr>
              <a:t>Word order: place and time</a:t>
            </a:r>
            <a:endParaRPr lang="en-US" sz="200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6-7   </a:t>
            </a:r>
            <a:r>
              <a:rPr lang="en-US" sz="2000">
                <a:solidFill>
                  <a:schemeClr val="hlink"/>
                </a:solidFill>
                <a:hlinkClick r:id="rId9" action="ppaction://hlinksldjump"/>
              </a:rPr>
              <a:t>Subject – verb agreement</a:t>
            </a:r>
            <a:endParaRPr lang="en-US" sz="200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6-8   </a:t>
            </a:r>
            <a:r>
              <a:rPr lang="en-US" sz="2000">
                <a:solidFill>
                  <a:schemeClr val="hlink"/>
                </a:solidFill>
                <a:hlinkClick r:id="rId10" action="ppaction://hlinksldjump"/>
              </a:rPr>
              <a:t>Using adjectives to describe nouns</a:t>
            </a:r>
            <a:endParaRPr lang="en-US" sz="2000" i="1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6-9   </a:t>
            </a:r>
            <a:r>
              <a:rPr lang="en-US" sz="2000">
                <a:solidFill>
                  <a:schemeClr val="hlink"/>
                </a:solidFill>
                <a:hlinkClick r:id="rId11" action="ppaction://hlinksldjump"/>
              </a:rPr>
              <a:t>Using nouns as adjectives</a:t>
            </a:r>
            <a:endParaRPr lang="en-US" sz="2000" i="1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6-10 </a:t>
            </a:r>
            <a:r>
              <a:rPr lang="en-US" sz="2000">
                <a:solidFill>
                  <a:schemeClr val="hlink"/>
                </a:solidFill>
                <a:hlinkClick r:id="rId4" action="ppaction://hlinksldjump"/>
              </a:rPr>
              <a:t>Personal pronouns: subjects and objects</a:t>
            </a:r>
            <a:endParaRPr lang="en-US" sz="200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6-11 </a:t>
            </a:r>
            <a:r>
              <a:rPr lang="en-US" sz="2000">
                <a:solidFill>
                  <a:schemeClr val="hlink"/>
                </a:solidFill>
                <a:hlinkClick r:id="rId12" action="ppaction://hlinksldjump"/>
              </a:rPr>
              <a:t>Possessive nouns</a:t>
            </a:r>
            <a:endParaRPr lang="en-US" sz="200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6-12 </a:t>
            </a:r>
            <a:r>
              <a:rPr lang="en-US" sz="2000">
                <a:solidFill>
                  <a:schemeClr val="hlink"/>
                </a:solidFill>
                <a:hlinkClick r:id="rId13" action="ppaction://hlinksldjump"/>
              </a:rPr>
              <a:t>Possessive pronouns and adjectives</a:t>
            </a:r>
            <a:endParaRPr lang="en-US" sz="200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6-13 </a:t>
            </a:r>
            <a:r>
              <a:rPr lang="en-US" sz="2000">
                <a:solidFill>
                  <a:schemeClr val="hlink"/>
                </a:solidFill>
                <a:hlinkClick r:id="rId14" action="ppaction://hlinksldjump"/>
              </a:rPr>
              <a:t>Reflexive pronouns</a:t>
            </a:r>
            <a:endParaRPr lang="en-US" sz="2000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6-14 </a:t>
            </a:r>
            <a:r>
              <a:rPr lang="en-US" sz="2000">
                <a:solidFill>
                  <a:schemeClr val="hlink"/>
                </a:solidFill>
                <a:hlinkClick r:id="rId15" action="ppaction://hlinksldjump"/>
              </a:rPr>
              <a:t>Singular forms of </a:t>
            </a:r>
            <a:r>
              <a:rPr lang="en-US" sz="2000" b="1" i="1">
                <a:solidFill>
                  <a:schemeClr val="hlink"/>
                </a:solidFill>
                <a:hlinkClick r:id="rId15" action="ppaction://hlinksldjump"/>
              </a:rPr>
              <a:t>other</a:t>
            </a:r>
            <a:r>
              <a:rPr lang="en-US" sz="2000" i="1">
                <a:solidFill>
                  <a:schemeClr val="hlink"/>
                </a:solidFill>
                <a:hlinkClick r:id="rId15" action="ppaction://hlinksldjump"/>
              </a:rPr>
              <a:t>: </a:t>
            </a:r>
            <a:r>
              <a:rPr lang="en-US" sz="2000" b="1" i="1">
                <a:solidFill>
                  <a:schemeClr val="hlink"/>
                </a:solidFill>
                <a:hlinkClick r:id="rId15" action="ppaction://hlinksldjump"/>
              </a:rPr>
              <a:t>another</a:t>
            </a:r>
            <a:r>
              <a:rPr lang="en-US" sz="2000">
                <a:solidFill>
                  <a:schemeClr val="hlink"/>
                </a:solidFill>
                <a:hlinkClick r:id="rId15" action="ppaction://hlinksldjump"/>
              </a:rPr>
              <a:t> vs. </a:t>
            </a:r>
            <a:r>
              <a:rPr lang="en-US" sz="2000" b="1" i="1">
                <a:solidFill>
                  <a:schemeClr val="hlink"/>
                </a:solidFill>
                <a:hlinkClick r:id="rId15" action="ppaction://hlinksldjump"/>
              </a:rPr>
              <a:t>the other</a:t>
            </a:r>
            <a:endParaRPr lang="en-US" sz="2000" b="1" i="1">
              <a:solidFill>
                <a:schemeClr val="hlink"/>
              </a:solidFill>
            </a:endParaRPr>
          </a:p>
          <a:p>
            <a:pPr>
              <a:buClr>
                <a:schemeClr val="tx1"/>
              </a:buClr>
              <a:buFont typeface="Wingdings" pitchFamily="1" charset="2"/>
              <a:buNone/>
            </a:pPr>
            <a:r>
              <a:rPr lang="en-US" sz="2000">
                <a:solidFill>
                  <a:schemeClr val="hlink"/>
                </a:solidFill>
              </a:rPr>
              <a:t>6-15 </a:t>
            </a:r>
            <a:r>
              <a:rPr lang="en-US" sz="2000">
                <a:solidFill>
                  <a:schemeClr val="hlink"/>
                </a:solidFill>
                <a:hlinkClick r:id="rId16" action="ppaction://hlinksldjump"/>
              </a:rPr>
              <a:t>Plural forms of </a:t>
            </a:r>
            <a:r>
              <a:rPr lang="en-US" sz="2000" b="1" i="1">
                <a:solidFill>
                  <a:schemeClr val="hlink"/>
                </a:solidFill>
                <a:hlinkClick r:id="rId16" action="ppaction://hlinksldjump"/>
              </a:rPr>
              <a:t>other</a:t>
            </a:r>
            <a:r>
              <a:rPr lang="en-US" sz="2000" i="1">
                <a:solidFill>
                  <a:schemeClr val="hlink"/>
                </a:solidFill>
                <a:hlinkClick r:id="rId16" action="ppaction://hlinksldjump"/>
              </a:rPr>
              <a:t>: </a:t>
            </a:r>
            <a:r>
              <a:rPr lang="en-US" sz="2000" b="1" i="1">
                <a:solidFill>
                  <a:schemeClr val="hlink"/>
                </a:solidFill>
                <a:hlinkClick r:id="rId16" action="ppaction://hlinksldjump"/>
              </a:rPr>
              <a:t>other(s)</a:t>
            </a:r>
            <a:r>
              <a:rPr lang="en-US" sz="2000">
                <a:solidFill>
                  <a:schemeClr val="hlink"/>
                </a:solidFill>
                <a:hlinkClick r:id="rId16" action="ppaction://hlinksldjump"/>
              </a:rPr>
              <a:t> vs. </a:t>
            </a:r>
            <a:r>
              <a:rPr lang="en-US" sz="2000" b="1" i="1">
                <a:solidFill>
                  <a:schemeClr val="hlink"/>
                </a:solidFill>
                <a:hlinkClick r:id="rId16" action="ppaction://hlinksldjump"/>
              </a:rPr>
              <a:t>the other(s)</a:t>
            </a:r>
            <a:r>
              <a:rPr lang="en-US" sz="2000" i="1">
                <a:solidFill>
                  <a:schemeClr val="hlink"/>
                </a:solidFill>
              </a:rPr>
              <a:t/>
            </a:r>
            <a:br>
              <a:rPr lang="en-US" sz="2000" i="1">
                <a:solidFill>
                  <a:schemeClr val="hlink"/>
                </a:solidFill>
              </a:rPr>
            </a:br>
            <a:r>
              <a:rPr lang="en-US" sz="2000">
                <a:solidFill>
                  <a:schemeClr val="hlink"/>
                </a:solidFill>
              </a:rPr>
              <a:t>6-16 </a:t>
            </a:r>
            <a:r>
              <a:rPr lang="en-US" sz="2000">
                <a:solidFill>
                  <a:schemeClr val="hlink"/>
                </a:solidFill>
                <a:hlinkClick r:id="rId17" action="ppaction://hlinksldjump"/>
              </a:rPr>
              <a:t>Summary of forms of </a:t>
            </a:r>
            <a:r>
              <a:rPr lang="en-US" sz="2000" b="1" i="1">
                <a:solidFill>
                  <a:schemeClr val="hlink"/>
                </a:solidFill>
                <a:hlinkClick r:id="rId17" action="ppaction://hlinksldjump"/>
              </a:rPr>
              <a:t>other</a:t>
            </a:r>
            <a:r>
              <a:rPr lang="en-US" sz="2000" i="1">
                <a:solidFill>
                  <a:schemeClr val="hlink"/>
                </a:solidFill>
              </a:rPr>
              <a:t/>
            </a:r>
            <a:br>
              <a:rPr lang="en-US" sz="2000" i="1">
                <a:solidFill>
                  <a:schemeClr val="hlink"/>
                </a:solidFill>
              </a:rPr>
            </a:br>
            <a:endParaRPr lang="en-US" b="1" i="1">
              <a:solidFill>
                <a:schemeClr val="hlink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1219200"/>
            <a:ext cx="9144000" cy="547688"/>
          </a:xfrm>
          <a:prstGeom prst="rect">
            <a:avLst/>
          </a:prstGeom>
          <a:solidFill>
            <a:srgbClr val="FFB665"/>
          </a:solidFill>
          <a:ln w="28575" algn="ctr">
            <a:solidFill>
              <a:srgbClr val="358C3A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              </a:t>
            </a:r>
            <a:r>
              <a:rPr lang="en-US" b="1"/>
              <a:t>CONTENTS</a:t>
            </a:r>
            <a:endParaRPr lang="en-US" sz="3600" b="1" i="1"/>
          </a:p>
        </p:txBody>
      </p:sp>
      <p:pic>
        <p:nvPicPr>
          <p:cNvPr id="3076" name="Picture 4" descr="Chapter-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65088"/>
            <a:ext cx="26416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519113" y="1804988"/>
            <a:ext cx="446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watches =  watch___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48815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6-1 LET’S PRACTICE </a:t>
            </a:r>
          </a:p>
        </p:txBody>
      </p:sp>
      <p:sp>
        <p:nvSpPr>
          <p:cNvPr id="12292" name="AutoShape 3"/>
          <p:cNvSpPr>
            <a:spLocks noChangeArrowheads="1"/>
          </p:cNvSpPr>
          <p:nvPr/>
        </p:nvSpPr>
        <p:spPr bwMode="auto">
          <a:xfrm>
            <a:off x="6750050" y="1387475"/>
            <a:ext cx="1911350" cy="13811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  a. /s/</a:t>
            </a:r>
          </a:p>
          <a:p>
            <a:r>
              <a:rPr lang="en-US" b="1"/>
              <a:t>  b. /z/</a:t>
            </a:r>
          </a:p>
          <a:p>
            <a:r>
              <a:rPr lang="en-US" b="1"/>
              <a:t>  c. /  z/ 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 flipV="1">
            <a:off x="7534275" y="2316163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e</a:t>
            </a:r>
          </a:p>
        </p:txBody>
      </p:sp>
      <p:sp>
        <p:nvSpPr>
          <p:cNvPr id="698373" name="Text Box 5"/>
          <p:cNvSpPr txBox="1">
            <a:spLocks noChangeArrowheads="1"/>
          </p:cNvSpPr>
          <p:nvPr/>
        </p:nvSpPr>
        <p:spPr bwMode="auto">
          <a:xfrm>
            <a:off x="4075113" y="1792288"/>
            <a:ext cx="92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/  z/</a:t>
            </a:r>
          </a:p>
        </p:txBody>
      </p:sp>
      <p:sp>
        <p:nvSpPr>
          <p:cNvPr id="698376" name="Text Box 8"/>
          <p:cNvSpPr txBox="1">
            <a:spLocks noChangeArrowheads="1"/>
          </p:cNvSpPr>
          <p:nvPr/>
        </p:nvSpPr>
        <p:spPr bwMode="auto">
          <a:xfrm flipV="1">
            <a:off x="4197350" y="1900238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e</a:t>
            </a:r>
          </a:p>
        </p:txBody>
      </p:sp>
      <p:pic>
        <p:nvPicPr>
          <p:cNvPr id="12296" name="Picture 10" descr="shutterstock_8819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3111500"/>
            <a:ext cx="4065587" cy="304958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3" grpId="0"/>
      <p:bldP spid="6983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12813" y="1804988"/>
            <a:ext cx="271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cars = car__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160463" y="304800"/>
            <a:ext cx="48815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6-1 LET’S PRACTICE 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750050" y="1387475"/>
            <a:ext cx="1911350" cy="13811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  a. /s/</a:t>
            </a:r>
          </a:p>
          <a:p>
            <a:r>
              <a:rPr lang="en-US" b="1"/>
              <a:t>  b. /z/</a:t>
            </a:r>
          </a:p>
          <a:p>
            <a:r>
              <a:rPr lang="en-US" b="1"/>
              <a:t>  c. /  z/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 flipV="1">
            <a:off x="7518400" y="233045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e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2944813" y="1795463"/>
            <a:ext cx="66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/z/</a:t>
            </a:r>
          </a:p>
        </p:txBody>
      </p:sp>
      <p:pic>
        <p:nvPicPr>
          <p:cNvPr id="13319" name="Picture 11" descr="shutterstock_34793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917825"/>
            <a:ext cx="3860800" cy="258603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62050" y="127000"/>
            <a:ext cx="714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6-2 PLURAL FORMS OF NOUNS</a:t>
            </a:r>
            <a:r>
              <a:rPr lang="en-US" sz="3200"/>
              <a:t>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79500" y="1609725"/>
            <a:ext cx="2362200" cy="1431925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>
                <a:latin typeface="Comic Sans MS" pitchFamily="1" charset="0"/>
              </a:rPr>
              <a:t>one potato</a:t>
            </a:r>
            <a:endParaRPr lang="en-US" sz="320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92700" y="1609725"/>
            <a:ext cx="2963863" cy="1431925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>
                <a:latin typeface="Comic Sans MS" pitchFamily="1" charset="0"/>
              </a:rPr>
              <a:t>six potatoes</a:t>
            </a:r>
            <a:endParaRPr lang="en-US" sz="3200"/>
          </a:p>
        </p:txBody>
      </p:sp>
      <p:pic>
        <p:nvPicPr>
          <p:cNvPr id="14341" name="Picture 11" descr="shutterstock_23343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4000500"/>
            <a:ext cx="2319338" cy="17399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12" descr="shutterstock_26627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3525838"/>
            <a:ext cx="3327400" cy="221456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62050" y="139700"/>
            <a:ext cx="714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6-2 PLURAL FORMS OF NOUNS</a:t>
            </a:r>
            <a:r>
              <a:rPr lang="en-US" sz="3200"/>
              <a:t> 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758950" y="1338263"/>
            <a:ext cx="2001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SINGULAR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145088" y="1335088"/>
            <a:ext cx="1568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PLURAL</a:t>
            </a:r>
          </a:p>
        </p:txBody>
      </p:sp>
      <p:sp>
        <p:nvSpPr>
          <p:cNvPr id="667654" name="Text Box 6"/>
          <p:cNvSpPr txBox="1">
            <a:spLocks noChangeArrowheads="1"/>
          </p:cNvSpPr>
          <p:nvPr/>
        </p:nvSpPr>
        <p:spPr bwMode="auto">
          <a:xfrm>
            <a:off x="854075" y="2101850"/>
            <a:ext cx="66913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	one dream             two </a:t>
            </a:r>
            <a:r>
              <a:rPr lang="en-US" sz="3200" b="1" i="1">
                <a:solidFill>
                  <a:schemeClr val="hlink"/>
                </a:solidFill>
              </a:rPr>
              <a:t>dreams</a:t>
            </a:r>
          </a:p>
          <a:p>
            <a:pPr eaLnBrk="1" hangingPunct="1"/>
            <a:r>
              <a:rPr lang="en-US" sz="3200"/>
              <a:t>	one boat                two </a:t>
            </a:r>
            <a:r>
              <a:rPr lang="en-US" sz="3200" b="1" i="1">
                <a:solidFill>
                  <a:schemeClr val="hlink"/>
                </a:solidFill>
              </a:rPr>
              <a:t>boats</a:t>
            </a:r>
          </a:p>
          <a:p>
            <a:pPr eaLnBrk="1" hangingPunct="1"/>
            <a:r>
              <a:rPr lang="en-US" sz="3200"/>
              <a:t>        one shoe		      two </a:t>
            </a:r>
            <a:r>
              <a:rPr lang="en-US" sz="3200" b="1" i="1">
                <a:solidFill>
                  <a:schemeClr val="hlink"/>
                </a:solidFill>
              </a:rPr>
              <a:t>shoes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744538" y="2046288"/>
            <a:ext cx="679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(a)</a:t>
            </a:r>
          </a:p>
        </p:txBody>
      </p:sp>
      <p:sp>
        <p:nvSpPr>
          <p:cNvPr id="667656" name="AutoShape 8"/>
          <p:cNvSpPr>
            <a:spLocks noChangeArrowheads="1"/>
          </p:cNvSpPr>
          <p:nvPr/>
        </p:nvSpPr>
        <p:spPr bwMode="auto">
          <a:xfrm>
            <a:off x="2535238" y="3935413"/>
            <a:ext cx="4021137" cy="1554162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 b="1"/>
          </a:p>
        </p:txBody>
      </p:sp>
      <p:sp>
        <p:nvSpPr>
          <p:cNvPr id="667657" name="Text Box 9"/>
          <p:cNvSpPr txBox="1">
            <a:spLocks noChangeArrowheads="1"/>
          </p:cNvSpPr>
          <p:nvPr/>
        </p:nvSpPr>
        <p:spPr bwMode="auto">
          <a:xfrm>
            <a:off x="2722563" y="3813175"/>
            <a:ext cx="370046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3200"/>
          </a:p>
          <a:p>
            <a:pPr algn="ctr" eaLnBrk="1" hangingPunct="1"/>
            <a:r>
              <a:rPr lang="en-US" sz="3200" b="1"/>
              <a:t>most plural nouns</a:t>
            </a:r>
          </a:p>
          <a:p>
            <a:pPr algn="ctr" eaLnBrk="1" hangingPunct="1"/>
            <a:r>
              <a:rPr lang="en-US" sz="3200" b="1"/>
              <a:t>add </a:t>
            </a:r>
            <a:r>
              <a:rPr lang="en-US" sz="3200" b="1" i="1">
                <a:solidFill>
                  <a:schemeClr val="hlink"/>
                </a:solidFill>
              </a:rPr>
              <a:t>–s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6" grpId="0" animBg="1"/>
      <p:bldP spid="6676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62050" y="139700"/>
            <a:ext cx="714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6-2 PLURAL FORMS OF NOUNS</a:t>
            </a:r>
            <a:r>
              <a:rPr lang="en-US" sz="3200"/>
              <a:t>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36725" y="1338263"/>
            <a:ext cx="2001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SINGULAR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122863" y="1335088"/>
            <a:ext cx="1568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PLURAL</a:t>
            </a:r>
          </a:p>
        </p:txBody>
      </p:sp>
      <p:sp>
        <p:nvSpPr>
          <p:cNvPr id="749573" name="Text Box 5"/>
          <p:cNvSpPr txBox="1">
            <a:spLocks noChangeArrowheads="1"/>
          </p:cNvSpPr>
          <p:nvPr/>
        </p:nvSpPr>
        <p:spPr bwMode="auto">
          <a:xfrm>
            <a:off x="831850" y="2101850"/>
            <a:ext cx="675005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	one wish                two </a:t>
            </a:r>
            <a:r>
              <a:rPr lang="en-US" sz="3200" b="1" i="1">
                <a:solidFill>
                  <a:schemeClr val="hlink"/>
                </a:solidFill>
              </a:rPr>
              <a:t>wishes</a:t>
            </a:r>
          </a:p>
          <a:p>
            <a:pPr eaLnBrk="1" hangingPunct="1"/>
            <a:r>
              <a:rPr lang="en-US" sz="3200"/>
              <a:t>	one latch                two </a:t>
            </a:r>
            <a:r>
              <a:rPr lang="en-US" sz="3200" b="1" i="1">
                <a:solidFill>
                  <a:schemeClr val="hlink"/>
                </a:solidFill>
              </a:rPr>
              <a:t>latches</a:t>
            </a:r>
          </a:p>
          <a:p>
            <a:pPr eaLnBrk="1" hangingPunct="1"/>
            <a:r>
              <a:rPr lang="en-US" sz="3200"/>
              <a:t>        one glass		      two </a:t>
            </a:r>
            <a:r>
              <a:rPr lang="en-US" sz="3200" b="1" i="1">
                <a:solidFill>
                  <a:schemeClr val="hlink"/>
                </a:solidFill>
              </a:rPr>
              <a:t>glasses</a:t>
            </a:r>
          </a:p>
          <a:p>
            <a:pPr eaLnBrk="1" hangingPunct="1"/>
            <a:r>
              <a:rPr lang="en-US" sz="3200" b="1" i="1">
                <a:solidFill>
                  <a:schemeClr val="accent2"/>
                </a:solidFill>
              </a:rPr>
              <a:t>	</a:t>
            </a:r>
            <a:r>
              <a:rPr lang="en-US" sz="3200"/>
              <a:t>one mix		      two </a:t>
            </a:r>
            <a:r>
              <a:rPr lang="en-US" sz="3200" b="1" i="1">
                <a:solidFill>
                  <a:schemeClr val="hlink"/>
                </a:solidFill>
              </a:rPr>
              <a:t>mixes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22313" y="2046288"/>
            <a:ext cx="679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(b)</a:t>
            </a:r>
          </a:p>
        </p:txBody>
      </p:sp>
      <p:sp>
        <p:nvSpPr>
          <p:cNvPr id="749575" name="AutoShape 7"/>
          <p:cNvSpPr>
            <a:spLocks noChangeArrowheads="1"/>
          </p:cNvSpPr>
          <p:nvPr/>
        </p:nvSpPr>
        <p:spPr bwMode="auto">
          <a:xfrm>
            <a:off x="2070100" y="4311650"/>
            <a:ext cx="5511800" cy="143510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 b="1"/>
          </a:p>
        </p:txBody>
      </p:sp>
      <p:sp>
        <p:nvSpPr>
          <p:cNvPr id="749576" name="Text Box 8"/>
          <p:cNvSpPr txBox="1">
            <a:spLocks noChangeArrowheads="1"/>
          </p:cNvSpPr>
          <p:nvPr/>
        </p:nvSpPr>
        <p:spPr bwMode="auto">
          <a:xfrm>
            <a:off x="3771900" y="5010150"/>
            <a:ext cx="1693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add</a:t>
            </a:r>
            <a:r>
              <a:rPr lang="en-US" sz="3200"/>
              <a:t> </a:t>
            </a:r>
            <a:r>
              <a:rPr lang="en-US" sz="3200" b="1" i="1">
                <a:solidFill>
                  <a:schemeClr val="hlink"/>
                </a:solidFill>
              </a:rPr>
              <a:t>–es</a:t>
            </a:r>
          </a:p>
        </p:txBody>
      </p:sp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2232025" y="4452938"/>
            <a:ext cx="5186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endings:</a:t>
            </a:r>
            <a:r>
              <a:rPr lang="en-US" sz="3200"/>
              <a:t> </a:t>
            </a:r>
            <a:r>
              <a:rPr lang="en-US" sz="3200" b="1" i="1">
                <a:solidFill>
                  <a:schemeClr val="hlink"/>
                </a:solidFill>
              </a:rPr>
              <a:t>–sh</a:t>
            </a:r>
            <a:r>
              <a:rPr lang="en-US" sz="3200"/>
              <a:t>, </a:t>
            </a:r>
            <a:r>
              <a:rPr lang="en-US" sz="3200" b="1" i="1">
                <a:solidFill>
                  <a:schemeClr val="hlink"/>
                </a:solidFill>
              </a:rPr>
              <a:t>–ch</a:t>
            </a:r>
            <a:r>
              <a:rPr lang="en-US" sz="3200"/>
              <a:t>, </a:t>
            </a:r>
            <a:r>
              <a:rPr lang="en-US" sz="3200" b="1" i="1">
                <a:solidFill>
                  <a:schemeClr val="hlink"/>
                </a:solidFill>
              </a:rPr>
              <a:t>–ss</a:t>
            </a:r>
            <a:r>
              <a:rPr lang="en-US" sz="3200"/>
              <a:t>, </a:t>
            </a:r>
            <a:r>
              <a:rPr lang="en-US" sz="3200" b="1" i="1">
                <a:solidFill>
                  <a:schemeClr val="hlink"/>
                </a:solidFill>
              </a:rPr>
              <a:t>–x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5" grpId="0" animBg="1"/>
      <p:bldP spid="749576" grpId="0"/>
      <p:bldP spid="7495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62050" y="139700"/>
            <a:ext cx="714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6-2 PLURAL FORMS OF NOUNS</a:t>
            </a:r>
            <a:r>
              <a:rPr lang="en-US" sz="3200"/>
              <a:t>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58950" y="1338263"/>
            <a:ext cx="2001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SINGULAR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145088" y="1335088"/>
            <a:ext cx="1568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PLURAL</a:t>
            </a:r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854075" y="2101850"/>
            <a:ext cx="65325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	one story               two </a:t>
            </a:r>
            <a:r>
              <a:rPr lang="en-US" sz="3200" b="1" i="1">
                <a:solidFill>
                  <a:schemeClr val="hlink"/>
                </a:solidFill>
              </a:rPr>
              <a:t>stories</a:t>
            </a:r>
          </a:p>
          <a:p>
            <a:pPr eaLnBrk="1" hangingPunct="1"/>
            <a:r>
              <a:rPr lang="en-US" sz="3200"/>
              <a:t>	one party	     	     two </a:t>
            </a:r>
            <a:r>
              <a:rPr lang="en-US" sz="3200" b="1" i="1">
                <a:solidFill>
                  <a:schemeClr val="hlink"/>
                </a:solidFill>
              </a:rPr>
              <a:t>parties</a:t>
            </a:r>
          </a:p>
          <a:p>
            <a:pPr eaLnBrk="1" hangingPunct="1"/>
            <a:r>
              <a:rPr lang="en-US" sz="3200"/>
              <a:t>       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44538" y="2046288"/>
            <a:ext cx="657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(c)</a:t>
            </a:r>
          </a:p>
        </p:txBody>
      </p:sp>
      <p:sp>
        <p:nvSpPr>
          <p:cNvPr id="751623" name="AutoShape 7"/>
          <p:cNvSpPr>
            <a:spLocks noChangeArrowheads="1"/>
          </p:cNvSpPr>
          <p:nvPr/>
        </p:nvSpPr>
        <p:spPr bwMode="auto">
          <a:xfrm>
            <a:off x="1625600" y="3990975"/>
            <a:ext cx="5888038" cy="151765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 b="1"/>
          </a:p>
        </p:txBody>
      </p:sp>
      <p:sp>
        <p:nvSpPr>
          <p:cNvPr id="751624" name="Text Box 8"/>
          <p:cNvSpPr txBox="1">
            <a:spLocks noChangeArrowheads="1"/>
          </p:cNvSpPr>
          <p:nvPr/>
        </p:nvSpPr>
        <p:spPr bwMode="auto">
          <a:xfrm>
            <a:off x="2374900" y="4710113"/>
            <a:ext cx="4518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i="1">
                <a:solidFill>
                  <a:schemeClr val="hlink"/>
                </a:solidFill>
              </a:rPr>
              <a:t>–y</a:t>
            </a:r>
            <a:r>
              <a:rPr lang="en-US" sz="3200" b="1" i="1">
                <a:solidFill>
                  <a:schemeClr val="bg2"/>
                </a:solidFill>
              </a:rPr>
              <a:t>       </a:t>
            </a:r>
            <a:r>
              <a:rPr lang="en-US" sz="3200" b="1" i="1">
                <a:solidFill>
                  <a:schemeClr val="hlink"/>
                </a:solidFill>
              </a:rPr>
              <a:t>–i</a:t>
            </a:r>
            <a:r>
              <a:rPr lang="en-US" sz="3200"/>
              <a:t>  </a:t>
            </a:r>
            <a:r>
              <a:rPr lang="en-US" sz="3200" b="1"/>
              <a:t>and add</a:t>
            </a:r>
            <a:r>
              <a:rPr lang="en-US" sz="3200"/>
              <a:t> </a:t>
            </a:r>
            <a:r>
              <a:rPr lang="en-US" sz="3200" b="1" i="1">
                <a:solidFill>
                  <a:schemeClr val="hlink"/>
                </a:solidFill>
              </a:rPr>
              <a:t>–es</a:t>
            </a:r>
          </a:p>
        </p:txBody>
      </p:sp>
      <p:sp>
        <p:nvSpPr>
          <p:cNvPr id="751625" name="Text Box 9"/>
          <p:cNvSpPr txBox="1">
            <a:spLocks noChangeArrowheads="1"/>
          </p:cNvSpPr>
          <p:nvPr/>
        </p:nvSpPr>
        <p:spPr bwMode="auto">
          <a:xfrm>
            <a:off x="2098675" y="4152900"/>
            <a:ext cx="4949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endings:</a:t>
            </a:r>
            <a:r>
              <a:rPr lang="en-US" sz="3200"/>
              <a:t> </a:t>
            </a:r>
            <a:r>
              <a:rPr lang="en-US" sz="3200" b="1" i="1">
                <a:solidFill>
                  <a:schemeClr val="hlink"/>
                </a:solidFill>
              </a:rPr>
              <a:t>consonant</a:t>
            </a:r>
            <a:r>
              <a:rPr lang="en-US" sz="3200" b="1" i="1">
                <a:solidFill>
                  <a:schemeClr val="accent2"/>
                </a:solidFill>
              </a:rPr>
              <a:t> </a:t>
            </a:r>
            <a:r>
              <a:rPr lang="en-US" sz="3200" b="1" i="1"/>
              <a:t>+</a:t>
            </a:r>
            <a:r>
              <a:rPr lang="en-US" sz="3200" b="1" i="1">
                <a:solidFill>
                  <a:schemeClr val="accent2"/>
                </a:solidFill>
              </a:rPr>
              <a:t> </a:t>
            </a:r>
            <a:r>
              <a:rPr lang="en-US" sz="3200" b="1" i="1">
                <a:solidFill>
                  <a:schemeClr val="hlink"/>
                </a:solidFill>
              </a:rPr>
              <a:t>–y</a:t>
            </a:r>
          </a:p>
        </p:txBody>
      </p:sp>
      <p:sp>
        <p:nvSpPr>
          <p:cNvPr id="751626" name="AutoShape 10"/>
          <p:cNvSpPr>
            <a:spLocks noChangeArrowheads="1"/>
          </p:cNvSpPr>
          <p:nvPr/>
        </p:nvSpPr>
        <p:spPr bwMode="auto">
          <a:xfrm>
            <a:off x="3013075" y="4889500"/>
            <a:ext cx="566738" cy="261938"/>
          </a:xfrm>
          <a:prstGeom prst="rightArrow">
            <a:avLst>
              <a:gd name="adj1" fmla="val 50000"/>
              <a:gd name="adj2" fmla="val 54091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74675" y="3513138"/>
            <a:ext cx="18415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200"/>
          </a:p>
          <a:p>
            <a:pPr eaLnBrk="1" hangingPunct="1"/>
            <a:endParaRPr lang="en-US" sz="3200"/>
          </a:p>
          <a:p>
            <a:pPr eaLnBrk="1" hangingPunct="1"/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3" grpId="0" animBg="1"/>
      <p:bldP spid="751624" grpId="0"/>
      <p:bldP spid="7516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162050" y="139700"/>
            <a:ext cx="714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6-2 PLURAL FORMS OF NOUNS</a:t>
            </a:r>
            <a:r>
              <a:rPr lang="en-US" sz="3200"/>
              <a:t>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747838" y="1338263"/>
            <a:ext cx="2001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SINGULAR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133975" y="1335088"/>
            <a:ext cx="1568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PLURAL</a:t>
            </a:r>
          </a:p>
        </p:txBody>
      </p:sp>
      <p:sp>
        <p:nvSpPr>
          <p:cNvPr id="753669" name="Text Box 5"/>
          <p:cNvSpPr txBox="1">
            <a:spLocks noChangeArrowheads="1"/>
          </p:cNvSpPr>
          <p:nvPr/>
        </p:nvSpPr>
        <p:spPr bwMode="auto">
          <a:xfrm>
            <a:off x="842963" y="2101850"/>
            <a:ext cx="60356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	one boy                two </a:t>
            </a:r>
            <a:r>
              <a:rPr lang="en-US" sz="3200" b="1" i="1">
                <a:solidFill>
                  <a:schemeClr val="hlink"/>
                </a:solidFill>
              </a:rPr>
              <a:t>boys</a:t>
            </a:r>
          </a:p>
          <a:p>
            <a:pPr eaLnBrk="1" hangingPunct="1"/>
            <a:r>
              <a:rPr lang="en-US" sz="3200"/>
              <a:t>	one ray		     two </a:t>
            </a:r>
            <a:r>
              <a:rPr lang="en-US" sz="3200" b="1" i="1">
                <a:solidFill>
                  <a:schemeClr val="hlink"/>
                </a:solidFill>
              </a:rPr>
              <a:t>rays</a:t>
            </a:r>
          </a:p>
          <a:p>
            <a:pPr eaLnBrk="1" hangingPunct="1"/>
            <a:r>
              <a:rPr lang="en-US" sz="3200"/>
              <a:t>        </a:t>
            </a:r>
            <a:endParaRPr lang="en-US" sz="3200" b="1" i="1">
              <a:solidFill>
                <a:schemeClr val="bg2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33425" y="2101850"/>
            <a:ext cx="679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(d)</a:t>
            </a:r>
          </a:p>
        </p:txBody>
      </p:sp>
      <p:sp>
        <p:nvSpPr>
          <p:cNvPr id="753671" name="AutoShape 7"/>
          <p:cNvSpPr>
            <a:spLocks noChangeArrowheads="1"/>
          </p:cNvSpPr>
          <p:nvPr/>
        </p:nvSpPr>
        <p:spPr bwMode="auto">
          <a:xfrm>
            <a:off x="1803400" y="3886200"/>
            <a:ext cx="5110163" cy="1639888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 b="1"/>
          </a:p>
        </p:txBody>
      </p:sp>
      <p:sp>
        <p:nvSpPr>
          <p:cNvPr id="753672" name="Text Box 8"/>
          <p:cNvSpPr txBox="1">
            <a:spLocks noChangeArrowheads="1"/>
          </p:cNvSpPr>
          <p:nvPr/>
        </p:nvSpPr>
        <p:spPr bwMode="auto">
          <a:xfrm>
            <a:off x="3524250" y="4710113"/>
            <a:ext cx="15636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add </a:t>
            </a:r>
            <a:r>
              <a:rPr lang="en-US" sz="3200" b="1" i="1">
                <a:solidFill>
                  <a:schemeClr val="hlink"/>
                </a:solidFill>
              </a:rPr>
              <a:t>–s</a:t>
            </a:r>
          </a:p>
        </p:txBody>
      </p:sp>
      <p:sp>
        <p:nvSpPr>
          <p:cNvPr id="753673" name="Text Box 9"/>
          <p:cNvSpPr txBox="1">
            <a:spLocks noChangeArrowheads="1"/>
          </p:cNvSpPr>
          <p:nvPr/>
        </p:nvSpPr>
        <p:spPr bwMode="auto">
          <a:xfrm>
            <a:off x="2320925" y="4130675"/>
            <a:ext cx="4027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endings:</a:t>
            </a:r>
            <a:r>
              <a:rPr lang="en-US" sz="3200"/>
              <a:t> </a:t>
            </a:r>
            <a:r>
              <a:rPr lang="en-US" sz="3200" b="1" i="1">
                <a:solidFill>
                  <a:schemeClr val="hlink"/>
                </a:solidFill>
              </a:rPr>
              <a:t>vowel</a:t>
            </a:r>
            <a:r>
              <a:rPr lang="en-US" sz="3200" b="1" i="1">
                <a:solidFill>
                  <a:schemeClr val="accent2"/>
                </a:solidFill>
              </a:rPr>
              <a:t> </a:t>
            </a:r>
            <a:r>
              <a:rPr lang="en-US" sz="3200" b="1" i="1"/>
              <a:t>+</a:t>
            </a:r>
            <a:r>
              <a:rPr lang="en-US" sz="3200" b="1" i="1">
                <a:solidFill>
                  <a:schemeClr val="accent2"/>
                </a:solidFill>
              </a:rPr>
              <a:t> </a:t>
            </a:r>
            <a:r>
              <a:rPr lang="en-US" sz="3200" b="1" i="1">
                <a:solidFill>
                  <a:schemeClr val="hlink"/>
                </a:solidFill>
              </a:rPr>
              <a:t>–y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71" grpId="0" animBg="1"/>
      <p:bldP spid="753672" grpId="0"/>
      <p:bldP spid="7536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795338" y="3656013"/>
            <a:ext cx="7777162" cy="164782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 b="1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162050" y="139700"/>
            <a:ext cx="714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6-2 PLURAL FORMS OF NOUNS</a:t>
            </a:r>
            <a:r>
              <a:rPr lang="en-US" sz="3200"/>
              <a:t> 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758950" y="1338263"/>
            <a:ext cx="2001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SINGULAR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133975" y="1335088"/>
            <a:ext cx="1568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PLURAL</a:t>
            </a:r>
          </a:p>
        </p:txBody>
      </p:sp>
      <p:sp>
        <p:nvSpPr>
          <p:cNvPr id="755717" name="Text Box 5"/>
          <p:cNvSpPr txBox="1">
            <a:spLocks noChangeArrowheads="1"/>
          </p:cNvSpPr>
          <p:nvPr/>
        </p:nvSpPr>
        <p:spPr bwMode="auto">
          <a:xfrm>
            <a:off x="842963" y="2101850"/>
            <a:ext cx="616426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	one life                  two </a:t>
            </a:r>
            <a:r>
              <a:rPr lang="en-US" sz="3200" b="1" i="1">
                <a:solidFill>
                  <a:schemeClr val="hlink"/>
                </a:solidFill>
              </a:rPr>
              <a:t>lives</a:t>
            </a:r>
          </a:p>
          <a:p>
            <a:pPr eaLnBrk="1" hangingPunct="1"/>
            <a:r>
              <a:rPr lang="en-US" sz="3200"/>
              <a:t>	one elf		     two </a:t>
            </a:r>
            <a:r>
              <a:rPr lang="en-US" sz="3200" b="1" i="1">
                <a:solidFill>
                  <a:schemeClr val="hlink"/>
                </a:solidFill>
              </a:rPr>
              <a:t>elves</a:t>
            </a:r>
          </a:p>
          <a:p>
            <a:pPr eaLnBrk="1" hangingPunct="1"/>
            <a:r>
              <a:rPr lang="en-US" sz="3200"/>
              <a:t>        </a:t>
            </a:r>
            <a:endParaRPr lang="en-US" sz="3200" b="1" i="1">
              <a:solidFill>
                <a:schemeClr val="bg2"/>
              </a:solidFill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733425" y="2090738"/>
            <a:ext cx="679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(e)</a:t>
            </a:r>
          </a:p>
        </p:txBody>
      </p:sp>
      <p:sp>
        <p:nvSpPr>
          <p:cNvPr id="755719" name="AutoShape 7"/>
          <p:cNvSpPr>
            <a:spLocks noChangeArrowheads="1"/>
          </p:cNvSpPr>
          <p:nvPr/>
        </p:nvSpPr>
        <p:spPr bwMode="auto">
          <a:xfrm>
            <a:off x="2136775" y="3656013"/>
            <a:ext cx="4064000" cy="164782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 b="1"/>
          </a:p>
        </p:txBody>
      </p:sp>
      <p:sp>
        <p:nvSpPr>
          <p:cNvPr id="755720" name="Text Box 8"/>
          <p:cNvSpPr txBox="1">
            <a:spLocks noChangeArrowheads="1"/>
          </p:cNvSpPr>
          <p:nvPr/>
        </p:nvSpPr>
        <p:spPr bwMode="auto">
          <a:xfrm>
            <a:off x="2374900" y="4354513"/>
            <a:ext cx="4138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i="1">
                <a:solidFill>
                  <a:schemeClr val="hlink"/>
                </a:solidFill>
              </a:rPr>
              <a:t>–fe</a:t>
            </a:r>
            <a:r>
              <a:rPr lang="en-US" sz="3200" b="1" i="1">
                <a:solidFill>
                  <a:schemeClr val="bg2"/>
                </a:solidFill>
              </a:rPr>
              <a:t> </a:t>
            </a:r>
            <a:r>
              <a:rPr lang="en-US" sz="3200" b="1"/>
              <a:t>or</a:t>
            </a:r>
            <a:r>
              <a:rPr lang="en-US" sz="3200" b="1" i="1">
                <a:solidFill>
                  <a:schemeClr val="bg2"/>
                </a:solidFill>
              </a:rPr>
              <a:t> </a:t>
            </a:r>
            <a:r>
              <a:rPr lang="en-US" sz="3200" b="1" i="1">
                <a:solidFill>
                  <a:schemeClr val="hlink"/>
                </a:solidFill>
              </a:rPr>
              <a:t>–f</a:t>
            </a:r>
            <a:r>
              <a:rPr lang="en-US" sz="3200" b="1" i="1">
                <a:solidFill>
                  <a:schemeClr val="bg2"/>
                </a:solidFill>
              </a:rPr>
              <a:t> 	    </a:t>
            </a:r>
            <a:r>
              <a:rPr lang="en-US" sz="3200" b="1" i="1">
                <a:solidFill>
                  <a:schemeClr val="hlink"/>
                </a:solidFill>
              </a:rPr>
              <a:t>–ves</a:t>
            </a:r>
          </a:p>
        </p:txBody>
      </p:sp>
      <p:sp>
        <p:nvSpPr>
          <p:cNvPr id="755721" name="Text Box 9"/>
          <p:cNvSpPr txBox="1">
            <a:spLocks noChangeArrowheads="1"/>
          </p:cNvSpPr>
          <p:nvPr/>
        </p:nvSpPr>
        <p:spPr bwMode="auto">
          <a:xfrm>
            <a:off x="2432050" y="3797300"/>
            <a:ext cx="3563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endings:</a:t>
            </a:r>
            <a:r>
              <a:rPr lang="en-US" sz="3200"/>
              <a:t> </a:t>
            </a:r>
            <a:r>
              <a:rPr lang="en-US" sz="3200" b="1" i="1">
                <a:solidFill>
                  <a:schemeClr val="hlink"/>
                </a:solidFill>
              </a:rPr>
              <a:t>–fe</a:t>
            </a:r>
            <a:r>
              <a:rPr lang="en-US" sz="3200" b="1" i="1">
                <a:solidFill>
                  <a:schemeClr val="accent2"/>
                </a:solidFill>
              </a:rPr>
              <a:t> </a:t>
            </a:r>
            <a:r>
              <a:rPr lang="en-US" sz="3200" b="1" i="1"/>
              <a:t>or</a:t>
            </a:r>
            <a:r>
              <a:rPr lang="en-US" sz="3200" b="1" i="1">
                <a:solidFill>
                  <a:schemeClr val="accent2"/>
                </a:solidFill>
              </a:rPr>
              <a:t> </a:t>
            </a:r>
            <a:r>
              <a:rPr lang="en-US" sz="3200" b="1" i="1">
                <a:solidFill>
                  <a:schemeClr val="hlink"/>
                </a:solidFill>
              </a:rPr>
              <a:t>–f</a:t>
            </a:r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4084638" y="4533900"/>
            <a:ext cx="566737" cy="261938"/>
          </a:xfrm>
          <a:prstGeom prst="rightArrow">
            <a:avLst>
              <a:gd name="adj1" fmla="val 50000"/>
              <a:gd name="adj2" fmla="val 54091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5724" name="Text Box 12"/>
          <p:cNvSpPr txBox="1">
            <a:spLocks noChangeArrowheads="1"/>
          </p:cNvSpPr>
          <p:nvPr/>
        </p:nvSpPr>
        <p:spPr bwMode="auto">
          <a:xfrm>
            <a:off x="4843463" y="3656013"/>
            <a:ext cx="356393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Exceptions:</a:t>
            </a:r>
            <a:r>
              <a:rPr lang="en-US" sz="3200"/>
              <a:t> </a:t>
            </a:r>
          </a:p>
          <a:p>
            <a:pPr eaLnBrk="1" hangingPunct="1"/>
            <a:r>
              <a:rPr lang="en-US" sz="3200" b="1" i="1">
                <a:solidFill>
                  <a:schemeClr val="hlink"/>
                </a:solidFill>
              </a:rPr>
              <a:t>beliefs, chiefs, </a:t>
            </a:r>
          </a:p>
          <a:p>
            <a:pPr eaLnBrk="1" hangingPunct="1"/>
            <a:r>
              <a:rPr lang="en-US" sz="3200" b="1" i="1">
                <a:solidFill>
                  <a:schemeClr val="hlink"/>
                </a:solidFill>
              </a:rPr>
              <a:t>roofs, cuffs, cliffs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392 0 " pathEditMode="relative" ptsTypes="AA">
                                      <p:cBhvr>
                                        <p:cTn id="43" dur="2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392 0 " pathEditMode="relative" ptsTypes="AA">
                                      <p:cBhvr>
                                        <p:cTn id="45" dur="2000" fill="hold"/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392 0 " pathEditMode="relative" ptsTypes="AA">
                                      <p:cBhvr>
                                        <p:cTn id="47" dur="2000" fill="hold"/>
                                        <p:tgtEl>
                                          <p:spTgt spid="755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5" grpId="0" animBg="1"/>
      <p:bldP spid="755719" grpId="0" animBg="1"/>
      <p:bldP spid="755719" grpId="1" animBg="1"/>
      <p:bldP spid="755720" grpId="0"/>
      <p:bldP spid="755720" grpId="1"/>
      <p:bldP spid="755721" grpId="0"/>
      <p:bldP spid="755721" grpId="1"/>
      <p:bldP spid="755722" grpId="0" animBg="1"/>
      <p:bldP spid="755722" grpId="1" animBg="1"/>
      <p:bldP spid="7557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162050" y="139700"/>
            <a:ext cx="714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6-2 PLURAL FORMS OF NOUNS</a:t>
            </a:r>
            <a:r>
              <a:rPr lang="en-US" sz="3200"/>
              <a:t>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12938" y="1338263"/>
            <a:ext cx="2001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SINGULAR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340350" y="1335088"/>
            <a:ext cx="1568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PLURAL</a:t>
            </a:r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998538" y="2101850"/>
            <a:ext cx="684053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	one child       	      two </a:t>
            </a:r>
            <a:r>
              <a:rPr lang="en-US" sz="3200" b="1" i="1">
                <a:solidFill>
                  <a:schemeClr val="hlink"/>
                </a:solidFill>
              </a:rPr>
              <a:t>children</a:t>
            </a:r>
          </a:p>
          <a:p>
            <a:pPr eaLnBrk="1" hangingPunct="1"/>
            <a:r>
              <a:rPr lang="en-US" sz="3200"/>
              <a:t>	one goose    	      two </a:t>
            </a:r>
            <a:r>
              <a:rPr lang="en-US" sz="3200" b="1" i="1">
                <a:solidFill>
                  <a:schemeClr val="hlink"/>
                </a:solidFill>
              </a:rPr>
              <a:t>geese</a:t>
            </a:r>
          </a:p>
          <a:p>
            <a:pPr eaLnBrk="1" hangingPunct="1"/>
            <a:r>
              <a:rPr lang="en-US" sz="3200"/>
              <a:t>        one tooth		      two </a:t>
            </a:r>
            <a:r>
              <a:rPr lang="en-US" sz="3200" b="1" i="1">
                <a:solidFill>
                  <a:schemeClr val="hlink"/>
                </a:solidFill>
              </a:rPr>
              <a:t>teeth</a:t>
            </a:r>
          </a:p>
          <a:p>
            <a:pPr eaLnBrk="1" hangingPunct="1"/>
            <a:r>
              <a:rPr lang="en-US" sz="3200" b="1" i="1">
                <a:solidFill>
                  <a:schemeClr val="hlink"/>
                </a:solidFill>
              </a:rPr>
              <a:t>	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889000" y="2046288"/>
            <a:ext cx="679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(g)</a:t>
            </a:r>
          </a:p>
        </p:txBody>
      </p:sp>
      <p:sp>
        <p:nvSpPr>
          <p:cNvPr id="759815" name="AutoShape 7"/>
          <p:cNvSpPr>
            <a:spLocks noChangeArrowheads="1"/>
          </p:cNvSpPr>
          <p:nvPr/>
        </p:nvSpPr>
        <p:spPr bwMode="auto">
          <a:xfrm>
            <a:off x="2317750" y="4240213"/>
            <a:ext cx="4540250" cy="1204912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 b="1"/>
          </a:p>
        </p:txBody>
      </p:sp>
      <p:sp>
        <p:nvSpPr>
          <p:cNvPr id="759817" name="Text Box 9"/>
          <p:cNvSpPr txBox="1">
            <a:spLocks noChangeArrowheads="1"/>
          </p:cNvSpPr>
          <p:nvPr/>
        </p:nvSpPr>
        <p:spPr bwMode="auto">
          <a:xfrm>
            <a:off x="2443163" y="4475163"/>
            <a:ext cx="4291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irregular plural forms</a:t>
            </a:r>
            <a:endParaRPr lang="en-US" sz="3200" b="1" i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9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9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5" grpId="0" animBg="1"/>
      <p:bldP spid="7598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162050" y="139700"/>
            <a:ext cx="714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6-2 PLURAL FORMS OF NOUNS</a:t>
            </a:r>
            <a:r>
              <a:rPr lang="en-US" sz="3200"/>
              <a:t>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922463" y="1338263"/>
            <a:ext cx="2001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SINGULAR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260975" y="1335088"/>
            <a:ext cx="1568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PLURAL</a:t>
            </a:r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1020763" y="2101850"/>
            <a:ext cx="663733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	one deer               two </a:t>
            </a:r>
            <a:r>
              <a:rPr lang="en-US" sz="3200" b="1" i="1">
                <a:solidFill>
                  <a:schemeClr val="hlink"/>
                </a:solidFill>
              </a:rPr>
              <a:t>deer</a:t>
            </a:r>
          </a:p>
          <a:p>
            <a:pPr eaLnBrk="1" hangingPunct="1"/>
            <a:r>
              <a:rPr lang="en-US" sz="3200"/>
              <a:t>	one sheep	     two </a:t>
            </a:r>
            <a:r>
              <a:rPr lang="en-US" sz="3200" b="1" i="1">
                <a:solidFill>
                  <a:schemeClr val="hlink"/>
                </a:solidFill>
              </a:rPr>
              <a:t>sheep</a:t>
            </a:r>
          </a:p>
          <a:p>
            <a:pPr eaLnBrk="1" hangingPunct="1"/>
            <a:r>
              <a:rPr lang="en-US" sz="3200" b="1" i="1">
                <a:solidFill>
                  <a:schemeClr val="bg2"/>
                </a:solidFill>
              </a:rPr>
              <a:t>     	</a:t>
            </a:r>
            <a:r>
              <a:rPr lang="en-US" sz="3200"/>
              <a:t>one species	     two</a:t>
            </a:r>
            <a:r>
              <a:rPr lang="en-US" sz="3200" b="1" i="1">
                <a:solidFill>
                  <a:schemeClr val="bg2"/>
                </a:solidFill>
              </a:rPr>
              <a:t> </a:t>
            </a:r>
            <a:r>
              <a:rPr lang="en-US" sz="3200" b="1" i="1">
                <a:solidFill>
                  <a:schemeClr val="hlink"/>
                </a:solidFill>
              </a:rPr>
              <a:t>species</a:t>
            </a:r>
          </a:p>
          <a:p>
            <a:pPr eaLnBrk="1" hangingPunct="1"/>
            <a:r>
              <a:rPr lang="en-US" sz="3200"/>
              <a:t>        </a:t>
            </a:r>
            <a:endParaRPr lang="en-US" sz="3200" b="1" i="1">
              <a:solidFill>
                <a:schemeClr val="bg2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911225" y="2046288"/>
            <a:ext cx="679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(h)</a:t>
            </a:r>
          </a:p>
        </p:txBody>
      </p:sp>
      <p:sp>
        <p:nvSpPr>
          <p:cNvPr id="761863" name="AutoShape 7"/>
          <p:cNvSpPr>
            <a:spLocks noChangeArrowheads="1"/>
          </p:cNvSpPr>
          <p:nvPr/>
        </p:nvSpPr>
        <p:spPr bwMode="auto">
          <a:xfrm>
            <a:off x="1922463" y="4270375"/>
            <a:ext cx="5735637" cy="106997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 b="1"/>
          </a:p>
        </p:txBody>
      </p:sp>
      <p:sp>
        <p:nvSpPr>
          <p:cNvPr id="761867" name="Text Box 11"/>
          <p:cNvSpPr txBox="1">
            <a:spLocks noChangeArrowheads="1"/>
          </p:cNvSpPr>
          <p:nvPr/>
        </p:nvSpPr>
        <p:spPr bwMode="auto">
          <a:xfrm>
            <a:off x="2143125" y="4452938"/>
            <a:ext cx="5362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/>
              <a:t>plural form = singular form</a:t>
            </a:r>
            <a:endParaRPr lang="en-US" sz="3200" b="1" i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1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1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3" grpId="0" animBg="1"/>
      <p:bldP spid="7618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48815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6-1 PRONUNCIATION OF FINAL </a:t>
            </a:r>
            <a:r>
              <a:rPr lang="en-US" sz="2000" i="1">
                <a:solidFill>
                  <a:schemeClr val="bg1"/>
                </a:solidFill>
              </a:rPr>
              <a:t>-S/-ES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46363" y="1609725"/>
            <a:ext cx="3786187" cy="762000"/>
          </a:xfrm>
          <a:prstGeom prst="rect">
            <a:avLst/>
          </a:prstGeom>
          <a:solidFill>
            <a:srgbClr val="3300EB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>
                <a:latin typeface="Comic Sans MS" pitchFamily="1" charset="0"/>
              </a:rPr>
              <a:t>cats = cat/z/ </a:t>
            </a:r>
            <a:endParaRPr lang="en-US" sz="3200"/>
          </a:p>
        </p:txBody>
      </p:sp>
      <p:pic>
        <p:nvPicPr>
          <p:cNvPr id="4100" name="Picture 6" descr="shutterstock_7393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3073400"/>
            <a:ext cx="3987800" cy="26543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48815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6-2 LET’S PRACTICE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335088" y="2022475"/>
            <a:ext cx="1762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one goat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791075" y="2033588"/>
            <a:ext cx="2281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two ______</a:t>
            </a:r>
          </a:p>
        </p:txBody>
      </p:sp>
      <p:sp>
        <p:nvSpPr>
          <p:cNvPr id="700421" name="Text Box 5"/>
          <p:cNvSpPr txBox="1">
            <a:spLocks noChangeArrowheads="1"/>
          </p:cNvSpPr>
          <p:nvPr/>
        </p:nvSpPr>
        <p:spPr bwMode="auto">
          <a:xfrm>
            <a:off x="5551488" y="2022475"/>
            <a:ext cx="1176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goats</a:t>
            </a:r>
          </a:p>
        </p:txBody>
      </p:sp>
      <p:pic>
        <p:nvPicPr>
          <p:cNvPr id="22534" name="Picture 10" descr="shutterstock_11126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3022600"/>
            <a:ext cx="2133600" cy="319563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5" name="Picture 11" descr="shutterstock_11834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3302000"/>
            <a:ext cx="3665537" cy="25273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0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48815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6-2 LET’S PRACTICE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31938" y="2022475"/>
            <a:ext cx="16494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one ape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168900" y="2022475"/>
            <a:ext cx="2190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many ____</a:t>
            </a:r>
          </a:p>
        </p:txBody>
      </p:sp>
      <p:sp>
        <p:nvSpPr>
          <p:cNvPr id="765957" name="Text Box 5"/>
          <p:cNvSpPr txBox="1">
            <a:spLocks noChangeArrowheads="1"/>
          </p:cNvSpPr>
          <p:nvPr/>
        </p:nvSpPr>
        <p:spPr bwMode="auto">
          <a:xfrm>
            <a:off x="6262688" y="2022475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apes</a:t>
            </a:r>
          </a:p>
        </p:txBody>
      </p:sp>
      <p:pic>
        <p:nvPicPr>
          <p:cNvPr id="23558" name="Picture 15" descr="shutterstock_4752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3160713"/>
            <a:ext cx="2970212" cy="2976562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9" name="Picture 16" descr="shutterstock_7416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160713"/>
            <a:ext cx="2719388" cy="29718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48815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6-2 LET’S PRACTICE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635125" y="1377950"/>
            <a:ext cx="1920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one stitch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635500" y="1377950"/>
            <a:ext cx="264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many ______</a:t>
            </a:r>
          </a:p>
        </p:txBody>
      </p:sp>
      <p:sp>
        <p:nvSpPr>
          <p:cNvPr id="768005" name="Text Box 5"/>
          <p:cNvSpPr txBox="1">
            <a:spLocks noChangeArrowheads="1"/>
          </p:cNvSpPr>
          <p:nvPr/>
        </p:nvSpPr>
        <p:spPr bwMode="auto">
          <a:xfrm>
            <a:off x="5729288" y="1377950"/>
            <a:ext cx="1560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stitches</a:t>
            </a:r>
          </a:p>
        </p:txBody>
      </p:sp>
      <p:pic>
        <p:nvPicPr>
          <p:cNvPr id="24582" name="Picture 12" descr="shutterstock_25625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2505075"/>
            <a:ext cx="4710113" cy="296862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6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48815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6-1 PRONUNCIATION OF FINAL </a:t>
            </a:r>
            <a:r>
              <a:rPr lang="en-US" sz="2000" i="1">
                <a:solidFill>
                  <a:schemeClr val="bg1"/>
                </a:solidFill>
              </a:rPr>
              <a:t>-S/-ES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569913" y="1400175"/>
            <a:ext cx="410051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(a)   	eats    =   eat/s/</a:t>
            </a:r>
          </a:p>
          <a:p>
            <a:pPr eaLnBrk="1" hangingPunct="1"/>
            <a:r>
              <a:rPr lang="en-US" sz="3200"/>
              <a:t>       	taps    =   tap/s/</a:t>
            </a:r>
          </a:p>
          <a:p>
            <a:pPr eaLnBrk="1" hangingPunct="1"/>
            <a:r>
              <a:rPr lang="en-US" sz="3200"/>
              <a:t>       	bikes  =   	bike/s/</a:t>
            </a:r>
          </a:p>
        </p:txBody>
      </p:sp>
      <p:sp>
        <p:nvSpPr>
          <p:cNvPr id="663558" name="AutoShape 6"/>
          <p:cNvSpPr>
            <a:spLocks noChangeArrowheads="1"/>
          </p:cNvSpPr>
          <p:nvPr/>
        </p:nvSpPr>
        <p:spPr bwMode="auto">
          <a:xfrm>
            <a:off x="1795463" y="4092575"/>
            <a:ext cx="4953000" cy="1319213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  <a:p>
            <a:pPr algn="ctr"/>
            <a:r>
              <a:rPr lang="en-US" sz="3200" b="1">
                <a:solidFill>
                  <a:schemeClr val="tx2"/>
                </a:solidFill>
              </a:rPr>
              <a:t>/s/ as in “bus”</a:t>
            </a:r>
          </a:p>
          <a:p>
            <a:pPr algn="ctr"/>
            <a:r>
              <a:rPr lang="en-US" sz="3200" b="1" i="1">
                <a:solidFill>
                  <a:srgbClr val="003366"/>
                </a:solidFill>
              </a:rPr>
              <a:t> </a:t>
            </a:r>
            <a:r>
              <a:rPr lang="en-US" sz="3200" b="1"/>
              <a:t>voiceless sounds</a:t>
            </a:r>
          </a:p>
          <a:p>
            <a:pPr algn="ctr"/>
            <a:endParaRPr lang="en-US" sz="3200" b="1"/>
          </a:p>
        </p:txBody>
      </p:sp>
      <p:pic>
        <p:nvPicPr>
          <p:cNvPr id="5125" name="Picture 8" descr="shutterstock_46783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1400175"/>
            <a:ext cx="35560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8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48815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6-1 PRONUNCIATION OF FINAL </a:t>
            </a:r>
            <a:r>
              <a:rPr lang="en-US" sz="2000" i="1">
                <a:solidFill>
                  <a:schemeClr val="bg1"/>
                </a:solidFill>
              </a:rPr>
              <a:t>-S/-ES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69913" y="1400175"/>
            <a:ext cx="410051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(a)   	ea</a:t>
            </a:r>
            <a:r>
              <a:rPr lang="en-US" sz="3200" b="1">
                <a:solidFill>
                  <a:schemeClr val="hlink"/>
                </a:solidFill>
              </a:rPr>
              <a:t>t</a:t>
            </a:r>
            <a:r>
              <a:rPr lang="en-US" sz="3200"/>
              <a:t>s    = 	eat/s/</a:t>
            </a:r>
          </a:p>
          <a:p>
            <a:pPr eaLnBrk="1" hangingPunct="1"/>
            <a:r>
              <a:rPr lang="en-US" sz="3200"/>
              <a:t>    	ta</a:t>
            </a:r>
            <a:r>
              <a:rPr lang="en-US" sz="3200" b="1">
                <a:solidFill>
                  <a:schemeClr val="hlink"/>
                </a:solidFill>
              </a:rPr>
              <a:t>p</a:t>
            </a:r>
            <a:r>
              <a:rPr lang="en-US" sz="3200"/>
              <a:t>s    =  	tap/s/</a:t>
            </a:r>
          </a:p>
          <a:p>
            <a:pPr eaLnBrk="1" hangingPunct="1"/>
            <a:r>
              <a:rPr lang="en-US" sz="3200"/>
              <a:t>	bi</a:t>
            </a:r>
            <a:r>
              <a:rPr lang="en-US" sz="3200" b="1">
                <a:solidFill>
                  <a:schemeClr val="hlink"/>
                </a:solidFill>
              </a:rPr>
              <a:t>k</a:t>
            </a:r>
            <a:r>
              <a:rPr lang="en-US" sz="3200"/>
              <a:t>es  =   	bike/s/</a:t>
            </a:r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>
            <a:off x="2095500" y="4114800"/>
            <a:ext cx="4953000" cy="1600200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/s/ as in “bus”</a:t>
            </a:r>
          </a:p>
          <a:p>
            <a:pPr algn="ctr"/>
            <a:r>
              <a:rPr lang="en-US" sz="3200" b="1" i="1">
                <a:solidFill>
                  <a:srgbClr val="003366"/>
                </a:solidFill>
              </a:rPr>
              <a:t> </a:t>
            </a:r>
            <a:r>
              <a:rPr lang="en-US" sz="3200" b="1"/>
              <a:t>voiceless sounds</a:t>
            </a:r>
          </a:p>
          <a:p>
            <a:pPr algn="ctr"/>
            <a:r>
              <a:rPr lang="en-US" sz="3200" b="1"/>
              <a:t>examples:  </a:t>
            </a:r>
            <a:r>
              <a:rPr lang="en-US" sz="3200" b="1">
                <a:solidFill>
                  <a:schemeClr val="hlink"/>
                </a:solidFill>
              </a:rPr>
              <a:t>/t/, /p/, /k/</a:t>
            </a:r>
            <a:endParaRPr lang="en-US" sz="3600" b="1">
              <a:solidFill>
                <a:schemeClr val="hlink"/>
              </a:solidFill>
            </a:endParaRPr>
          </a:p>
        </p:txBody>
      </p:sp>
      <p:pic>
        <p:nvPicPr>
          <p:cNvPr id="6149" name="Picture 6" descr="shutterstock_46783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1400175"/>
            <a:ext cx="35560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48815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6-1 PRONUNCIATION OF FINAL </a:t>
            </a:r>
            <a:r>
              <a:rPr lang="en-US" sz="2000" i="1">
                <a:solidFill>
                  <a:schemeClr val="bg1"/>
                </a:solidFill>
              </a:rPr>
              <a:t>-S/-ES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569913" y="1400175"/>
            <a:ext cx="474345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(b)   	reads	=   read/z/</a:t>
            </a:r>
          </a:p>
          <a:p>
            <a:pPr eaLnBrk="1" hangingPunct="1"/>
            <a:r>
              <a:rPr lang="en-US" sz="3200"/>
              <a:t>        jars    	=   jar/z/</a:t>
            </a:r>
          </a:p>
          <a:p>
            <a:pPr eaLnBrk="1" hangingPunct="1"/>
            <a:r>
              <a:rPr lang="en-US" sz="3200"/>
              <a:t>        tolls    	=   toll/z/</a:t>
            </a:r>
          </a:p>
          <a:p>
            <a:pPr eaLnBrk="1" hangingPunct="1"/>
            <a:r>
              <a:rPr lang="en-US" sz="3200"/>
              <a:t>        paws    	=   paw/z/</a:t>
            </a:r>
          </a:p>
        </p:txBody>
      </p:sp>
      <p:sp>
        <p:nvSpPr>
          <p:cNvPr id="735237" name="AutoShape 5"/>
          <p:cNvSpPr>
            <a:spLocks noChangeArrowheads="1"/>
          </p:cNvSpPr>
          <p:nvPr/>
        </p:nvSpPr>
        <p:spPr bwMode="auto">
          <a:xfrm>
            <a:off x="2084388" y="4129088"/>
            <a:ext cx="5008562" cy="1595437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/z/ as in “buzz”</a:t>
            </a:r>
          </a:p>
          <a:p>
            <a:pPr algn="ctr"/>
            <a:r>
              <a:rPr lang="en-US" sz="3200" b="1" i="1">
                <a:solidFill>
                  <a:srgbClr val="003366"/>
                </a:solidFill>
              </a:rPr>
              <a:t> </a:t>
            </a:r>
            <a:r>
              <a:rPr lang="en-US" sz="3200" b="1"/>
              <a:t>voiced sounds</a:t>
            </a:r>
          </a:p>
        </p:txBody>
      </p:sp>
      <p:pic>
        <p:nvPicPr>
          <p:cNvPr id="7173" name="Picture 11" descr="shutterstock_24043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25" y="1095375"/>
            <a:ext cx="2847975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48815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6-1 PRONUNCIATION OF FINAL </a:t>
            </a:r>
            <a:r>
              <a:rPr lang="en-US" sz="2000" i="1">
                <a:solidFill>
                  <a:schemeClr val="bg1"/>
                </a:solidFill>
              </a:rPr>
              <a:t>-S/-ES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69913" y="1400175"/>
            <a:ext cx="474345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(b)   	rea</a:t>
            </a:r>
            <a:r>
              <a:rPr lang="en-US" sz="3200" b="1">
                <a:solidFill>
                  <a:schemeClr val="accent2"/>
                </a:solidFill>
              </a:rPr>
              <a:t>d</a:t>
            </a:r>
            <a:r>
              <a:rPr lang="en-US" sz="3200"/>
              <a:t>s 	=   </a:t>
            </a:r>
            <a:r>
              <a:rPr lang="en-US" sz="3200">
                <a:solidFill>
                  <a:schemeClr val="tx2"/>
                </a:solidFill>
              </a:rPr>
              <a:t>read/z/</a:t>
            </a:r>
          </a:p>
          <a:p>
            <a:pPr eaLnBrk="1" hangingPunct="1"/>
            <a:r>
              <a:rPr lang="en-US" sz="3200">
                <a:solidFill>
                  <a:schemeClr val="tx2"/>
                </a:solidFill>
              </a:rPr>
              <a:t>        	ja</a:t>
            </a:r>
            <a:r>
              <a:rPr lang="en-US" sz="3200" b="1">
                <a:solidFill>
                  <a:schemeClr val="accent2"/>
                </a:solidFill>
              </a:rPr>
              <a:t>r</a:t>
            </a:r>
            <a:r>
              <a:rPr lang="en-US" sz="3200">
                <a:solidFill>
                  <a:schemeClr val="tx2"/>
                </a:solidFill>
              </a:rPr>
              <a:t>s      	=   jar/z/</a:t>
            </a:r>
          </a:p>
          <a:p>
            <a:pPr eaLnBrk="1" hangingPunct="1"/>
            <a:r>
              <a:rPr lang="en-US" sz="3200">
                <a:solidFill>
                  <a:schemeClr val="tx2"/>
                </a:solidFill>
              </a:rPr>
              <a:t>        	to</a:t>
            </a:r>
            <a:r>
              <a:rPr lang="en-US" sz="3200" b="1">
                <a:solidFill>
                  <a:schemeClr val="accent2"/>
                </a:solidFill>
              </a:rPr>
              <a:t>l</a:t>
            </a:r>
            <a:r>
              <a:rPr lang="en-US" sz="3200">
                <a:solidFill>
                  <a:schemeClr val="tx2"/>
                </a:solidFill>
              </a:rPr>
              <a:t>ls      	=   toll/z/</a:t>
            </a:r>
          </a:p>
          <a:p>
            <a:pPr eaLnBrk="1" hangingPunct="1"/>
            <a:r>
              <a:rPr lang="en-US" sz="3200">
                <a:solidFill>
                  <a:schemeClr val="tx2"/>
                </a:solidFill>
              </a:rPr>
              <a:t>        	pa</a:t>
            </a:r>
            <a:r>
              <a:rPr lang="en-US" sz="3200" b="1">
                <a:solidFill>
                  <a:schemeClr val="accent2"/>
                </a:solidFill>
              </a:rPr>
              <a:t>w</a:t>
            </a:r>
            <a:r>
              <a:rPr lang="en-US" sz="3200">
                <a:solidFill>
                  <a:schemeClr val="tx2"/>
                </a:solidFill>
              </a:rPr>
              <a:t>s    	=   paw/z/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36575" y="4235450"/>
            <a:ext cx="8128000" cy="188912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/z/ as in “buzz”</a:t>
            </a:r>
          </a:p>
          <a:p>
            <a:pPr algn="ctr"/>
            <a:r>
              <a:rPr lang="en-US" sz="3200" b="1" i="1">
                <a:solidFill>
                  <a:srgbClr val="003366"/>
                </a:solidFill>
              </a:rPr>
              <a:t> </a:t>
            </a:r>
            <a:r>
              <a:rPr lang="en-US" sz="3200" b="1"/>
              <a:t>voiced sounds</a:t>
            </a:r>
          </a:p>
          <a:p>
            <a:pPr algn="ctr"/>
            <a:endParaRPr lang="en-US" sz="3200" b="1"/>
          </a:p>
        </p:txBody>
      </p:sp>
      <p:sp>
        <p:nvSpPr>
          <p:cNvPr id="737287" name="Rectangle 7"/>
          <p:cNvSpPr>
            <a:spLocks noChangeArrowheads="1"/>
          </p:cNvSpPr>
          <p:nvPr/>
        </p:nvSpPr>
        <p:spPr bwMode="auto">
          <a:xfrm>
            <a:off x="546100" y="5273675"/>
            <a:ext cx="7972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examples</a:t>
            </a:r>
            <a:r>
              <a:rPr lang="en-US" sz="3200" b="1"/>
              <a:t>:  </a:t>
            </a:r>
            <a:r>
              <a:rPr lang="en-US" b="1">
                <a:solidFill>
                  <a:schemeClr val="accent2"/>
                </a:solidFill>
              </a:rPr>
              <a:t>/d/</a:t>
            </a:r>
            <a:r>
              <a:rPr lang="en-US" b="1"/>
              <a:t>,</a:t>
            </a:r>
            <a:r>
              <a:rPr lang="en-US" b="1">
                <a:solidFill>
                  <a:schemeClr val="hlink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/r/</a:t>
            </a:r>
            <a:r>
              <a:rPr lang="en-US" b="1">
                <a:solidFill>
                  <a:schemeClr val="tx2"/>
                </a:solidFill>
              </a:rPr>
              <a:t>,</a:t>
            </a:r>
            <a:r>
              <a:rPr lang="en-US" b="1">
                <a:solidFill>
                  <a:schemeClr val="accent2"/>
                </a:solidFill>
              </a:rPr>
              <a:t> /l/</a:t>
            </a:r>
            <a:r>
              <a:rPr lang="en-US" b="1">
                <a:solidFill>
                  <a:schemeClr val="tx2"/>
                </a:solidFill>
              </a:rPr>
              <a:t>,</a:t>
            </a:r>
            <a:r>
              <a:rPr lang="en-US" b="1">
                <a:solidFill>
                  <a:schemeClr val="accent2"/>
                </a:solidFill>
              </a:rPr>
              <a:t> /m/</a:t>
            </a:r>
            <a:r>
              <a:rPr lang="en-US" b="1">
                <a:solidFill>
                  <a:schemeClr val="tx2"/>
                </a:solidFill>
              </a:rPr>
              <a:t>,</a:t>
            </a:r>
            <a:r>
              <a:rPr lang="en-US" b="1">
                <a:solidFill>
                  <a:schemeClr val="accent2"/>
                </a:solidFill>
              </a:rPr>
              <a:t> /b/</a:t>
            </a:r>
            <a:r>
              <a:rPr lang="en-US" b="1">
                <a:solidFill>
                  <a:schemeClr val="tx2"/>
                </a:solidFill>
              </a:rPr>
              <a:t>,</a:t>
            </a:r>
            <a:r>
              <a:rPr lang="en-US" b="1">
                <a:solidFill>
                  <a:schemeClr val="accent2"/>
                </a:solidFill>
              </a:rPr>
              <a:t> all vowel sounds</a:t>
            </a:r>
          </a:p>
        </p:txBody>
      </p:sp>
      <p:pic>
        <p:nvPicPr>
          <p:cNvPr id="8198" name="Picture 9" descr="shutterstock_24043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25" y="1095375"/>
            <a:ext cx="2847975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0" name="AutoShape 4"/>
          <p:cNvSpPr>
            <a:spLocks noChangeArrowheads="1"/>
          </p:cNvSpPr>
          <p:nvPr/>
        </p:nvSpPr>
        <p:spPr bwMode="auto">
          <a:xfrm>
            <a:off x="1906588" y="4649788"/>
            <a:ext cx="5330825" cy="1489075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 b="1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160463" y="304800"/>
            <a:ext cx="48815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6-1 PRONUNCIATION OF FINAL </a:t>
            </a:r>
            <a:r>
              <a:rPr lang="en-US" sz="2000" i="1">
                <a:solidFill>
                  <a:schemeClr val="bg1"/>
                </a:solidFill>
              </a:rPr>
              <a:t>-S/-ES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569913" y="1400175"/>
            <a:ext cx="4954587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(c)  wishes     =   wish/  z/</a:t>
            </a:r>
          </a:p>
          <a:p>
            <a:pPr eaLnBrk="1" hangingPunct="1"/>
            <a:r>
              <a:rPr lang="en-US" sz="3200"/>
              <a:t>      catches    =   catch/  z/</a:t>
            </a:r>
          </a:p>
          <a:p>
            <a:pPr eaLnBrk="1" hangingPunct="1"/>
            <a:r>
              <a:rPr lang="en-US" sz="3200"/>
              <a:t>      glasses    =   glass/  z/</a:t>
            </a:r>
          </a:p>
          <a:p>
            <a:pPr eaLnBrk="1" hangingPunct="1"/>
            <a:r>
              <a:rPr lang="en-US" sz="3200"/>
              <a:t>      sizes        =   size/  z/</a:t>
            </a:r>
          </a:p>
          <a:p>
            <a:pPr eaLnBrk="1" hangingPunct="1"/>
            <a:r>
              <a:rPr lang="en-US" sz="3200"/>
              <a:t>      wages      =   wage/  z/</a:t>
            </a:r>
          </a:p>
          <a:p>
            <a:pPr eaLnBrk="1" hangingPunct="1"/>
            <a:r>
              <a:rPr lang="en-US" sz="3200"/>
              <a:t>      j</a:t>
            </a:r>
            <a:r>
              <a:rPr lang="en-US" sz="3200">
                <a:cs typeface="Arial" charset="0"/>
              </a:rPr>
              <a:t>u</a:t>
            </a:r>
            <a:r>
              <a:rPr lang="en-US" sz="3200"/>
              <a:t>dges      =   judge/  z/</a:t>
            </a:r>
          </a:p>
        </p:txBody>
      </p:sp>
      <p:sp>
        <p:nvSpPr>
          <p:cNvPr id="741382" name="Rectangle 6"/>
          <p:cNvSpPr>
            <a:spLocks noChangeArrowheads="1"/>
          </p:cNvSpPr>
          <p:nvPr/>
        </p:nvSpPr>
        <p:spPr bwMode="auto">
          <a:xfrm>
            <a:off x="941388" y="4338638"/>
            <a:ext cx="72278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sz="3200">
              <a:solidFill>
                <a:schemeClr val="tx2"/>
              </a:solidFill>
            </a:endParaRPr>
          </a:p>
          <a:p>
            <a:pPr algn="ctr"/>
            <a:r>
              <a:rPr lang="en-US" sz="3200">
                <a:solidFill>
                  <a:schemeClr val="tx2"/>
                </a:solidFill>
              </a:rPr>
              <a:t>/  z/ adds a syllable</a:t>
            </a:r>
          </a:p>
          <a:p>
            <a:pPr algn="ctr"/>
            <a:r>
              <a:rPr lang="en-US" sz="3200" b="1" i="1">
                <a:solidFill>
                  <a:srgbClr val="003366"/>
                </a:solidFill>
              </a:rPr>
              <a:t> </a:t>
            </a:r>
            <a:r>
              <a:rPr lang="en-US" sz="3200" b="1"/>
              <a:t>–s/–es pronounced /  z/</a:t>
            </a:r>
          </a:p>
          <a:p>
            <a:pPr>
              <a:spcBef>
                <a:spcPct val="50000"/>
              </a:spcBef>
            </a:pPr>
            <a:endParaRPr lang="en-US" sz="3200" b="1"/>
          </a:p>
        </p:txBody>
      </p:sp>
      <p:sp>
        <p:nvSpPr>
          <p:cNvPr id="741391" name="Rectangle 15"/>
          <p:cNvSpPr>
            <a:spLocks noChangeArrowheads="1"/>
          </p:cNvSpPr>
          <p:nvPr/>
        </p:nvSpPr>
        <p:spPr bwMode="auto">
          <a:xfrm>
            <a:off x="4581525" y="14001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/>
              <a:t>ә</a:t>
            </a:r>
            <a:endParaRPr lang="en-US" sz="3200"/>
          </a:p>
        </p:txBody>
      </p:sp>
      <p:sp>
        <p:nvSpPr>
          <p:cNvPr id="741392" name="Rectangle 16"/>
          <p:cNvSpPr>
            <a:spLocks noChangeArrowheads="1"/>
          </p:cNvSpPr>
          <p:nvPr/>
        </p:nvSpPr>
        <p:spPr bwMode="auto">
          <a:xfrm>
            <a:off x="4765675" y="18954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/>
              <a:t>ә</a:t>
            </a:r>
            <a:endParaRPr lang="en-US" sz="3200"/>
          </a:p>
        </p:txBody>
      </p:sp>
      <p:sp>
        <p:nvSpPr>
          <p:cNvPr id="741393" name="Rectangle 17"/>
          <p:cNvSpPr>
            <a:spLocks noChangeArrowheads="1"/>
          </p:cNvSpPr>
          <p:nvPr/>
        </p:nvSpPr>
        <p:spPr bwMode="auto">
          <a:xfrm>
            <a:off x="4708525" y="2373313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/>
              <a:t>ә</a:t>
            </a:r>
            <a:endParaRPr lang="en-US" sz="3200"/>
          </a:p>
        </p:txBody>
      </p:sp>
      <p:sp>
        <p:nvSpPr>
          <p:cNvPr id="741394" name="Rectangle 18"/>
          <p:cNvSpPr>
            <a:spLocks noChangeArrowheads="1"/>
          </p:cNvSpPr>
          <p:nvPr/>
        </p:nvSpPr>
        <p:spPr bwMode="auto">
          <a:xfrm>
            <a:off x="4479925" y="2862263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/>
              <a:t>ә</a:t>
            </a:r>
            <a:endParaRPr lang="en-US" sz="3200"/>
          </a:p>
        </p:txBody>
      </p:sp>
      <p:sp>
        <p:nvSpPr>
          <p:cNvPr id="741395" name="Rectangle 19"/>
          <p:cNvSpPr>
            <a:spLocks noChangeArrowheads="1"/>
          </p:cNvSpPr>
          <p:nvPr/>
        </p:nvSpPr>
        <p:spPr bwMode="auto">
          <a:xfrm>
            <a:off x="4746625" y="3354388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/>
              <a:t>ә</a:t>
            </a:r>
            <a:endParaRPr lang="en-US" sz="3200"/>
          </a:p>
        </p:txBody>
      </p:sp>
      <p:sp>
        <p:nvSpPr>
          <p:cNvPr id="741396" name="Rectangle 20"/>
          <p:cNvSpPr>
            <a:spLocks noChangeArrowheads="1"/>
          </p:cNvSpPr>
          <p:nvPr/>
        </p:nvSpPr>
        <p:spPr bwMode="auto">
          <a:xfrm>
            <a:off x="4800600" y="38354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/>
              <a:t>ә</a:t>
            </a:r>
            <a:endParaRPr lang="en-US" sz="3200"/>
          </a:p>
        </p:txBody>
      </p:sp>
      <p:sp>
        <p:nvSpPr>
          <p:cNvPr id="741397" name="Rectangle 21"/>
          <p:cNvSpPr>
            <a:spLocks noChangeArrowheads="1"/>
          </p:cNvSpPr>
          <p:nvPr/>
        </p:nvSpPr>
        <p:spPr bwMode="auto">
          <a:xfrm>
            <a:off x="6194425" y="53117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 b="1"/>
              <a:t>ә</a:t>
            </a:r>
            <a:endParaRPr lang="en-US" sz="3200" b="1"/>
          </a:p>
        </p:txBody>
      </p:sp>
      <p:sp>
        <p:nvSpPr>
          <p:cNvPr id="9229" name="Text Box 23"/>
          <p:cNvSpPr txBox="1">
            <a:spLocks noChangeArrowheads="1"/>
          </p:cNvSpPr>
          <p:nvPr/>
        </p:nvSpPr>
        <p:spPr bwMode="auto">
          <a:xfrm>
            <a:off x="-92075" y="30384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41400" name="Rectangle 24"/>
          <p:cNvSpPr>
            <a:spLocks noChangeArrowheads="1"/>
          </p:cNvSpPr>
          <p:nvPr/>
        </p:nvSpPr>
        <p:spPr bwMode="auto">
          <a:xfrm>
            <a:off x="2830513" y="4824413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/>
              <a:t>ә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14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0" grpId="0" animBg="1"/>
      <p:bldP spid="741391" grpId="0"/>
      <p:bldP spid="741392" grpId="0"/>
      <p:bldP spid="741393" grpId="0"/>
      <p:bldP spid="741394" grpId="0"/>
      <p:bldP spid="741395" grpId="0"/>
      <p:bldP spid="741396" grpId="0"/>
      <p:bldP spid="741397" grpId="0"/>
      <p:bldP spid="7414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3"/>
          <p:cNvSpPr>
            <a:spLocks noChangeArrowheads="1"/>
          </p:cNvSpPr>
          <p:nvPr/>
        </p:nvSpPr>
        <p:spPr bwMode="auto">
          <a:xfrm>
            <a:off x="1160463" y="4649788"/>
            <a:ext cx="6854825" cy="1897062"/>
          </a:xfrm>
          <a:prstGeom prst="roundRect">
            <a:avLst>
              <a:gd name="adj" fmla="val 16667"/>
            </a:avLst>
          </a:prstGeom>
          <a:solidFill>
            <a:srgbClr val="FFB665"/>
          </a:solidFill>
          <a:ln w="28575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 b="1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60463" y="304800"/>
            <a:ext cx="48815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6-1 PRONUNCIATION OF FINAL </a:t>
            </a:r>
            <a:r>
              <a:rPr lang="en-US" sz="2000" i="1">
                <a:solidFill>
                  <a:schemeClr val="bg1"/>
                </a:solidFill>
              </a:rPr>
              <a:t>-S/-ES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69913" y="1400175"/>
            <a:ext cx="538321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(c)  wi</a:t>
            </a:r>
            <a:r>
              <a:rPr lang="en-US" sz="3200" b="1">
                <a:solidFill>
                  <a:schemeClr val="bg2"/>
                </a:solidFill>
              </a:rPr>
              <a:t>sh</a:t>
            </a:r>
            <a:r>
              <a:rPr lang="en-US" sz="3200"/>
              <a:t>es     =   wish/  z/</a:t>
            </a:r>
          </a:p>
          <a:p>
            <a:pPr eaLnBrk="1" hangingPunct="1"/>
            <a:r>
              <a:rPr lang="en-US" sz="3200"/>
              <a:t>      cat</a:t>
            </a:r>
            <a:r>
              <a:rPr lang="en-US" sz="3200" b="1">
                <a:solidFill>
                  <a:schemeClr val="bg2"/>
                </a:solidFill>
              </a:rPr>
              <a:t>ch</a:t>
            </a:r>
            <a:r>
              <a:rPr lang="en-US" sz="3200"/>
              <a:t>es    =   catches/  z/</a:t>
            </a:r>
          </a:p>
          <a:p>
            <a:pPr eaLnBrk="1" hangingPunct="1"/>
            <a:r>
              <a:rPr lang="en-US" sz="3200"/>
              <a:t>      gla</a:t>
            </a:r>
            <a:r>
              <a:rPr lang="en-US" sz="3200" b="1">
                <a:solidFill>
                  <a:schemeClr val="bg2"/>
                </a:solidFill>
              </a:rPr>
              <a:t>ss</a:t>
            </a:r>
            <a:r>
              <a:rPr lang="en-US" sz="3200"/>
              <a:t>es    =   glass/  z/</a:t>
            </a:r>
          </a:p>
          <a:p>
            <a:pPr eaLnBrk="1" hangingPunct="1"/>
            <a:r>
              <a:rPr lang="en-US" sz="3200"/>
              <a:t>      si</a:t>
            </a:r>
            <a:r>
              <a:rPr lang="en-US" sz="3200" b="1">
                <a:solidFill>
                  <a:schemeClr val="bg2"/>
                </a:solidFill>
              </a:rPr>
              <a:t>z</a:t>
            </a:r>
            <a:r>
              <a:rPr lang="en-US" sz="3200"/>
              <a:t>es        =   size/  z/</a:t>
            </a:r>
          </a:p>
          <a:p>
            <a:pPr eaLnBrk="1" hangingPunct="1"/>
            <a:r>
              <a:rPr lang="en-US" sz="3200"/>
              <a:t>      wa</a:t>
            </a:r>
            <a:r>
              <a:rPr lang="en-US" sz="3200" b="1">
                <a:solidFill>
                  <a:schemeClr val="bg2"/>
                </a:solidFill>
              </a:rPr>
              <a:t>ge</a:t>
            </a:r>
            <a:r>
              <a:rPr lang="en-US" sz="3200"/>
              <a:t>s      =   wage/  z/</a:t>
            </a:r>
          </a:p>
          <a:p>
            <a:pPr eaLnBrk="1" hangingPunct="1"/>
            <a:r>
              <a:rPr lang="en-US" sz="3200"/>
              <a:t>      j</a:t>
            </a:r>
            <a:r>
              <a:rPr lang="en-US" sz="3200">
                <a:cs typeface="Arial" charset="0"/>
              </a:rPr>
              <a:t>u</a:t>
            </a:r>
            <a:r>
              <a:rPr lang="en-US" sz="3200" b="1">
                <a:solidFill>
                  <a:schemeClr val="bg2"/>
                </a:solidFill>
              </a:rPr>
              <a:t>dge</a:t>
            </a:r>
            <a:r>
              <a:rPr lang="en-US" sz="3200"/>
              <a:t>s      =   judge/  z/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4614863" y="1411288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/>
              <a:t>ә</a:t>
            </a:r>
            <a:endParaRPr lang="en-US" sz="3200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5211763" y="19081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/>
              <a:t>ә</a:t>
            </a:r>
            <a:endParaRPr lang="en-US" sz="3200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4751388" y="2373313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/>
              <a:t>ә</a:t>
            </a:r>
            <a:endParaRPr lang="en-US" sz="3200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4479925" y="2862263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/>
              <a:t>ә</a:t>
            </a:r>
            <a:endParaRPr lang="en-US" sz="3200"/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4767263" y="3354388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/>
              <a:t>ә</a:t>
            </a:r>
            <a:endParaRPr lang="en-US" sz="3200"/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4821238" y="38354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/>
              <a:t>ә</a:t>
            </a:r>
            <a:endParaRPr lang="en-US" sz="3200"/>
          </a:p>
        </p:txBody>
      </p:sp>
      <p:sp>
        <p:nvSpPr>
          <p:cNvPr id="10251" name="Rectangle 15"/>
          <p:cNvSpPr>
            <a:spLocks noChangeArrowheads="1"/>
          </p:cNvSpPr>
          <p:nvPr/>
        </p:nvSpPr>
        <p:spPr bwMode="auto">
          <a:xfrm>
            <a:off x="941388" y="4781550"/>
            <a:ext cx="7278687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/  z/ adds a syllable</a:t>
            </a:r>
          </a:p>
          <a:p>
            <a:pPr algn="ctr"/>
            <a:r>
              <a:rPr lang="en-US" sz="3200" b="1" i="1">
                <a:solidFill>
                  <a:srgbClr val="003366"/>
                </a:solidFill>
              </a:rPr>
              <a:t> </a:t>
            </a:r>
            <a:r>
              <a:rPr lang="en-US" sz="3200" b="1" i="1"/>
              <a:t>-s/-es</a:t>
            </a:r>
            <a:r>
              <a:rPr lang="en-US" sz="3200" b="1"/>
              <a:t> pronounced /  z/ after</a:t>
            </a:r>
          </a:p>
          <a:p>
            <a:pPr algn="ctr"/>
            <a:r>
              <a:rPr lang="en-US" sz="3200" b="1" i="1">
                <a:solidFill>
                  <a:schemeClr val="bg2"/>
                </a:solidFill>
              </a:rPr>
              <a:t>–sh</a:t>
            </a:r>
            <a:r>
              <a:rPr lang="en-US" sz="3200" b="1"/>
              <a:t>, </a:t>
            </a:r>
            <a:r>
              <a:rPr lang="en-US" sz="3200" b="1" i="1">
                <a:solidFill>
                  <a:schemeClr val="bg2"/>
                </a:solidFill>
              </a:rPr>
              <a:t>–ch</a:t>
            </a:r>
            <a:r>
              <a:rPr lang="en-US" sz="3200" b="1"/>
              <a:t>, </a:t>
            </a:r>
            <a:r>
              <a:rPr lang="en-US" sz="3200" b="1" i="1">
                <a:solidFill>
                  <a:schemeClr val="bg2"/>
                </a:solidFill>
              </a:rPr>
              <a:t>–s</a:t>
            </a:r>
            <a:r>
              <a:rPr lang="en-US" sz="3200" b="1"/>
              <a:t>, </a:t>
            </a:r>
            <a:r>
              <a:rPr lang="en-US" sz="3200" b="1" i="1">
                <a:solidFill>
                  <a:schemeClr val="bg2"/>
                </a:solidFill>
              </a:rPr>
              <a:t>–z</a:t>
            </a:r>
            <a:r>
              <a:rPr lang="en-US" sz="3200" b="1"/>
              <a:t>, </a:t>
            </a:r>
            <a:r>
              <a:rPr lang="en-US" sz="3200" b="1" i="1">
                <a:solidFill>
                  <a:schemeClr val="bg2"/>
                </a:solidFill>
              </a:rPr>
              <a:t>–ge </a:t>
            </a:r>
            <a:r>
              <a:rPr lang="en-US" sz="3200" b="1"/>
              <a:t>/</a:t>
            </a:r>
            <a:r>
              <a:rPr lang="en-US" sz="3200" b="1">
                <a:solidFill>
                  <a:schemeClr val="bg2"/>
                </a:solidFill>
              </a:rPr>
              <a:t> </a:t>
            </a:r>
            <a:r>
              <a:rPr lang="en-US" sz="3200" b="1" i="1">
                <a:solidFill>
                  <a:schemeClr val="bg2"/>
                </a:solidFill>
              </a:rPr>
              <a:t>–dge</a:t>
            </a:r>
            <a:r>
              <a:rPr lang="en-US" sz="3200" b="1"/>
              <a:t> sounds</a:t>
            </a:r>
          </a:p>
        </p:txBody>
      </p:sp>
      <p:sp>
        <p:nvSpPr>
          <p:cNvPr id="10252" name="Rectangle 17"/>
          <p:cNvSpPr>
            <a:spLocks noChangeArrowheads="1"/>
          </p:cNvSpPr>
          <p:nvPr/>
        </p:nvSpPr>
        <p:spPr bwMode="auto">
          <a:xfrm>
            <a:off x="2876550" y="478155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3200"/>
              <a:t>ә</a:t>
            </a:r>
            <a:endParaRPr lang="en-US" sz="3200"/>
          </a:p>
        </p:txBody>
      </p:sp>
      <p:sp>
        <p:nvSpPr>
          <p:cNvPr id="10253" name="Rectangle 18"/>
          <p:cNvSpPr>
            <a:spLocks noChangeArrowheads="1"/>
          </p:cNvSpPr>
          <p:nvPr/>
        </p:nvSpPr>
        <p:spPr bwMode="auto">
          <a:xfrm rot="10836656" flipV="1">
            <a:off x="5632450" y="526732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3200" b="1"/>
              <a:t>ә</a:t>
            </a: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912813" y="1804988"/>
            <a:ext cx="4845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cupcakes = cupcake__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160463" y="304800"/>
            <a:ext cx="48815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6-1 LET’S PRACTICE 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6750050" y="1387475"/>
            <a:ext cx="1911350" cy="13811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358C3A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  a. /s/</a:t>
            </a:r>
          </a:p>
          <a:p>
            <a:r>
              <a:rPr lang="en-US" b="1"/>
              <a:t>  b. /z/</a:t>
            </a:r>
          </a:p>
          <a:p>
            <a:r>
              <a:rPr lang="en-US" b="1"/>
              <a:t>  c. /  z/ 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 flipV="1">
            <a:off x="7521575" y="2316163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e</a:t>
            </a:r>
          </a:p>
        </p:txBody>
      </p:sp>
      <p:sp>
        <p:nvSpPr>
          <p:cNvPr id="745478" name="Text Box 6"/>
          <p:cNvSpPr txBox="1">
            <a:spLocks noChangeArrowheads="1"/>
          </p:cNvSpPr>
          <p:nvPr/>
        </p:nvSpPr>
        <p:spPr bwMode="auto">
          <a:xfrm>
            <a:off x="5075238" y="1792288"/>
            <a:ext cx="66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/s/</a:t>
            </a:r>
          </a:p>
        </p:txBody>
      </p:sp>
      <p:pic>
        <p:nvPicPr>
          <p:cNvPr id="11271" name="Picture 12" descr="shutterstock_38859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2871788"/>
            <a:ext cx="4797425" cy="280828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8" grpId="0"/>
    </p:bldLst>
  </p:timing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DC303D"/>
      </a:lt2>
      <a:accent1>
        <a:srgbClr val="B2B2B2"/>
      </a:accent1>
      <a:accent2>
        <a:srgbClr val="0101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101E7"/>
      </a:accent6>
      <a:hlink>
        <a:srgbClr val="2B8525"/>
      </a:hlink>
      <a:folHlink>
        <a:srgbClr val="80808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8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0101E7"/>
        </a:accent6>
        <a:hlink>
          <a:srgbClr val="358C3A"/>
        </a:hlink>
        <a:folHlink>
          <a:srgbClr val="358C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DC303D"/>
        </a:lt2>
        <a:accent1>
          <a:srgbClr val="B2B2B2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0101E7"/>
        </a:accent6>
        <a:hlink>
          <a:srgbClr val="2B8525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C303D"/>
      </a:lt2>
      <a:accent1>
        <a:srgbClr val="B2B2B2"/>
      </a:accent1>
      <a:accent2>
        <a:srgbClr val="0101FF"/>
      </a:accent2>
      <a:accent3>
        <a:srgbClr val="FFFFFF"/>
      </a:accent3>
      <a:accent4>
        <a:srgbClr val="000000"/>
      </a:accent4>
      <a:accent5>
        <a:srgbClr val="D5D5D5"/>
      </a:accent5>
      <a:accent6>
        <a:srgbClr val="0101E7"/>
      </a:accent6>
      <a:hlink>
        <a:srgbClr val="2B8525"/>
      </a:hlink>
      <a:folHlink>
        <a:srgbClr val="808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B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B8D7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2D9B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DC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75BD"/>
        </a:accent1>
        <a:accent2>
          <a:srgbClr val="0101FF"/>
        </a:accent2>
        <a:accent3>
          <a:srgbClr val="FFFFFF"/>
        </a:accent3>
        <a:accent4>
          <a:srgbClr val="000000"/>
        </a:accent4>
        <a:accent5>
          <a:srgbClr val="FFBDDB"/>
        </a:accent5>
        <a:accent6>
          <a:srgbClr val="0101E7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6950</TotalTime>
  <Words>684</Words>
  <Application>Microsoft Office PowerPoint</Application>
  <PresentationFormat>On-screen Show (4:3)</PresentationFormat>
  <Paragraphs>211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Wingdings</vt:lpstr>
      <vt:lpstr>Comic Sans MS</vt:lpstr>
      <vt:lpstr>Custom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6 - FEG</dc:title>
  <dc:creator>ulaneth</dc:creator>
  <cp:lastModifiedBy>Puta</cp:lastModifiedBy>
  <cp:revision>118</cp:revision>
  <dcterms:created xsi:type="dcterms:W3CDTF">2007-08-14T16:24:56Z</dcterms:created>
  <dcterms:modified xsi:type="dcterms:W3CDTF">2011-04-20T17:00:09Z</dcterms:modified>
</cp:coreProperties>
</file>