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2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E4A60B9-717E-4192-A3F8-0B8F37C5F2D5}" type="datetimeFigureOut">
              <a:rPr lang="en-US" smtClean="0"/>
              <a:t>6/7/2013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90F838D9-DF6E-4809-81C3-709E47B2BD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Speaking</a:t>
            </a:r>
            <a:r>
              <a:rPr lang="es-PE" dirty="0" smtClean="0"/>
              <a:t> and </a:t>
            </a:r>
            <a:r>
              <a:rPr lang="es-PE" dirty="0" err="1" smtClean="0"/>
              <a:t>writing</a:t>
            </a:r>
            <a:r>
              <a:rPr lang="es-PE" dirty="0" smtClean="0"/>
              <a:t> </a:t>
            </a:r>
            <a:r>
              <a:rPr lang="es-PE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4583"/>
            <a:ext cx="9117342" cy="680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9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187037" y="98280"/>
            <a:ext cx="8784975" cy="648072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What´s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name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How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Where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studying</a:t>
            </a:r>
            <a:r>
              <a:rPr lang="es-PE" sz="2400" dirty="0" smtClean="0">
                <a:latin typeface="Comic Sans MS" pitchFamily="66" charset="0"/>
              </a:rPr>
              <a:t> English?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Why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studying</a:t>
            </a:r>
            <a:r>
              <a:rPr lang="es-PE" sz="2400" dirty="0" smtClean="0">
                <a:latin typeface="Comic Sans MS" pitchFamily="66" charset="0"/>
              </a:rPr>
              <a:t> English?  </a:t>
            </a:r>
            <a:r>
              <a:rPr lang="es-PE" sz="1800" i="1" dirty="0" smtClean="0">
                <a:solidFill>
                  <a:srgbClr val="FF0000"/>
                </a:solidFill>
                <a:latin typeface="Comic Sans MS" pitchFamily="66" charset="0"/>
              </a:rPr>
              <a:t>I am </a:t>
            </a:r>
            <a:r>
              <a:rPr lang="es-PE" sz="1800" i="1" dirty="0" err="1" smtClean="0">
                <a:solidFill>
                  <a:srgbClr val="FF0000"/>
                </a:solidFill>
                <a:latin typeface="Comic Sans MS" pitchFamily="66" charset="0"/>
              </a:rPr>
              <a:t>studying</a:t>
            </a:r>
            <a:r>
              <a:rPr lang="es-PE" sz="1800" i="1" dirty="0" smtClean="0">
                <a:solidFill>
                  <a:srgbClr val="FF0000"/>
                </a:solidFill>
                <a:latin typeface="Comic Sans MS" pitchFamily="66" charset="0"/>
              </a:rPr>
              <a:t> English…</a:t>
            </a:r>
          </a:p>
          <a:p>
            <a:pPr marL="502920" indent="-457200">
              <a:buFont typeface="+mj-lt"/>
              <a:buAutoNum type="arabicPeriod"/>
            </a:pPr>
            <a:endParaRPr lang="es-PE" sz="240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s-PE" sz="24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s-PE" sz="240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s-PE" sz="24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s-PE" sz="140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What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learning</a:t>
            </a:r>
            <a:r>
              <a:rPr lang="es-PE" sz="2400" dirty="0" smtClean="0">
                <a:latin typeface="Comic Sans MS" pitchFamily="66" charset="0"/>
              </a:rPr>
              <a:t> in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English </a:t>
            </a:r>
            <a:r>
              <a:rPr lang="es-PE" sz="2400" dirty="0" err="1" smtClean="0">
                <a:latin typeface="Comic Sans MS" pitchFamily="66" charset="0"/>
              </a:rPr>
              <a:t>class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pPr marL="502920" indent="-457200">
              <a:buFont typeface="+mj-lt"/>
              <a:buAutoNum type="arabicPeriod"/>
            </a:pPr>
            <a:r>
              <a:rPr lang="es-PE" sz="2400" dirty="0" err="1" smtClean="0">
                <a:latin typeface="Comic Sans MS" pitchFamily="66" charset="0"/>
              </a:rPr>
              <a:t>How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 in </a:t>
            </a:r>
            <a:r>
              <a:rPr lang="es-PE" sz="2400" dirty="0" err="1" smtClean="0">
                <a:latin typeface="Comic Sans MS" pitchFamily="66" charset="0"/>
              </a:rPr>
              <a:t>your</a:t>
            </a:r>
            <a:r>
              <a:rPr lang="es-PE" sz="2400" dirty="0" smtClean="0">
                <a:latin typeface="Comic Sans MS" pitchFamily="66" charset="0"/>
              </a:rPr>
              <a:t> English </a:t>
            </a:r>
            <a:r>
              <a:rPr lang="es-PE" sz="2400" dirty="0" err="1" smtClean="0">
                <a:latin typeface="Comic Sans MS" pitchFamily="66" charset="0"/>
              </a:rPr>
              <a:t>class</a:t>
            </a:r>
            <a:r>
              <a:rPr lang="es-PE" sz="2400" dirty="0" smtClean="0">
                <a:latin typeface="Comic Sans MS" pitchFamily="66" charset="0"/>
              </a:rPr>
              <a:t>?</a:t>
            </a:r>
          </a:p>
          <a:p>
            <a:pPr marL="45720" indent="0">
              <a:buNone/>
            </a:pPr>
            <a:r>
              <a:rPr lang="es-PE" sz="2400" dirty="0" smtClean="0">
                <a:latin typeface="Comic Sans MS" pitchFamily="66" charset="0"/>
              </a:rPr>
              <a:t> 	</a:t>
            </a:r>
            <a:r>
              <a:rPr lang="es-PE" sz="2400" dirty="0" err="1" smtClean="0">
                <a:latin typeface="Comic Sans MS" pitchFamily="66" charset="0"/>
              </a:rPr>
              <a:t>I´m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great</a:t>
            </a:r>
            <a:r>
              <a:rPr lang="es-PE" sz="2400" dirty="0" smtClean="0">
                <a:latin typeface="Comic Sans MS" pitchFamily="66" charset="0"/>
              </a:rPr>
              <a:t>/</a:t>
            </a:r>
            <a:r>
              <a:rPr lang="es-PE" sz="2400" dirty="0" err="1" smtClean="0">
                <a:latin typeface="Comic Sans MS" pitchFamily="66" charset="0"/>
              </a:rPr>
              <a:t>okay</a:t>
            </a:r>
            <a:r>
              <a:rPr lang="es-PE" sz="2400" dirty="0" smtClean="0">
                <a:latin typeface="Comic Sans MS" pitchFamily="66" charset="0"/>
              </a:rPr>
              <a:t>  </a:t>
            </a:r>
            <a:r>
              <a:rPr lang="es-PE" sz="2400" dirty="0" smtClean="0">
                <a:latin typeface="Comic Sans MS" pitchFamily="66" charset="0"/>
                <a:sym typeface="Wingdings" pitchFamily="2" charset="2"/>
              </a:rPr>
              <a:t></a:t>
            </a:r>
            <a:endParaRPr lang="es-PE" sz="2400" dirty="0" smtClean="0">
              <a:latin typeface="Comic Sans MS" pitchFamily="66" charset="0"/>
            </a:endParaRPr>
          </a:p>
          <a:p>
            <a:pPr marL="45720" indent="0">
              <a:buNone/>
            </a:pPr>
            <a:r>
              <a:rPr lang="es-PE" sz="2400" dirty="0" smtClean="0">
                <a:latin typeface="Comic Sans MS" pitchFamily="66" charset="0"/>
              </a:rPr>
              <a:t>	</a:t>
            </a:r>
            <a:r>
              <a:rPr lang="es-PE" sz="2400" dirty="0" err="1" smtClean="0">
                <a:latin typeface="Comic Sans MS" pitchFamily="66" charset="0"/>
              </a:rPr>
              <a:t>I´m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 so-so  (+/-) </a:t>
            </a:r>
          </a:p>
          <a:p>
            <a:pPr marL="45720" indent="0">
              <a:buNone/>
            </a:pPr>
            <a:r>
              <a:rPr lang="es-PE" sz="2400" dirty="0" smtClean="0">
                <a:latin typeface="Comic Sans MS" pitchFamily="66" charset="0"/>
              </a:rPr>
              <a:t>	</a:t>
            </a:r>
            <a:r>
              <a:rPr lang="es-PE" sz="2400" dirty="0" err="1" smtClean="0">
                <a:latin typeface="Comic Sans MS" pitchFamily="66" charset="0"/>
              </a:rPr>
              <a:t>I´m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terribly</a:t>
            </a:r>
            <a:r>
              <a:rPr lang="es-PE" sz="2400" dirty="0" smtClean="0">
                <a:latin typeface="Comic Sans MS" pitchFamily="66" charset="0"/>
              </a:rPr>
              <a:t>  </a:t>
            </a:r>
            <a:r>
              <a:rPr lang="es-PE" sz="2400" dirty="0" smtClean="0">
                <a:latin typeface="Comic Sans MS" pitchFamily="66" charset="0"/>
                <a:sym typeface="Wingdings" pitchFamily="2" charset="2"/>
              </a:rPr>
              <a:t></a:t>
            </a:r>
            <a:endParaRPr lang="es-PE" sz="2400" dirty="0" smtClean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/>
            </a:pPr>
            <a:endParaRPr lang="es-PE" sz="1050" dirty="0">
              <a:latin typeface="Comic Sans MS" pitchFamily="66" charset="0"/>
            </a:endParaRPr>
          </a:p>
          <a:p>
            <a:pPr marL="502920" indent="-457200">
              <a:buFont typeface="+mj-lt"/>
              <a:buAutoNum type="arabicPeriod" startAt="7"/>
            </a:pPr>
            <a:r>
              <a:rPr lang="es-PE" sz="2400" dirty="0" err="1" smtClean="0">
                <a:latin typeface="Comic Sans MS" pitchFamily="66" charset="0"/>
              </a:rPr>
              <a:t>What</a:t>
            </a:r>
            <a:r>
              <a:rPr lang="es-PE" sz="2400" dirty="0" smtClean="0">
                <a:latin typeface="Comic Sans MS" pitchFamily="66" charset="0"/>
              </a:rPr>
              <a:t> are </a:t>
            </a:r>
            <a:r>
              <a:rPr lang="es-PE" sz="2400" dirty="0" err="1" smtClean="0">
                <a:latin typeface="Comic Sans MS" pitchFamily="66" charset="0"/>
              </a:rPr>
              <a:t>you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doing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this</a:t>
            </a:r>
            <a:r>
              <a:rPr lang="es-PE" sz="2400" dirty="0" smtClean="0">
                <a:latin typeface="Comic Sans MS" pitchFamily="66" charset="0"/>
              </a:rPr>
              <a:t> </a:t>
            </a:r>
            <a:r>
              <a:rPr lang="es-PE" sz="2400" dirty="0" err="1" smtClean="0">
                <a:latin typeface="Comic Sans MS" pitchFamily="66" charset="0"/>
              </a:rPr>
              <a:t>week</a:t>
            </a:r>
            <a:r>
              <a:rPr lang="es-PE" sz="2400" dirty="0" smtClean="0">
                <a:latin typeface="Comic Sans MS" pitchFamily="66" charset="0"/>
              </a:rPr>
              <a:t>?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-73593" y="3255992"/>
            <a:ext cx="1459788" cy="51665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For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fun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2202"/>
            <a:ext cx="1396099" cy="1396099"/>
          </a:xfrm>
          <a:prstGeom prst="rect">
            <a:avLst/>
          </a:prstGeom>
        </p:spPr>
      </p:pic>
      <p:sp>
        <p:nvSpPr>
          <p:cNvPr id="5" name="Text Placeholder 1"/>
          <p:cNvSpPr txBox="1">
            <a:spLocks/>
          </p:cNvSpPr>
          <p:nvPr/>
        </p:nvSpPr>
        <p:spPr>
          <a:xfrm>
            <a:off x="2926284" y="3297890"/>
            <a:ext cx="1966010" cy="663830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sz="1800" dirty="0" err="1" smtClean="0">
                <a:latin typeface="Comic Sans MS" pitchFamily="66" charset="0"/>
              </a:rPr>
              <a:t>Because</a:t>
            </a:r>
            <a:r>
              <a:rPr lang="es-PE" sz="1800" dirty="0" smtClean="0">
                <a:latin typeface="Comic Sans MS" pitchFamily="66" charset="0"/>
              </a:rPr>
              <a:t> I </a:t>
            </a:r>
            <a:r>
              <a:rPr lang="es-PE" sz="1800" dirty="0" err="1" smtClean="0">
                <a:latin typeface="Comic Sans MS" pitchFamily="66" charset="0"/>
              </a:rPr>
              <a:t>want</a:t>
            </a:r>
            <a:r>
              <a:rPr lang="es-PE" sz="1800" dirty="0" smtClean="0">
                <a:latin typeface="Comic Sans MS" pitchFamily="66" charset="0"/>
              </a:rPr>
              <a:t> </a:t>
            </a:r>
            <a:r>
              <a:rPr lang="es-PE" sz="1600" dirty="0" err="1" smtClean="0">
                <a:latin typeface="Comic Sans MS" pitchFamily="66" charset="0"/>
              </a:rPr>
              <a:t>to</a:t>
            </a:r>
            <a:r>
              <a:rPr lang="es-PE" sz="1600" dirty="0" smtClean="0">
                <a:latin typeface="Comic Sans MS" pitchFamily="66" charset="0"/>
              </a:rPr>
              <a:t> </a:t>
            </a:r>
            <a:r>
              <a:rPr lang="es-PE" sz="1800" dirty="0" err="1" smtClean="0">
                <a:latin typeface="Comic Sans MS" pitchFamily="66" charset="0"/>
              </a:rPr>
              <a:t>travel</a:t>
            </a:r>
            <a:r>
              <a:rPr lang="es-PE" sz="1800" dirty="0" smtClean="0">
                <a:latin typeface="Comic Sans MS" pitchFamily="66" charset="0"/>
              </a:rPr>
              <a:t> </a:t>
            </a:r>
            <a:endParaRPr lang="en-US" sz="1800" dirty="0">
              <a:latin typeface="Comic Sans MS" pitchFamily="66" charset="0"/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41" y="1831711"/>
            <a:ext cx="1487783" cy="1487783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1432689" y="3103843"/>
            <a:ext cx="1524680" cy="68725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For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my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major</a:t>
            </a:r>
            <a:r>
              <a:rPr lang="es-PE" dirty="0" smtClean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99" y="1902470"/>
            <a:ext cx="1601830" cy="1201373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4892294" y="3338640"/>
            <a:ext cx="1975232" cy="514457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For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my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job</a:t>
            </a:r>
            <a:r>
              <a:rPr lang="es-PE" dirty="0" smtClean="0">
                <a:latin typeface="Comic Sans MS" pitchFamily="66" charset="0"/>
              </a:rPr>
              <a:t>  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34" y="1884061"/>
            <a:ext cx="2034759" cy="1417457"/>
          </a:xfrm>
          <a:prstGeom prst="rect">
            <a:avLst/>
          </a:prstGeom>
        </p:spPr>
      </p:pic>
      <p:sp>
        <p:nvSpPr>
          <p:cNvPr id="11" name="Text Placeholder 1"/>
          <p:cNvSpPr txBox="1">
            <a:spLocks/>
          </p:cNvSpPr>
          <p:nvPr/>
        </p:nvSpPr>
        <p:spPr>
          <a:xfrm>
            <a:off x="6875393" y="3338639"/>
            <a:ext cx="2088752" cy="514457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dirty="0" err="1" smtClean="0">
                <a:latin typeface="Comic Sans MS" pitchFamily="66" charset="0"/>
              </a:rPr>
              <a:t>For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an</a:t>
            </a:r>
            <a:r>
              <a:rPr lang="es-PE" dirty="0" smtClean="0">
                <a:latin typeface="Comic Sans MS" pitchFamily="66" charset="0"/>
              </a:rPr>
              <a:t> </a:t>
            </a:r>
            <a:r>
              <a:rPr lang="es-PE" dirty="0" err="1" smtClean="0">
                <a:latin typeface="Comic Sans MS" pitchFamily="66" charset="0"/>
              </a:rPr>
              <a:t>exam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2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53" y="1912375"/>
            <a:ext cx="2034759" cy="136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6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7" grpId="0" build="p" animBg="1"/>
      <p:bldP spid="9" grpId="0" build="p" animBg="1"/>
      <p:bldP spid="1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/>
          </p:cNvSpPr>
          <p:nvPr/>
        </p:nvSpPr>
        <p:spPr>
          <a:xfrm>
            <a:off x="1079612" y="3040844"/>
            <a:ext cx="2016224" cy="43204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sz="2800" smtClean="0">
                <a:latin typeface="Comic Sans MS" pitchFamily="66" charset="0"/>
              </a:rPr>
              <a:t>For fun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3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520564"/>
            <a:ext cx="2478400" cy="2478400"/>
          </a:xfrm>
          <a:prstGeom prst="rect">
            <a:avLst/>
          </a:prstGeom>
        </p:spPr>
      </p:pic>
      <p:sp>
        <p:nvSpPr>
          <p:cNvPr id="4" name="Title 5"/>
          <p:cNvSpPr txBox="1">
            <a:spLocks/>
          </p:cNvSpPr>
          <p:nvPr/>
        </p:nvSpPr>
        <p:spPr>
          <a:xfrm>
            <a:off x="371418" y="0"/>
            <a:ext cx="8381260" cy="72008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PE" dirty="0" err="1" smtClean="0">
                <a:solidFill>
                  <a:srgbClr val="FF0000"/>
                </a:solidFill>
              </a:rPr>
              <a:t>Reasons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 err="1" smtClean="0">
                <a:solidFill>
                  <a:srgbClr val="FF0000"/>
                </a:solidFill>
              </a:rPr>
              <a:t>to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 err="1" smtClean="0">
                <a:solidFill>
                  <a:srgbClr val="FF0000"/>
                </a:solidFill>
              </a:rPr>
              <a:t>study</a:t>
            </a:r>
            <a:r>
              <a:rPr lang="es-PE" dirty="0" smtClean="0">
                <a:solidFill>
                  <a:srgbClr val="FF0000"/>
                </a:solidFill>
              </a:rPr>
              <a:t> </a:t>
            </a:r>
            <a:r>
              <a:rPr lang="es-PE" dirty="0" err="1" smtClean="0">
                <a:solidFill>
                  <a:srgbClr val="FF0000"/>
                </a:solidFill>
              </a:rPr>
              <a:t>english</a:t>
            </a:r>
            <a:r>
              <a:rPr lang="es-PE" dirty="0" smtClean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1060725" y="6277593"/>
            <a:ext cx="2016224" cy="43204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sz="2800" smtClean="0">
                <a:latin typeface="Comic Sans MS" pitchFamily="66" charset="0"/>
              </a:rPr>
              <a:t>Travel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5" y="3575809"/>
            <a:ext cx="2641160" cy="264116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5400092" y="2970220"/>
            <a:ext cx="2016224" cy="43204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sz="2800" dirty="0" err="1" smtClean="0">
                <a:latin typeface="Comic Sans MS" pitchFamily="66" charset="0"/>
              </a:rPr>
              <a:t>Major</a:t>
            </a:r>
            <a:r>
              <a:rPr lang="es-PE" sz="2800" dirty="0" smtClean="0">
                <a:latin typeface="Comic Sans MS" pitchFamily="66" charset="0"/>
              </a:rPr>
              <a:t>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94" y="857315"/>
            <a:ext cx="2843620" cy="2132715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5292080" y="6225254"/>
            <a:ext cx="2016224" cy="432048"/>
          </a:xfrm>
          <a:prstGeom prst="rect">
            <a:avLst/>
          </a:prstGeom>
          <a:solidFill>
            <a:srgbClr val="FFC000"/>
          </a:solidFill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s-PE" sz="2800" dirty="0" smtClean="0">
                <a:latin typeface="Comic Sans MS" pitchFamily="66" charset="0"/>
              </a:rPr>
              <a:t>Job  </a:t>
            </a:r>
            <a:endParaRPr lang="en-US" sz="2800" dirty="0">
              <a:latin typeface="Comic Sans MS" pitchFamily="66" charset="0"/>
            </a:endParaRPr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359" y="3753632"/>
            <a:ext cx="4051089" cy="25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5" grpId="0" build="p" animBg="1"/>
      <p:bldP spid="7" grpId="0" build="p" animBg="1"/>
      <p:bldP spid="9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31845" y="76200"/>
            <a:ext cx="4495800" cy="6781800"/>
          </a:xfrm>
          <a:prstGeom prst="rect">
            <a:avLst/>
          </a:prstGeom>
        </p:spPr>
        <p:txBody>
          <a:bodyPr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1. _________________?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No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I´m 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studying at ICPNA.</a:t>
            </a:r>
          </a:p>
          <a:p>
            <a:pPr>
              <a:buFont typeface="Wingdings 2" pitchFamily="18" charset="2"/>
              <a:buNone/>
            </a:pPr>
            <a:r>
              <a:rPr lang="en-US" sz="11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    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2. ________________?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No, I´m not working.</a:t>
            </a:r>
          </a:p>
          <a:p>
            <a:pPr>
              <a:buFont typeface="Wingdings 2" pitchFamily="18" charset="2"/>
              <a:buNone/>
            </a:pPr>
            <a:r>
              <a:rPr lang="en-US" sz="16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  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3. _______________?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Yes, he is. He is cooking lunch.</a:t>
            </a:r>
          </a:p>
          <a:p>
            <a:pPr>
              <a:buFont typeface="Wingdings 2" pitchFamily="18" charset="2"/>
              <a:buNone/>
            </a:pPr>
            <a:r>
              <a:rPr lang="en-US" sz="12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4. ________________?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Yes, she is. </a:t>
            </a:r>
            <a:r>
              <a:rPr lang="en-US" sz="2400" b="1" dirty="0" err="1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Lala</a:t>
            </a: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 is singing on T.V.</a:t>
            </a:r>
          </a:p>
          <a:p>
            <a:pPr>
              <a:buFont typeface="Wingdings 2" pitchFamily="18" charset="2"/>
              <a:buNone/>
            </a:pPr>
            <a:r>
              <a:rPr lang="en-US" sz="10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5. _______________?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  <a:cs typeface="Times New Roman" pitchFamily="18" charset="0"/>
              </a:rPr>
              <a:t>No, they aren’t. They are listening to the teacher.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27645" y="116632"/>
            <a:ext cx="4616355" cy="674136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lang="en-US" sz="2400" b="1" dirty="0" smtClean="0">
                <a:solidFill>
                  <a:srgbClr val="7030A0"/>
                </a:solidFill>
                <a:latin typeface="Comic Sans MS" pitchFamily="66" charset="0"/>
              </a:rPr>
              <a:t>6. Are you drinking Pepsi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7. Is your teacher eating?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endParaRPr lang="en-US" sz="1100" b="1" dirty="0">
              <a:solidFill>
                <a:srgbClr val="7030A0"/>
              </a:solidFill>
              <a:latin typeface="Comic Sans MS" pitchFamily="66" charset="0"/>
              <a:cs typeface="Times New Roman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8. </a:t>
            </a:r>
            <a:r>
              <a:rPr lang="en-US" sz="2400" b="1" dirty="0" smtClean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Are you talking on the phone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9. What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ar</a:t>
            </a:r>
            <a:r>
              <a:rPr lang="en-US" sz="2400" b="1" dirty="0" smtClean="0">
                <a:solidFill>
                  <a:srgbClr val="7030A0"/>
                </a:solidFill>
                <a:latin typeface="Comic Sans MS" pitchFamily="66" charset="0"/>
                <a:cs typeface="Times New Roman" pitchFamily="18" charset="0"/>
              </a:rPr>
              <a:t>e you doing now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 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10. What is your mother doing in this moment?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mic Sans MS" pitchFamily="66" charset="0"/>
                <a:cs typeface="Times New Roman" pitchFamily="18" charset="0"/>
              </a:rPr>
              <a:t>____________________ </a:t>
            </a: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tx2"/>
              </a:buClr>
              <a:buSzPct val="95000"/>
              <a:buFont typeface="Wingdings"/>
              <a:buChar char="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40</TotalTime>
  <Words>93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Grid</vt:lpstr>
      <vt:lpstr>Speaking and writing activity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DellK</dc:creator>
  <cp:lastModifiedBy>Koshka</cp:lastModifiedBy>
  <cp:revision>10</cp:revision>
  <dcterms:created xsi:type="dcterms:W3CDTF">2012-02-08T17:43:01Z</dcterms:created>
  <dcterms:modified xsi:type="dcterms:W3CDTF">2013-06-07T19:01:06Z</dcterms:modified>
</cp:coreProperties>
</file>