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3" r:id="rId5"/>
    <p:sldId id="274" r:id="rId6"/>
    <p:sldId id="263" r:id="rId7"/>
    <p:sldId id="275" r:id="rId8"/>
    <p:sldId id="276" r:id="rId9"/>
    <p:sldId id="277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0" r:id="rId31"/>
    <p:sldId id="261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BF803-CE50-45A1-B0FD-38E03E54FB3A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AAA6-520E-49E6-A37D-B8F48A59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ADA066-000C-41E0-A2F8-25530C1FF0D9}" type="slidenum">
              <a:rPr lang="en-US" b="0" i="0" smtClean="0"/>
              <a:pPr eaLnBrk="1" hangingPunct="1"/>
              <a:t>4</a:t>
            </a:fld>
            <a:endParaRPr lang="en-US" b="0" i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F987F-4DFA-4ECB-923A-0CC64ABD60F8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DE468E-8FED-424C-A510-A2A06D248670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155C5-FA86-4180-997C-EBB02C9311BE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3402-00F8-4037-822E-70FCF8F36DAB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103EC2-5D23-400B-849C-0CF4DC58F913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2FD4D4-157F-406C-8C8B-E1F704AB4E30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9530C-E4EC-41DE-95F9-F4913842BC24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DF84-6329-4EAA-84DE-E2F0B16EC6E9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3E9D90-C25E-43EE-A618-D91C37F97A6B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0B94D9-C427-48F2-9209-5441C1B1EA32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908347-603C-46D3-A02D-5863C08858FE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42442C-ABF1-4D44-A8EE-9D42333682D4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DCCC1A-29D1-477B-B327-AEE1E3F1F34F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F007E3-1E45-400C-A459-2056CAEDAECD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0D9CED-3E05-406A-B77F-8437D772BC60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F1FD8B-A5AE-467E-A28E-08E5A21243CF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FA308F-1E97-4855-B758-E56915A97562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8D2E13-4763-445E-8BC5-FB23E2F19363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1610AC-1670-485D-8502-649E104E60DE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974EF-A963-401E-AC1E-B7272AC5B80C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196D2-A837-442E-814E-E339C1A18E95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D0047F-F7EA-4824-9815-E7CBCBC0F7BC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4C036E-3C5B-4F92-916A-33ABC2D5BDA9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5B5F65-E44B-418D-9490-FD8443C3B109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984272-B28F-4B9A-B916-E429EA72175C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6558ED-E16F-4188-ABF6-234069DC3409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16C7-D090-49C2-BD36-55ECABDDFA19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0F36C8-D3F9-47EB-9684-AFACBBD71CCF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E7DA-285B-4AAF-83D2-E14C500A8D84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4074-7AF5-4E5E-9194-2C603AD5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Answers</a:t>
            </a:r>
            <a:r>
              <a:rPr lang="es-PE" dirty="0" smtClean="0"/>
              <a:t> </a:t>
            </a:r>
            <a:r>
              <a:rPr lang="es-PE" dirty="0" err="1" smtClean="0"/>
              <a:t>Pg</a:t>
            </a:r>
            <a:r>
              <a:rPr lang="es-PE" dirty="0" smtClean="0"/>
              <a:t> 65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86BD6F-13A5-46DF-A35F-8DB8321B2657}" type="slidenum">
              <a:rPr lang="en-US" b="0" i="0" smtClean="0"/>
              <a:pPr eaLnBrk="1" hangingPunct="1"/>
              <a:t>10</a:t>
            </a:fld>
            <a:endParaRPr lang="en-US" b="0" i="0" smtClean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0050" y="2128838"/>
            <a:ext cx="1603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(f) </a:t>
            </a:r>
            <a:r>
              <a:rPr lang="en-US" sz="3200" i="0"/>
              <a:t>have</a:t>
            </a:r>
            <a:endParaRPr lang="en-US" sz="4000" i="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46350" y="2119313"/>
            <a:ext cx="99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has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987425" y="2514600"/>
            <a:ext cx="835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go</a:t>
            </a:r>
            <a:r>
              <a:rPr lang="en-US" sz="4400" b="0" i="0"/>
              <a:t> </a:t>
            </a:r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2546350" y="2598738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goes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5" name="Rectangle 18"/>
          <p:cNvSpPr>
            <a:spLocks noChangeArrowheads="1"/>
          </p:cNvSpPr>
          <p:nvPr/>
        </p:nvSpPr>
        <p:spPr bwMode="auto">
          <a:xfrm>
            <a:off x="990600" y="3248025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do</a:t>
            </a:r>
          </a:p>
        </p:txBody>
      </p:sp>
      <p:sp>
        <p:nvSpPr>
          <p:cNvPr id="59406" name="Rectangle 19"/>
          <p:cNvSpPr>
            <a:spLocks noChangeArrowheads="1"/>
          </p:cNvSpPr>
          <p:nvPr/>
        </p:nvSpPr>
        <p:spPr bwMode="auto">
          <a:xfrm>
            <a:off x="2549525" y="3184525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>
                <a:solidFill>
                  <a:schemeClr val="accent2"/>
                </a:solidFill>
              </a:rPr>
              <a:t>does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9407" name="Line 20"/>
          <p:cNvSpPr>
            <a:spLocks noChangeShapeType="1"/>
          </p:cNvSpPr>
          <p:nvPr/>
        </p:nvSpPr>
        <p:spPr bwMode="auto">
          <a:xfrm>
            <a:off x="2060575" y="355758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2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320545" name="AutoShape 33"/>
          <p:cNvSpPr>
            <a:spLocks noChangeArrowheads="1"/>
          </p:cNvSpPr>
          <p:nvPr/>
        </p:nvSpPr>
        <p:spPr bwMode="auto">
          <a:xfrm>
            <a:off x="1828800" y="4343400"/>
            <a:ext cx="54102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0537" name="Text Box 25"/>
          <p:cNvSpPr txBox="1">
            <a:spLocks noChangeArrowheads="1"/>
          </p:cNvSpPr>
          <p:nvPr/>
        </p:nvSpPr>
        <p:spPr bwMode="auto">
          <a:xfrm>
            <a:off x="1828800" y="4419600"/>
            <a:ext cx="54102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 forms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sz="3600" b="0" i="0"/>
              <a:t> irregular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59416" name="Rectangle 3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45" grpId="0" animBg="1"/>
      <p:bldP spid="3205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A56AB1-D849-4F1C-BED5-DC967CB3CC50}" type="slidenum">
              <a:rPr lang="en-US" b="0" i="0" smtClean="0"/>
              <a:pPr eaLnBrk="1" hangingPunct="1"/>
              <a:t>11</a:t>
            </a:fld>
            <a:endParaRPr lang="en-US" b="0" i="0" smtClean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81000" y="3060700"/>
            <a:ext cx="8763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 err="1"/>
              <a:t>Seung</a:t>
            </a:r>
            <a:r>
              <a:rPr lang="en-US" sz="4400" b="0" i="0" dirty="0"/>
              <a:t> </a:t>
            </a:r>
            <a:r>
              <a:rPr lang="en-US" sz="4400" b="0" i="0" dirty="0" smtClean="0"/>
              <a:t> ______  his </a:t>
            </a:r>
            <a:r>
              <a:rPr lang="en-US" sz="4400" b="0" i="0" dirty="0"/>
              <a:t>TV program.</a:t>
            </a:r>
          </a:p>
          <a:p>
            <a:pPr eaLnBrk="1" hangingPunct="1"/>
            <a:endParaRPr lang="en-US" sz="4400" b="0" i="0" dirty="0"/>
          </a:p>
          <a:p>
            <a:pPr eaLnBrk="1" hangingPunct="1"/>
            <a:endParaRPr lang="en-US" sz="44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2290854" y="3060700"/>
            <a:ext cx="22557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 dirty="0" smtClean="0"/>
              <a:t>watches</a:t>
            </a:r>
            <a:endParaRPr lang="en-US" sz="4400" b="0" i="0" dirty="0"/>
          </a:p>
        </p:txBody>
      </p:sp>
      <p:sp>
        <p:nvSpPr>
          <p:cNvPr id="38917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8918" name="AutoShape 19"/>
          <p:cNvSpPr>
            <a:spLocks noChangeArrowheads="1"/>
          </p:cNvSpPr>
          <p:nvPr/>
        </p:nvSpPr>
        <p:spPr bwMode="auto">
          <a:xfrm>
            <a:off x="3771900" y="12954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 dirty="0" smtClean="0"/>
              <a:t>watch</a:t>
            </a:r>
            <a:endParaRPr lang="en-US" sz="4000" i="0" dirty="0"/>
          </a:p>
        </p:txBody>
      </p:sp>
    </p:spTree>
    <p:extLst>
      <p:ext uri="{BB962C8B-B14F-4D97-AF65-F5344CB8AC3E}">
        <p14:creationId xmlns:p14="http://schemas.microsoft.com/office/powerpoint/2010/main" val="187394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088724-88F6-4DC8-824A-7FC607EC6540}" type="slidenum">
              <a:rPr lang="en-US" b="0" i="0" smtClean="0"/>
              <a:pPr eaLnBrk="1" hangingPunct="1"/>
              <a:t>12</a:t>
            </a:fld>
            <a:endParaRPr lang="en-US" b="0" i="0" smtClean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2400" y="1981200"/>
            <a:ext cx="9182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 dirty="0"/>
              <a:t>Gerardo _______ </a:t>
            </a:r>
            <a:r>
              <a:rPr lang="en-US" sz="4400" b="0" i="0" dirty="0" smtClean="0"/>
              <a:t>math at PUCP</a:t>
            </a:r>
            <a:endParaRPr lang="en-US" sz="3600" i="0" dirty="0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2355850" y="1981200"/>
            <a:ext cx="246144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b="0" i="0"/>
              <a:t>teaches</a:t>
            </a:r>
          </a:p>
        </p:txBody>
      </p:sp>
      <p:pic>
        <p:nvPicPr>
          <p:cNvPr id="39941" name="Picture 1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2774950" cy="36576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Let’s Practice</a:t>
            </a:r>
          </a:p>
        </p:txBody>
      </p:sp>
      <p:sp>
        <p:nvSpPr>
          <p:cNvPr id="39943" name="AutoShape 16"/>
          <p:cNvSpPr>
            <a:spLocks noChangeArrowheads="1"/>
          </p:cNvSpPr>
          <p:nvPr/>
        </p:nvSpPr>
        <p:spPr bwMode="auto">
          <a:xfrm>
            <a:off x="3733800" y="1219200"/>
            <a:ext cx="1600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i="0"/>
              <a:t>teach</a:t>
            </a:r>
          </a:p>
        </p:txBody>
      </p:sp>
    </p:spTree>
    <p:extLst>
      <p:ext uri="{BB962C8B-B14F-4D97-AF65-F5344CB8AC3E}">
        <p14:creationId xmlns:p14="http://schemas.microsoft.com/office/powerpoint/2010/main" val="33535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7430C-BEBC-48E1-A8F7-78742EB12F99}" type="slidenum">
              <a:rPr lang="en-US" b="0" i="0" smtClean="0"/>
              <a:pPr eaLnBrk="1" hangingPunct="1"/>
              <a:t>13</a:t>
            </a:fld>
            <a:endParaRPr lang="en-US" b="0" i="0" smtClean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76400" y="1371600"/>
            <a:ext cx="5791200" cy="823913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latin typeface="Comic Sans MS" pitchFamily="66" charset="0"/>
              </a:rPr>
              <a:t>The baby cries a lot</a:t>
            </a:r>
            <a:r>
              <a:rPr lang="en-US" sz="4800" b="0" i="0">
                <a:latin typeface="Comic Sans MS" pitchFamily="66" charset="0"/>
              </a:rPr>
              <a:t>.</a:t>
            </a:r>
          </a:p>
        </p:txBody>
      </p:sp>
      <p:pic>
        <p:nvPicPr>
          <p:cNvPr id="43012" name="Picture 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719388" cy="3733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-</a:t>
            </a:r>
            <a:r>
              <a:rPr lang="en-US" sz="2000" b="0">
                <a:solidFill>
                  <a:schemeClr val="bg1"/>
                </a:solidFill>
              </a:rPr>
              <a:t>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2046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1B8BB6-D245-4164-972B-8544E3A9E866}" type="slidenum">
              <a:rPr lang="en-US" b="0" i="0" smtClean="0"/>
              <a:pPr eaLnBrk="1" hangingPunct="1"/>
              <a:t>14</a:t>
            </a:fld>
            <a:endParaRPr lang="en-US" b="0" i="0" smtClean="0"/>
          </a:p>
        </p:txBody>
      </p:sp>
      <p:sp>
        <p:nvSpPr>
          <p:cNvPr id="186427" name="AutoShape 59"/>
          <p:cNvSpPr>
            <a:spLocks noChangeArrowheads="1"/>
          </p:cNvSpPr>
          <p:nvPr/>
        </p:nvSpPr>
        <p:spPr bwMode="auto">
          <a:xfrm>
            <a:off x="5181600" y="4191000"/>
            <a:ext cx="32766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186426" name="AutoShape 58"/>
          <p:cNvSpPr>
            <a:spLocks noChangeArrowheads="1"/>
          </p:cNvSpPr>
          <p:nvPr/>
        </p:nvSpPr>
        <p:spPr bwMode="auto">
          <a:xfrm>
            <a:off x="5181600" y="1600200"/>
            <a:ext cx="3276600" cy="1981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44037" name="Rectangle 13"/>
          <p:cNvSpPr>
            <a:spLocks noChangeArrowheads="1"/>
          </p:cNvSpPr>
          <p:nvPr/>
        </p:nvSpPr>
        <p:spPr bwMode="auto">
          <a:xfrm>
            <a:off x="381000" y="1752600"/>
            <a:ext cx="162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(a) </a:t>
            </a:r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4038" name="Line 33"/>
          <p:cNvSpPr>
            <a:spLocks noChangeShapeType="1"/>
          </p:cNvSpPr>
          <p:nvPr/>
        </p:nvSpPr>
        <p:spPr bwMode="auto">
          <a:xfrm>
            <a:off x="2286000" y="2209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9" name="Rectangle 35"/>
          <p:cNvSpPr>
            <a:spLocks noChangeArrowheads="1"/>
          </p:cNvSpPr>
          <p:nvPr/>
        </p:nvSpPr>
        <p:spPr bwMode="auto">
          <a:xfrm>
            <a:off x="3124200" y="1752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cr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457200" y="2514600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     </a:t>
            </a:r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286000" y="2895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124200" y="2514600"/>
            <a:ext cx="1087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fl</a:t>
            </a:r>
            <a:r>
              <a:rPr lang="en-US" sz="4000" b="0">
                <a:solidFill>
                  <a:schemeClr val="hlink"/>
                </a:solidFill>
              </a:rPr>
              <a:t>ies</a:t>
            </a:r>
          </a:p>
        </p:txBody>
      </p:sp>
      <p:sp>
        <p:nvSpPr>
          <p:cNvPr id="186409" name="Rectangle 41"/>
          <p:cNvSpPr>
            <a:spLocks noChangeArrowheads="1"/>
          </p:cNvSpPr>
          <p:nvPr/>
        </p:nvSpPr>
        <p:spPr bwMode="auto">
          <a:xfrm>
            <a:off x="457200" y="4038600"/>
            <a:ext cx="1766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/>
              <a:t>(b) </a:t>
            </a:r>
            <a:r>
              <a:rPr lang="en-US" sz="4000" b="0"/>
              <a:t>pa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514600" y="44196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3352800" y="4038600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pay</a:t>
            </a:r>
            <a:r>
              <a:rPr lang="en-US" sz="4000" b="0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186412" name="Rectangle 44"/>
          <p:cNvSpPr>
            <a:spLocks noChangeArrowheads="1"/>
          </p:cNvSpPr>
          <p:nvPr/>
        </p:nvSpPr>
        <p:spPr bwMode="auto">
          <a:xfrm>
            <a:off x="228600" y="4849813"/>
            <a:ext cx="2105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     </a:t>
            </a:r>
            <a:r>
              <a:rPr lang="en-US" sz="4000" b="0"/>
              <a:t>enjo</a:t>
            </a:r>
            <a:r>
              <a:rPr lang="en-US" sz="4000" b="0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186414" name="Rectangle 46"/>
          <p:cNvSpPr>
            <a:spLocks noChangeArrowheads="1"/>
          </p:cNvSpPr>
          <p:nvPr/>
        </p:nvSpPr>
        <p:spPr bwMode="auto">
          <a:xfrm>
            <a:off x="3200400" y="4849813"/>
            <a:ext cx="179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/>
              <a:t> enjo</a:t>
            </a:r>
            <a:r>
              <a:rPr lang="en-US" sz="4000" b="0">
                <a:solidFill>
                  <a:schemeClr val="hlink"/>
                </a:solidFill>
              </a:rPr>
              <a:t>ys</a:t>
            </a: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2514600" y="525780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6417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2879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/>
              <a:t>consonant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pPr algn="ctr" eaLnBrk="1" hangingPunct="1"/>
            <a:endParaRPr lang="en-US">
              <a:solidFill>
                <a:schemeClr val="hlink"/>
              </a:solidFill>
            </a:endParaRPr>
          </a:p>
          <a:p>
            <a:pPr algn="ctr" eaLnBrk="1" hangingPunct="1"/>
            <a:r>
              <a:rPr lang="en-US" sz="3200" b="0" i="0"/>
              <a:t>change </a:t>
            </a:r>
            <a:r>
              <a:rPr lang="en-US" sz="3200">
                <a:solidFill>
                  <a:schemeClr val="hlink"/>
                </a:solidFill>
              </a:rPr>
              <a:t>y</a:t>
            </a:r>
            <a:r>
              <a:rPr lang="en-US" sz="3200" b="0" i="0"/>
              <a:t> to </a:t>
            </a:r>
            <a:r>
              <a:rPr lang="en-US" sz="3200">
                <a:solidFill>
                  <a:schemeClr val="hlink"/>
                </a:solidFill>
              </a:rPr>
              <a:t>i</a:t>
            </a:r>
            <a:r>
              <a:rPr lang="en-US" sz="3200" b="0" i="0"/>
              <a:t>, </a:t>
            </a:r>
          </a:p>
          <a:p>
            <a:pPr algn="ctr" eaLnBrk="1" hangingPunct="1"/>
            <a:r>
              <a:rPr lang="en-US" sz="3200" b="0" i="0"/>
              <a:t>add </a:t>
            </a:r>
            <a:r>
              <a:rPr lang="en-US" sz="3200">
                <a:solidFill>
                  <a:schemeClr val="hlink"/>
                </a:solidFill>
              </a:rPr>
              <a:t>-es</a:t>
            </a:r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5562600" y="4267200"/>
            <a:ext cx="3276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vowel + </a:t>
            </a:r>
            <a:r>
              <a:rPr lang="en-US" sz="3200">
                <a:solidFill>
                  <a:schemeClr val="hlink"/>
                </a:solidFill>
              </a:rPr>
              <a:t>-y</a:t>
            </a:r>
          </a:p>
          <a:p>
            <a:endParaRPr lang="en-US" sz="1600">
              <a:solidFill>
                <a:schemeClr val="hlink"/>
              </a:solidFill>
            </a:endParaRPr>
          </a:p>
          <a:p>
            <a:r>
              <a:rPr lang="en-US" sz="3200" b="0" i="0"/>
              <a:t>    add </a:t>
            </a:r>
            <a:r>
              <a:rPr lang="en-US" sz="3200">
                <a:solidFill>
                  <a:schemeClr val="hlink"/>
                </a:solidFill>
              </a:rPr>
              <a:t>-s</a:t>
            </a:r>
          </a:p>
        </p:txBody>
      </p:sp>
      <p:sp>
        <p:nvSpPr>
          <p:cNvPr id="44051" name="Text Box 5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ADDING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TO WORDS THAT END IN </a:t>
            </a:r>
            <a:r>
              <a:rPr lang="en-US" sz="2000" b="0">
                <a:solidFill>
                  <a:schemeClr val="bg1"/>
                </a:solidFill>
              </a:rPr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6224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27" grpId="0" animBg="1"/>
      <p:bldP spid="186426" grpId="0" animBg="1"/>
      <p:bldP spid="186404" grpId="0"/>
      <p:bldP spid="186405" grpId="0" animBg="1"/>
      <p:bldP spid="186406" grpId="0"/>
      <p:bldP spid="186409" grpId="0"/>
      <p:bldP spid="186410" grpId="0" animBg="1"/>
      <p:bldP spid="186411" grpId="0"/>
      <p:bldP spid="186412" grpId="0"/>
      <p:bldP spid="186414" grpId="0"/>
      <p:bldP spid="186415" grpId="0" animBg="1"/>
      <p:bldP spid="186417" grpId="0"/>
      <p:bldP spid="1864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044450-62EE-4240-BCD2-6DADC76E767F}" type="slidenum">
              <a:rPr lang="en-US" b="0" i="0" smtClean="0"/>
              <a:pPr eaLnBrk="1" hangingPunct="1"/>
              <a:t>15</a:t>
            </a:fld>
            <a:endParaRPr lang="en-US" b="0" i="0" smtClean="0"/>
          </a:p>
        </p:txBody>
      </p:sp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685800" y="2514600"/>
            <a:ext cx="8915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0" i="0" dirty="0" err="1"/>
              <a:t>Gazi</a:t>
            </a:r>
            <a:r>
              <a:rPr lang="en-US" sz="4000" b="0" i="0" dirty="0"/>
              <a:t> _________ </a:t>
            </a:r>
            <a:r>
              <a:rPr lang="en-US" sz="4000" b="0" i="0" dirty="0" smtClean="0"/>
              <a:t>a lot of food.</a:t>
            </a:r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4000" b="0" i="0" dirty="0"/>
          </a:p>
          <a:p>
            <a:pPr eaLnBrk="1" hangingPunct="1"/>
            <a:endParaRPr lang="en-US" sz="3600" i="0" dirty="0">
              <a:solidFill>
                <a:schemeClr val="accent2"/>
              </a:solidFill>
            </a:endParaRPr>
          </a:p>
          <a:p>
            <a:pPr eaLnBrk="1" hangingPunct="1"/>
            <a:endParaRPr lang="en-US" sz="3600" i="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535296" y="2514600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0" i="0" dirty="0" smtClean="0"/>
              <a:t>buys</a:t>
            </a:r>
            <a:endParaRPr lang="en-US" sz="4000" b="0" i="0" dirty="0"/>
          </a:p>
        </p:txBody>
      </p:sp>
      <p:sp>
        <p:nvSpPr>
          <p:cNvPr id="45061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3-6  Let’s Practice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3124200" y="1296988"/>
            <a:ext cx="2590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 dirty="0" smtClean="0"/>
              <a:t>buy</a:t>
            </a:r>
            <a:endParaRPr lang="en-US" sz="4000" b="0" i="0" dirty="0"/>
          </a:p>
        </p:txBody>
      </p:sp>
      <p:pic>
        <p:nvPicPr>
          <p:cNvPr id="45063" name="Picture 2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2097088" cy="3124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E6536D-2B2F-4A2D-B6C3-935391538F1B}" type="slidenum">
              <a:rPr lang="en-US" b="0" i="0" smtClean="0"/>
              <a:pPr eaLnBrk="1" hangingPunct="1"/>
              <a:t>16</a:t>
            </a:fld>
            <a:endParaRPr lang="en-US" b="0" i="0" smtClean="0"/>
          </a:p>
        </p:txBody>
      </p:sp>
      <p:sp>
        <p:nvSpPr>
          <p:cNvPr id="93270" name="AutoShape 86"/>
          <p:cNvSpPr>
            <a:spLocks noChangeArrowheads="1"/>
          </p:cNvSpPr>
          <p:nvPr/>
        </p:nvSpPr>
        <p:spPr bwMode="auto">
          <a:xfrm>
            <a:off x="4267200" y="49387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68" name="AutoShape 84"/>
          <p:cNvSpPr>
            <a:spLocks noChangeArrowheads="1"/>
          </p:cNvSpPr>
          <p:nvPr/>
        </p:nvSpPr>
        <p:spPr bwMode="auto">
          <a:xfrm>
            <a:off x="4267200" y="32623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71" name="AutoShape 87"/>
          <p:cNvSpPr>
            <a:spLocks/>
          </p:cNvSpPr>
          <p:nvPr/>
        </p:nvSpPr>
        <p:spPr bwMode="auto">
          <a:xfrm flipH="1">
            <a:off x="5181600" y="49958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63" name="AutoShape 79"/>
          <p:cNvSpPr>
            <a:spLocks noChangeArrowheads="1"/>
          </p:cNvSpPr>
          <p:nvPr/>
        </p:nvSpPr>
        <p:spPr bwMode="auto">
          <a:xfrm>
            <a:off x="4267200" y="1662113"/>
            <a:ext cx="4572000" cy="1371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93235" name="Text Box 51"/>
          <p:cNvSpPr txBox="1">
            <a:spLocks noChangeArrowheads="1"/>
          </p:cNvSpPr>
          <p:nvPr/>
        </p:nvSpPr>
        <p:spPr bwMode="auto">
          <a:xfrm>
            <a:off x="5194300" y="3589338"/>
            <a:ext cx="1581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i="0">
                <a:solidFill>
                  <a:srgbClr val="006600"/>
                </a:solidFill>
              </a:rPr>
              <a:t>    </a:t>
            </a:r>
            <a:r>
              <a:rPr lang="en-US" sz="3200">
                <a:solidFill>
                  <a:srgbClr val="006600"/>
                </a:solidFill>
              </a:rPr>
              <a:t>does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381000" y="3422650"/>
            <a:ext cx="4572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 dirty="0"/>
              <a:t>(c) I </a:t>
            </a:r>
            <a:r>
              <a:rPr lang="en-US" sz="2800" dirty="0">
                <a:solidFill>
                  <a:srgbClr val="006600"/>
                </a:solidFill>
              </a:rPr>
              <a:t>do</a:t>
            </a:r>
            <a:r>
              <a:rPr lang="en-US" sz="2800" b="0" i="0" dirty="0"/>
              <a:t> </a:t>
            </a:r>
            <a:r>
              <a:rPr lang="en-US" sz="2800" b="0" i="0" dirty="0" smtClean="0"/>
              <a:t>homework.</a:t>
            </a:r>
            <a:endParaRPr lang="en-US" sz="2800" b="0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 dirty="0"/>
              <a:t>(d) He </a:t>
            </a:r>
            <a:r>
              <a:rPr lang="en-US" sz="2800" dirty="0">
                <a:solidFill>
                  <a:srgbClr val="006600"/>
                </a:solidFill>
              </a:rPr>
              <a:t>does</a:t>
            </a:r>
            <a:r>
              <a:rPr lang="en-US" sz="2800" b="0" i="0" dirty="0"/>
              <a:t> </a:t>
            </a:r>
            <a:r>
              <a:rPr lang="en-US" sz="2800" b="0" i="0" dirty="0" smtClean="0"/>
              <a:t>homework.</a:t>
            </a:r>
            <a:endParaRPr lang="en-US" sz="2800" b="0" i="0" dirty="0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81000" y="1771650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(a) I </a:t>
            </a:r>
            <a:r>
              <a:rPr lang="en-US" sz="2800">
                <a:solidFill>
                  <a:srgbClr val="006600"/>
                </a:solidFill>
              </a:rPr>
              <a:t>have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49162" name="Line 29"/>
          <p:cNvSpPr>
            <a:spLocks noChangeShapeType="1"/>
          </p:cNvSpPr>
          <p:nvPr/>
        </p:nvSpPr>
        <p:spPr bwMode="auto">
          <a:xfrm>
            <a:off x="228600" y="33829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381000" y="2478088"/>
            <a:ext cx="457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(b) She </a:t>
            </a:r>
            <a:r>
              <a:rPr lang="en-US" sz="2800">
                <a:solidFill>
                  <a:srgbClr val="006600"/>
                </a:solidFill>
              </a:rPr>
              <a:t>has</a:t>
            </a:r>
            <a:r>
              <a:rPr lang="en-US" sz="2800" b="0" i="0"/>
              <a:t> a hat.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800" b="0" i="0"/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6162675" y="1143000"/>
            <a:ext cx="260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Irregular forms:</a:t>
            </a: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6410325" y="25003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have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7959725" y="250031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has</a:t>
            </a: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6400800" y="41132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</a:t>
            </a: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7626350" y="41132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does</a:t>
            </a: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381000" y="5089525"/>
            <a:ext cx="457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i="0"/>
              <a:t>(e) We </a:t>
            </a:r>
            <a:r>
              <a:rPr lang="en-US" sz="2800">
                <a:solidFill>
                  <a:srgbClr val="006600"/>
                </a:solidFill>
              </a:rPr>
              <a:t>go</a:t>
            </a:r>
            <a:r>
              <a:rPr lang="en-US" sz="2800" b="0" i="0"/>
              <a:t> to the gym.</a:t>
            </a:r>
          </a:p>
          <a:p>
            <a:endParaRPr lang="en-US" sz="2800" b="0" i="0"/>
          </a:p>
          <a:p>
            <a:r>
              <a:rPr lang="en-US" sz="2800" b="0" i="0"/>
              <a:t>(f) He </a:t>
            </a:r>
            <a:r>
              <a:rPr lang="en-US" sz="2800">
                <a:solidFill>
                  <a:srgbClr val="006600"/>
                </a:solidFill>
              </a:rPr>
              <a:t>goes</a:t>
            </a:r>
            <a:r>
              <a:rPr lang="en-US" sz="2800" b="0" i="0"/>
              <a:t> to the gym.</a:t>
            </a: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6410325" y="5776913"/>
            <a:ext cx="63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</a:t>
            </a: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7635875" y="5776913"/>
            <a:ext cx="1063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>
                <a:solidFill>
                  <a:srgbClr val="006600"/>
                </a:solidFill>
              </a:rPr>
              <a:t>goes</a:t>
            </a:r>
          </a:p>
        </p:txBody>
      </p: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4422775" y="16605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4637088" y="1630363"/>
            <a:ext cx="1841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8800" b="0" i="0"/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5668963" y="2011363"/>
            <a:ext cx="882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has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5651500" y="5268913"/>
            <a:ext cx="1130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6600"/>
                </a:solidFill>
              </a:rPr>
              <a:t>goes</a:t>
            </a:r>
          </a:p>
          <a:p>
            <a:pPr eaLnBrk="1" hangingPunct="1"/>
            <a:r>
              <a:rPr lang="en-US" sz="2800" b="0" i="0"/>
              <a:t>  </a:t>
            </a:r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95800" y="4953000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>
            <a:off x="7150100" y="611505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3" name="Text Box 59"/>
          <p:cNvSpPr txBox="1">
            <a:spLocks noChangeArrowheads="1"/>
          </p:cNvSpPr>
          <p:nvPr/>
        </p:nvSpPr>
        <p:spPr bwMode="auto">
          <a:xfrm>
            <a:off x="4497388" y="3260725"/>
            <a:ext cx="758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93247" name="Line 63"/>
          <p:cNvSpPr>
            <a:spLocks noChangeShapeType="1"/>
          </p:cNvSpPr>
          <p:nvPr/>
        </p:nvSpPr>
        <p:spPr bwMode="auto">
          <a:xfrm>
            <a:off x="7162800" y="44307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8" name="Line 64"/>
          <p:cNvSpPr>
            <a:spLocks noChangeShapeType="1"/>
          </p:cNvSpPr>
          <p:nvPr/>
        </p:nvSpPr>
        <p:spPr bwMode="auto">
          <a:xfrm>
            <a:off x="7543800" y="2805113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5354638" y="529748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+</a:t>
            </a: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5368925" y="360203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93252" name="AutoShape 68"/>
          <p:cNvSpPr>
            <a:spLocks/>
          </p:cNvSpPr>
          <p:nvPr/>
        </p:nvSpPr>
        <p:spPr bwMode="auto">
          <a:xfrm flipH="1">
            <a:off x="5181600" y="17192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5367338" y="1992313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i="0"/>
              <a:t>+</a:t>
            </a:r>
          </a:p>
        </p:txBody>
      </p:sp>
      <p:sp>
        <p:nvSpPr>
          <p:cNvPr id="49185" name="Text Box 7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IRREGULAR SINGULAR VERBS: </a:t>
            </a:r>
            <a:r>
              <a:rPr lang="en-US" sz="2000" b="0">
                <a:solidFill>
                  <a:schemeClr val="bg1"/>
                </a:solidFill>
              </a:rPr>
              <a:t>HAS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DOES</a:t>
            </a:r>
            <a:r>
              <a:rPr lang="en-US" sz="2000" b="0" i="0">
                <a:solidFill>
                  <a:schemeClr val="bg1"/>
                </a:solidFill>
              </a:rPr>
              <a:t>, </a:t>
            </a:r>
            <a:r>
              <a:rPr lang="en-US" sz="2000" b="0">
                <a:solidFill>
                  <a:schemeClr val="bg1"/>
                </a:solidFill>
              </a:rPr>
              <a:t>GOES</a:t>
            </a:r>
          </a:p>
        </p:txBody>
      </p:sp>
      <p:sp>
        <p:nvSpPr>
          <p:cNvPr id="93269" name="AutoShape 85"/>
          <p:cNvSpPr>
            <a:spLocks/>
          </p:cNvSpPr>
          <p:nvPr/>
        </p:nvSpPr>
        <p:spPr bwMode="auto">
          <a:xfrm flipH="1">
            <a:off x="5181600" y="3319463"/>
            <a:ext cx="227013" cy="1219200"/>
          </a:xfrm>
          <a:prstGeom prst="leftBrace">
            <a:avLst>
              <a:gd name="adj1" fmla="val 4475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70" grpId="0" animBg="1"/>
      <p:bldP spid="93268" grpId="0" animBg="1"/>
      <p:bldP spid="93271" grpId="0" animBg="1"/>
      <p:bldP spid="93263" grpId="0" animBg="1"/>
      <p:bldP spid="93235" grpId="0"/>
      <p:bldP spid="93203" grpId="0"/>
      <p:bldP spid="93204" grpId="0"/>
      <p:bldP spid="93217" grpId="0"/>
      <p:bldP spid="93219" grpId="0"/>
      <p:bldP spid="93220" grpId="0"/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93228" grpId="0"/>
      <p:bldP spid="93229" grpId="0"/>
      <p:bldP spid="93236" grpId="0"/>
      <p:bldP spid="93238" grpId="0"/>
      <p:bldP spid="93241" grpId="0" animBg="1"/>
      <p:bldP spid="93243" grpId="0"/>
      <p:bldP spid="93247" grpId="0" animBg="1"/>
      <p:bldP spid="93248" grpId="0" animBg="1"/>
      <p:bldP spid="93249" grpId="0"/>
      <p:bldP spid="93250" grpId="0"/>
      <p:bldP spid="93252" grpId="0" animBg="1"/>
      <p:bldP spid="93253" grpId="0"/>
      <p:bldP spid="932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8D8BD-8274-428A-A43F-8A45CECED83D}" type="slidenum">
              <a:rPr lang="en-US" b="0" i="0" smtClean="0"/>
              <a:pPr eaLnBrk="1" hangingPunct="1"/>
              <a:t>17</a:t>
            </a:fld>
            <a:endParaRPr lang="en-US" b="0" i="0" smtClean="0"/>
          </a:p>
        </p:txBody>
      </p:sp>
      <p:sp>
        <p:nvSpPr>
          <p:cNvPr id="50179" name="Text Box 9"/>
          <p:cNvSpPr txBox="1">
            <a:spLocks noChangeArrowheads="1"/>
          </p:cNvSpPr>
          <p:nvPr/>
        </p:nvSpPr>
        <p:spPr bwMode="auto">
          <a:xfrm>
            <a:off x="1111250" y="2543175"/>
            <a:ext cx="6457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>
                <a:solidFill>
                  <a:schemeClr val="tx2"/>
                </a:solidFill>
              </a:rPr>
              <a:t> George ____  yoga every 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2895600" y="255905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does</a:t>
            </a:r>
          </a:p>
        </p:txBody>
      </p:sp>
      <p:pic>
        <p:nvPicPr>
          <p:cNvPr id="50181" name="Picture 2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2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0183" name="AutoShape 27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do     does</a:t>
            </a:r>
          </a:p>
        </p:txBody>
      </p:sp>
    </p:spTree>
    <p:extLst>
      <p:ext uri="{BB962C8B-B14F-4D97-AF65-F5344CB8AC3E}">
        <p14:creationId xmlns:p14="http://schemas.microsoft.com/office/powerpoint/2010/main" val="31554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13BA8B-6D4C-4E0C-9DE2-D44A8E59ABBA}" type="slidenum">
              <a:rPr lang="en-US" b="0" i="0" smtClean="0"/>
              <a:pPr eaLnBrk="1" hangingPunct="1"/>
              <a:t>18</a:t>
            </a:fld>
            <a:endParaRPr lang="en-US" b="0" i="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73628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b="0" i="0"/>
              <a:t>Zhou-li</a:t>
            </a:r>
            <a:r>
              <a:rPr lang="en-US" sz="2800" b="0" i="0"/>
              <a:t> ______ </a:t>
            </a:r>
            <a:r>
              <a:rPr lang="en-US" sz="3600" b="0" i="0">
                <a:solidFill>
                  <a:schemeClr val="tx2"/>
                </a:solidFill>
              </a:rPr>
              <a:t>for a walk on Sunday.</a:t>
            </a:r>
          </a:p>
          <a:p>
            <a:pPr algn="ctr" eaLnBrk="1" hangingPunct="1"/>
            <a:endParaRPr lang="en-US" sz="3600" b="0" i="0">
              <a:solidFill>
                <a:schemeClr val="tx2"/>
              </a:solidFill>
            </a:endParaRP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i="0">
                <a:solidFill>
                  <a:srgbClr val="800080"/>
                </a:solidFill>
              </a:rPr>
              <a:t>  </a:t>
            </a:r>
            <a:r>
              <a:rPr lang="en-US" sz="3600" b="0" i="0"/>
              <a:t>goes</a:t>
            </a:r>
          </a:p>
        </p:txBody>
      </p:sp>
      <p:sp>
        <p:nvSpPr>
          <p:cNvPr id="51205" name="Text Box 1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1206" name="AutoShape 16"/>
          <p:cNvSpPr>
            <a:spLocks noChangeArrowheads="1"/>
          </p:cNvSpPr>
          <p:nvPr/>
        </p:nvSpPr>
        <p:spPr bwMode="auto">
          <a:xfrm>
            <a:off x="3124200" y="13716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go     goes</a:t>
            </a:r>
          </a:p>
        </p:txBody>
      </p:sp>
    </p:spTree>
    <p:extLst>
      <p:ext uri="{BB962C8B-B14F-4D97-AF65-F5344CB8AC3E}">
        <p14:creationId xmlns:p14="http://schemas.microsoft.com/office/powerpoint/2010/main" val="27993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57685F-EB6E-474B-A382-3FEFDB05DF50}" type="slidenum">
              <a:rPr lang="en-US" b="0" i="0" smtClean="0"/>
              <a:pPr eaLnBrk="1" hangingPunct="1"/>
              <a:t>19</a:t>
            </a:fld>
            <a:endParaRPr lang="en-US" b="0" i="0" smtClean="0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1295400" y="3124200"/>
            <a:ext cx="6680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chemeClr val="tx2"/>
                </a:solidFill>
              </a:rPr>
              <a:t>She always ____ homework.</a:t>
            </a:r>
          </a:p>
          <a:p>
            <a:pPr algn="ctr" eaLnBrk="1" hangingPunct="1"/>
            <a:endParaRPr lang="en-US" sz="4000" b="0" i="0">
              <a:solidFill>
                <a:schemeClr val="tx2"/>
              </a:solidFill>
            </a:endParaRP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4191000" y="3124200"/>
            <a:ext cx="1003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/>
              <a:t>has</a:t>
            </a:r>
          </a:p>
        </p:txBody>
      </p:sp>
      <p:sp>
        <p:nvSpPr>
          <p:cNvPr id="52229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3-7  Let’s Practice</a:t>
            </a:r>
          </a:p>
        </p:txBody>
      </p:sp>
      <p:sp>
        <p:nvSpPr>
          <p:cNvPr id="52230" name="AutoShape 23"/>
          <p:cNvSpPr>
            <a:spLocks noChangeArrowheads="1"/>
          </p:cNvSpPr>
          <p:nvPr/>
        </p:nvSpPr>
        <p:spPr bwMode="auto">
          <a:xfrm>
            <a:off x="3048000" y="1676400"/>
            <a:ext cx="28956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have     has</a:t>
            </a:r>
          </a:p>
        </p:txBody>
      </p:sp>
    </p:spTree>
    <p:extLst>
      <p:ext uri="{BB962C8B-B14F-4D97-AF65-F5344CB8AC3E}">
        <p14:creationId xmlns:p14="http://schemas.microsoft.com/office/powerpoint/2010/main" val="42655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irtual.icpna.edu.pe/mediafiles/World%20Link%20Intro/Imagenes/U5-A6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19205" r="13396" b="37760"/>
          <a:stretch/>
        </p:blipFill>
        <p:spPr bwMode="auto">
          <a:xfrm>
            <a:off x="228600" y="914400"/>
            <a:ext cx="853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447800" y="3388407"/>
            <a:ext cx="838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goes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33557" y="3921807"/>
            <a:ext cx="838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81600" y="3007407"/>
            <a:ext cx="685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eat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0" y="3007407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cereal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57800" y="3443598"/>
            <a:ext cx="685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go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39000" y="3443598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8 a.m.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262073" y="3904003"/>
            <a:ext cx="685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do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391400" y="3921807"/>
            <a:ext cx="1143000" cy="3988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at home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0B1D10-0506-402D-B8F1-67C6D7C8030D}" type="slidenum">
              <a:rPr lang="en-US" b="0" i="0" smtClean="0"/>
              <a:pPr eaLnBrk="1" hangingPunct="1"/>
              <a:t>20</a:t>
            </a:fld>
            <a:endParaRPr lang="en-US" b="0" i="0" smtClean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348538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0" i="0">
                <a:latin typeface="Comic Sans MS" pitchFamily="66" charset="0"/>
              </a:rPr>
              <a:t>They do not wash their car.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597400" cy="30607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08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05DB3E-2B3E-401A-B7B5-F008A04B7D32}" type="slidenum">
              <a:rPr lang="en-US" b="0" i="0" smtClean="0"/>
              <a:pPr eaLnBrk="1" hangingPunct="1"/>
              <a:t>21</a:t>
            </a:fld>
            <a:endParaRPr lang="en-US" b="0" i="0" smtClean="0"/>
          </a:p>
        </p:txBody>
      </p:sp>
      <p:sp>
        <p:nvSpPr>
          <p:cNvPr id="326698" name="AutoShape 42"/>
          <p:cNvSpPr>
            <a:spLocks noChangeArrowheads="1"/>
          </p:cNvSpPr>
          <p:nvPr/>
        </p:nvSpPr>
        <p:spPr bwMode="auto">
          <a:xfrm>
            <a:off x="1905000" y="4876800"/>
            <a:ext cx="6324600" cy="1600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6697" name="AutoShape 41"/>
          <p:cNvSpPr>
            <a:spLocks noChangeArrowheads="1"/>
          </p:cNvSpPr>
          <p:nvPr/>
        </p:nvSpPr>
        <p:spPr bwMode="auto">
          <a:xfrm>
            <a:off x="1905000" y="1981200"/>
            <a:ext cx="6477000" cy="18288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04800" y="1295400"/>
            <a:ext cx="6172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(a)        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 drink milk.</a:t>
            </a:r>
          </a:p>
        </p:txBody>
      </p:sp>
      <p:sp>
        <p:nvSpPr>
          <p:cNvPr id="326675" name="Rectangle 19"/>
          <p:cNvSpPr>
            <a:spLocks noChangeArrowheads="1"/>
          </p:cNvSpPr>
          <p:nvPr/>
        </p:nvSpPr>
        <p:spPr bwMode="auto">
          <a:xfrm>
            <a:off x="1219200" y="12192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</a:t>
            </a:r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1066800" y="1219200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You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914400" y="12192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They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2078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0" i="0"/>
              <a:t>NEGATIVE: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86000" y="1905000"/>
            <a:ext cx="976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I</a:t>
            </a:r>
          </a:p>
          <a:p>
            <a:pPr eaLnBrk="1" hangingPunct="1"/>
            <a:r>
              <a:rPr lang="en-US" sz="2800" b="0"/>
              <a:t>We</a:t>
            </a:r>
          </a:p>
          <a:p>
            <a:pPr eaLnBrk="1" hangingPunct="1"/>
            <a:r>
              <a:rPr lang="en-US" sz="2800" b="0"/>
              <a:t>You</a:t>
            </a:r>
          </a:p>
          <a:p>
            <a:pPr eaLnBrk="1" hangingPunct="1"/>
            <a:r>
              <a:rPr lang="en-US" sz="2800" b="0"/>
              <a:t>They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auto">
          <a:xfrm>
            <a:off x="38100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</a:t>
            </a:r>
            <a:r>
              <a:rPr lang="en-US" sz="2800" b="0" i="0"/>
              <a:t> </a:t>
            </a:r>
            <a:r>
              <a:rPr lang="en-US" sz="3200">
                <a:solidFill>
                  <a:srgbClr val="FF0000"/>
                </a:solidFill>
              </a:rPr>
              <a:t>do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286000" y="4953000"/>
            <a:ext cx="817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0"/>
              <a:t>She</a:t>
            </a:r>
          </a:p>
          <a:p>
            <a:pPr eaLnBrk="1" hangingPunct="1"/>
            <a:r>
              <a:rPr lang="en-US" sz="2800" b="0"/>
              <a:t>He</a:t>
            </a:r>
          </a:p>
          <a:p>
            <a:pPr eaLnBrk="1" hangingPunct="1"/>
            <a:r>
              <a:rPr lang="en-US" sz="2800" b="0"/>
              <a:t>It</a:t>
            </a:r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3657600" y="54102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 i="0"/>
              <a:t>+ </a:t>
            </a:r>
            <a:r>
              <a:rPr lang="en-US" sz="3200">
                <a:solidFill>
                  <a:srgbClr val="FF0000"/>
                </a:solidFill>
              </a:rPr>
              <a:t>does</a:t>
            </a:r>
            <a:r>
              <a:rPr lang="en-US" sz="3200">
                <a:solidFill>
                  <a:srgbClr val="336600"/>
                </a:solidFill>
              </a:rPr>
              <a:t> not </a:t>
            </a:r>
            <a:r>
              <a:rPr lang="en-US" sz="3200" b="0" i="0"/>
              <a:t>+ main verb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6126163" y="3429000"/>
            <a:ext cx="1841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2900" b="0" i="0"/>
          </a:p>
        </p:txBody>
      </p:sp>
      <p:sp>
        <p:nvSpPr>
          <p:cNvPr id="326672" name="AutoShape 16"/>
          <p:cNvSpPr>
            <a:spLocks/>
          </p:cNvSpPr>
          <p:nvPr/>
        </p:nvSpPr>
        <p:spPr bwMode="auto">
          <a:xfrm>
            <a:off x="3505200" y="2133600"/>
            <a:ext cx="227013" cy="1539875"/>
          </a:xfrm>
          <a:prstGeom prst="rightBrace">
            <a:avLst>
              <a:gd name="adj1" fmla="val 5652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en-US" sz="8800" b="0" i="0"/>
          </a:p>
        </p:txBody>
      </p:sp>
      <p:sp>
        <p:nvSpPr>
          <p:cNvPr id="326673" name="AutoShape 17"/>
          <p:cNvSpPr>
            <a:spLocks/>
          </p:cNvSpPr>
          <p:nvPr/>
        </p:nvSpPr>
        <p:spPr bwMode="auto">
          <a:xfrm>
            <a:off x="3200400" y="5029200"/>
            <a:ext cx="222250" cy="1282700"/>
          </a:xfrm>
          <a:prstGeom prst="rightBrace">
            <a:avLst>
              <a:gd name="adj1" fmla="val 48095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sz="7200" b="0" i="0"/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1066800" y="12192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We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304800" y="4114800"/>
            <a:ext cx="6858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(b)       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26681" name="Rectangle 25"/>
          <p:cNvSpPr>
            <a:spLocks noChangeArrowheads="1"/>
          </p:cNvSpPr>
          <p:nvPr/>
        </p:nvSpPr>
        <p:spPr bwMode="auto">
          <a:xfrm>
            <a:off x="1111250" y="401955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600" i="0"/>
              <a:t>He</a:t>
            </a:r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1295400" y="40386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It</a:t>
            </a:r>
          </a:p>
        </p:txBody>
      </p:sp>
      <p:sp>
        <p:nvSpPr>
          <p:cNvPr id="326683" name="Rectangle 27"/>
          <p:cNvSpPr>
            <a:spLocks noChangeArrowheads="1"/>
          </p:cNvSpPr>
          <p:nvPr/>
        </p:nvSpPr>
        <p:spPr bwMode="auto">
          <a:xfrm>
            <a:off x="958850" y="4038600"/>
            <a:ext cx="102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i="0"/>
              <a:t>She</a:t>
            </a:r>
          </a:p>
        </p:txBody>
      </p:sp>
      <p:sp>
        <p:nvSpPr>
          <p:cNvPr id="64534" name="Text Box 46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2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2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2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8" grpId="0" animBg="1"/>
      <p:bldP spid="326697" grpId="0" animBg="1"/>
      <p:bldP spid="326675" grpId="0"/>
      <p:bldP spid="326677" grpId="0"/>
      <p:bldP spid="326677" grpId="1"/>
      <p:bldP spid="326678" grpId="0"/>
      <p:bldP spid="326663" grpId="0"/>
      <p:bldP spid="326664" grpId="0"/>
      <p:bldP spid="326665" grpId="0"/>
      <p:bldP spid="326668" grpId="0"/>
      <p:bldP spid="326669" grpId="0"/>
      <p:bldP spid="326672" grpId="0" animBg="1"/>
      <p:bldP spid="326673" grpId="0" animBg="1"/>
      <p:bldP spid="326679" grpId="0"/>
      <p:bldP spid="326679" grpId="1"/>
      <p:bldP spid="326680" grpId="0"/>
      <p:bldP spid="326681" grpId="0"/>
      <p:bldP spid="326681" grpId="1"/>
      <p:bldP spid="326682" grpId="0"/>
      <p:bldP spid="326683" grpId="0"/>
      <p:bldP spid="32668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4E67AA-22B9-42F3-A1CF-5E5A246BA8B6}" type="slidenum">
              <a:rPr lang="en-US" b="0" i="0" smtClean="0"/>
              <a:pPr eaLnBrk="1" hangingPunct="1"/>
              <a:t>22</a:t>
            </a:fld>
            <a:endParaRPr lang="en-US" b="0" i="0" smtClean="0"/>
          </a:p>
        </p:txBody>
      </p:sp>
      <p:sp>
        <p:nvSpPr>
          <p:cNvPr id="397350" name="AutoShape 38"/>
          <p:cNvSpPr>
            <a:spLocks noChangeArrowheads="1"/>
          </p:cNvSpPr>
          <p:nvPr/>
        </p:nvSpPr>
        <p:spPr bwMode="auto">
          <a:xfrm>
            <a:off x="876300" y="5181600"/>
            <a:ext cx="7924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990600" y="4343400"/>
            <a:ext cx="69342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She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>
                <a:solidFill>
                  <a:srgbClr val="336600"/>
                </a:solidFill>
              </a:rPr>
              <a:t> not</a:t>
            </a:r>
            <a:r>
              <a:rPr lang="en-US" sz="3600" b="0" i="0"/>
              <a:t> drink</a:t>
            </a:r>
            <a:r>
              <a:rPr lang="en-US" sz="3600" i="0">
                <a:solidFill>
                  <a:schemeClr val="accent2"/>
                </a:solidFill>
              </a:rPr>
              <a:t>s</a:t>
            </a:r>
            <a:r>
              <a:rPr lang="en-US" sz="3600" b="0" i="0"/>
              <a:t> milk.</a:t>
            </a:r>
            <a:r>
              <a:rPr lang="en-US" sz="2800" i="0"/>
              <a:t> 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1028700" y="53340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2800" b="0" i="0"/>
              <a:t>        </a:t>
            </a:r>
            <a:r>
              <a:rPr lang="en-US" sz="3200" b="0" i="0"/>
              <a:t>no </a:t>
            </a:r>
            <a:r>
              <a:rPr lang="en-US" sz="3200">
                <a:solidFill>
                  <a:schemeClr val="accent2"/>
                </a:solidFill>
              </a:rPr>
              <a:t>-s</a:t>
            </a:r>
            <a:r>
              <a:rPr lang="en-US" sz="3200" b="0" i="0"/>
              <a:t> on main verb</a:t>
            </a:r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4686300" y="5638800"/>
            <a:ext cx="457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7343" name="AutoShape 31"/>
          <p:cNvSpPr>
            <a:spLocks noChangeArrowheads="1"/>
          </p:cNvSpPr>
          <p:nvPr/>
        </p:nvSpPr>
        <p:spPr bwMode="auto">
          <a:xfrm>
            <a:off x="4724400" y="4267200"/>
            <a:ext cx="609600" cy="762000"/>
          </a:xfrm>
          <a:custGeom>
            <a:avLst/>
            <a:gdLst>
              <a:gd name="T0" fmla="*/ 8602134 w 21600"/>
              <a:gd name="T1" fmla="*/ 0 h 21600"/>
              <a:gd name="T2" fmla="*/ 2519313 w 21600"/>
              <a:gd name="T3" fmla="*/ 3936435 h 21600"/>
              <a:gd name="T4" fmla="*/ 0 w 21600"/>
              <a:gd name="T5" fmla="*/ 13440833 h 21600"/>
              <a:gd name="T6" fmla="*/ 2519313 w 21600"/>
              <a:gd name="T7" fmla="*/ 22945232 h 21600"/>
              <a:gd name="T8" fmla="*/ 8602134 w 21600"/>
              <a:gd name="T9" fmla="*/ 26881666 h 21600"/>
              <a:gd name="T10" fmla="*/ 14684952 w 21600"/>
              <a:gd name="T11" fmla="*/ 22945232 h 21600"/>
              <a:gd name="T12" fmla="*/ 17204267 w 21600"/>
              <a:gd name="T13" fmla="*/ 13440833 h 21600"/>
              <a:gd name="T14" fmla="*/ 14684952 w 21600"/>
              <a:gd name="T15" fmla="*/ 393643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  <a:p>
            <a:pPr algn="ctr"/>
            <a:endParaRPr lang="en-US" sz="4400" b="0" i="0">
              <a:solidFill>
                <a:schemeClr val="tx2"/>
              </a:solidFill>
            </a:endParaRPr>
          </a:p>
        </p:txBody>
      </p:sp>
      <p:sp>
        <p:nvSpPr>
          <p:cNvPr id="65544" name="Text Box 4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5545" name="Text Box 45"/>
          <p:cNvSpPr txBox="1">
            <a:spLocks noChangeArrowheads="1"/>
          </p:cNvSpPr>
          <p:nvPr/>
        </p:nvSpPr>
        <p:spPr bwMode="auto">
          <a:xfrm>
            <a:off x="304800" y="1219200"/>
            <a:ext cx="6019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I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  <a:p>
            <a:pPr eaLnBrk="1" hangingPunct="1">
              <a:spcBef>
                <a:spcPct val="50000"/>
              </a:spcBef>
              <a:buFontTx/>
              <a:buAutoNum type="alphaLcParenBoth"/>
            </a:pPr>
            <a:r>
              <a:rPr lang="en-US" sz="3600" b="0" i="0"/>
              <a:t> </a:t>
            </a:r>
            <a:r>
              <a:rPr lang="en-US" sz="3600" i="0"/>
              <a:t>She</a:t>
            </a:r>
            <a:r>
              <a:rPr lang="en-US" sz="3600" b="0" i="0"/>
              <a:t> </a:t>
            </a:r>
            <a:r>
              <a:rPr lang="en-US" sz="3600" b="0">
                <a:solidFill>
                  <a:srgbClr val="FF0000"/>
                </a:solidFill>
              </a:rPr>
              <a:t>does</a:t>
            </a:r>
            <a:r>
              <a:rPr lang="en-US" sz="3600" b="0" i="0"/>
              <a:t> </a:t>
            </a:r>
            <a:r>
              <a:rPr lang="en-US" sz="3600" b="0" i="0">
                <a:solidFill>
                  <a:srgbClr val="009900"/>
                </a:solidFill>
              </a:rPr>
              <a:t>not</a:t>
            </a:r>
            <a:r>
              <a:rPr lang="en-US" sz="3600" b="0" i="0"/>
              <a:t> drink milk.</a:t>
            </a:r>
          </a:p>
        </p:txBody>
      </p:sp>
      <p:sp>
        <p:nvSpPr>
          <p:cNvPr id="397358" name="AutoShape 46"/>
          <p:cNvSpPr>
            <a:spLocks noChangeArrowheads="1"/>
          </p:cNvSpPr>
          <p:nvPr/>
        </p:nvSpPr>
        <p:spPr bwMode="auto">
          <a:xfrm>
            <a:off x="914400" y="3124200"/>
            <a:ext cx="64770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97359" name="Text Box 47"/>
          <p:cNvSpPr txBox="1">
            <a:spLocks noChangeArrowheads="1"/>
          </p:cNvSpPr>
          <p:nvPr/>
        </p:nvSpPr>
        <p:spPr bwMode="auto">
          <a:xfrm>
            <a:off x="1143000" y="3200400"/>
            <a:ext cx="617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 i="0">
                <a:solidFill>
                  <a:srgbClr val="FF0000"/>
                </a:solidFill>
              </a:rPr>
              <a:t> </a:t>
            </a:r>
            <a:r>
              <a:rPr lang="en-US" sz="3600" b="0" i="0"/>
              <a:t>and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 i="0"/>
              <a:t> </a:t>
            </a:r>
            <a:r>
              <a:rPr lang="en-US" sz="3600" b="0" i="0"/>
              <a:t>= helping verbs</a:t>
            </a:r>
          </a:p>
        </p:txBody>
      </p:sp>
      <p:sp>
        <p:nvSpPr>
          <p:cNvPr id="397360" name="Text Box 48"/>
          <p:cNvSpPr txBox="1">
            <a:spLocks noChangeArrowheads="1"/>
          </p:cNvSpPr>
          <p:nvPr/>
        </p:nvSpPr>
        <p:spPr bwMode="auto">
          <a:xfrm>
            <a:off x="6172200" y="4191000"/>
            <a:ext cx="493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78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50" grpId="0" animBg="1"/>
      <p:bldP spid="397324" grpId="0"/>
      <p:bldP spid="397330" grpId="0" animBg="1"/>
      <p:bldP spid="397343" grpId="0" animBg="1"/>
      <p:bldP spid="397358" grpId="0" animBg="1"/>
      <p:bldP spid="397359" grpId="0"/>
      <p:bldP spid="397360" grpId="0"/>
      <p:bldP spid="39736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D4C011-282E-43DF-ACED-5BD492307085}" type="slidenum">
              <a:rPr lang="en-US" b="0" i="0" smtClean="0"/>
              <a:pPr eaLnBrk="1" hangingPunct="1"/>
              <a:t>23</a:t>
            </a:fld>
            <a:endParaRPr lang="en-US" b="0" i="0" smtClean="0"/>
          </a:p>
        </p:txBody>
      </p:sp>
      <p:sp>
        <p:nvSpPr>
          <p:cNvPr id="329755" name="AutoShape 27"/>
          <p:cNvSpPr>
            <a:spLocks noChangeArrowheads="1"/>
          </p:cNvSpPr>
          <p:nvPr/>
        </p:nvSpPr>
        <p:spPr bwMode="auto">
          <a:xfrm>
            <a:off x="2362200" y="4038600"/>
            <a:ext cx="4648200" cy="1752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29739" name="Rectangle 11"/>
          <p:cNvSpPr>
            <a:spLocks noChangeArrowheads="1"/>
          </p:cNvSpPr>
          <p:nvPr/>
        </p:nvSpPr>
        <p:spPr bwMode="auto">
          <a:xfrm>
            <a:off x="457200" y="2674938"/>
            <a:ext cx="6781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(d)</a:t>
            </a:r>
            <a:r>
              <a:rPr lang="en-US" sz="3600" i="0"/>
              <a:t> </a:t>
            </a:r>
            <a:r>
              <a:rPr lang="en-US" sz="3600" b="0" i="0"/>
              <a:t>He</a:t>
            </a:r>
            <a:r>
              <a:rPr lang="en-US" sz="3600" i="0">
                <a:solidFill>
                  <a:srgbClr val="009900"/>
                </a:solidFill>
              </a:rPr>
              <a:t> 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  <a:r>
              <a:rPr lang="en-US" sz="3600" i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Jack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like dogs.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800" b="0" i="0"/>
              <a:t>                                         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381000" y="1371600"/>
            <a:ext cx="7467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b="0" i="0"/>
              <a:t>(c)</a:t>
            </a:r>
            <a:r>
              <a:rPr lang="en-US" sz="3600" i="0"/>
              <a:t> </a:t>
            </a:r>
            <a:r>
              <a:rPr lang="en-US" sz="3600" b="0" i="0"/>
              <a:t>I</a:t>
            </a:r>
            <a:r>
              <a:rPr lang="en-US" sz="3600" i="0"/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drink milk.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600" i="0"/>
              <a:t>     </a:t>
            </a:r>
            <a:r>
              <a:rPr lang="en-US" sz="3600" b="0" i="0"/>
              <a:t>They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3600" b="0" i="0"/>
              <a:t> go to the lake.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971800" y="4495800"/>
            <a:ext cx="331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</a:t>
            </a:r>
            <a:r>
              <a:rPr lang="en-US" sz="3600">
                <a:solidFill>
                  <a:srgbClr val="336600"/>
                </a:solidFill>
              </a:rPr>
              <a:t>n’t</a:t>
            </a:r>
            <a:r>
              <a:rPr lang="en-US" sz="2800">
                <a:solidFill>
                  <a:srgbClr val="336600"/>
                </a:solidFill>
              </a:rPr>
              <a:t> </a:t>
            </a:r>
            <a:endParaRPr lang="en-US" sz="2800" b="0" i="0"/>
          </a:p>
        </p:txBody>
      </p:sp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276600" y="4114800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0"/>
              <a:t>CONTRACTIONS:</a:t>
            </a:r>
            <a:endParaRPr lang="en-US" sz="3200" b="0" i="0"/>
          </a:p>
        </p:txBody>
      </p:sp>
      <p:sp>
        <p:nvSpPr>
          <p:cNvPr id="329744" name="Rectangle 16"/>
          <p:cNvSpPr>
            <a:spLocks noChangeArrowheads="1"/>
          </p:cNvSpPr>
          <p:nvPr/>
        </p:nvSpPr>
        <p:spPr bwMode="auto">
          <a:xfrm>
            <a:off x="2514600" y="5029200"/>
            <a:ext cx="423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 not </a:t>
            </a:r>
            <a:r>
              <a:rPr lang="en-US" sz="3600" b="0" i="0"/>
              <a:t>=</a:t>
            </a:r>
            <a:r>
              <a:rPr lang="en-US" sz="3600">
                <a:solidFill>
                  <a:srgbClr val="3366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does</a:t>
            </a:r>
            <a:r>
              <a:rPr lang="en-US" sz="3600">
                <a:solidFill>
                  <a:srgbClr val="336600"/>
                </a:solidFill>
              </a:rPr>
              <a:t>n’t</a:t>
            </a:r>
          </a:p>
        </p:txBody>
      </p:sp>
      <p:sp>
        <p:nvSpPr>
          <p:cNvPr id="66569" name="Rectangle 18"/>
          <p:cNvSpPr>
            <a:spLocks noChangeArrowheads="1"/>
          </p:cNvSpPr>
          <p:nvPr/>
        </p:nvSpPr>
        <p:spPr bwMode="auto">
          <a:xfrm>
            <a:off x="685800" y="1219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0" name="Text Box 3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THE SIMPLE PRESENT: NEGATIVE</a:t>
            </a:r>
            <a:endParaRPr lang="en-US" sz="20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55" grpId="0" animBg="1"/>
      <p:bldP spid="329739" grpId="0"/>
      <p:bldP spid="329737" grpId="0"/>
      <p:bldP spid="329735" grpId="0"/>
      <p:bldP spid="3297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C47F13-68EB-4CF5-A389-3E8B479673E5}" type="slidenum">
              <a:rPr lang="en-US" b="0" i="0" smtClean="0"/>
              <a:pPr eaLnBrk="1" hangingPunct="1"/>
              <a:t>24</a:t>
            </a:fld>
            <a:endParaRPr lang="en-US" b="0" i="0" smtClean="0"/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2362200" y="2895600"/>
            <a:ext cx="38242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doesn’t smile</a:t>
            </a:r>
          </a:p>
          <a:p>
            <a:endParaRPr lang="en-US" sz="4000" b="0" i="0"/>
          </a:p>
        </p:txBody>
      </p:sp>
      <p:pic>
        <p:nvPicPr>
          <p:cNvPr id="67588" name="Picture 1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2514600"/>
            <a:ext cx="2398712" cy="38862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1066800" y="37338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7591" name="Rectangle 19"/>
          <p:cNvSpPr>
            <a:spLocks noChangeArrowheads="1"/>
          </p:cNvSpPr>
          <p:nvPr/>
        </p:nvSpPr>
        <p:spPr bwMode="auto">
          <a:xfrm>
            <a:off x="82550" y="2895600"/>
            <a:ext cx="571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This child ___________.</a:t>
            </a:r>
          </a:p>
        </p:txBody>
      </p:sp>
      <p:sp>
        <p:nvSpPr>
          <p:cNvPr id="67592" name="AutoShape 21"/>
          <p:cNvSpPr>
            <a:spLocks noChangeArrowheads="1"/>
          </p:cNvSpPr>
          <p:nvPr/>
        </p:nvSpPr>
        <p:spPr bwMode="auto">
          <a:xfrm>
            <a:off x="2057400" y="1600200"/>
            <a:ext cx="25146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smile   not</a:t>
            </a:r>
          </a:p>
        </p:txBody>
      </p:sp>
    </p:spTree>
    <p:extLst>
      <p:ext uri="{BB962C8B-B14F-4D97-AF65-F5344CB8AC3E}">
        <p14:creationId xmlns:p14="http://schemas.microsoft.com/office/powerpoint/2010/main" val="19395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16BB60-C388-49AC-B0E3-A18EBA24EE2A}" type="slidenum">
              <a:rPr lang="en-US" b="0" i="0" smtClean="0"/>
              <a:pPr eaLnBrk="1" hangingPunct="1"/>
              <a:t>25</a:t>
            </a:fld>
            <a:endParaRPr lang="en-US" b="0" i="0" smtClean="0"/>
          </a:p>
        </p:txBody>
      </p:sp>
      <p:sp>
        <p:nvSpPr>
          <p:cNvPr id="68611" name="Rectangle 19"/>
          <p:cNvSpPr>
            <a:spLocks noChangeArrowheads="1"/>
          </p:cNvSpPr>
          <p:nvPr/>
        </p:nvSpPr>
        <p:spPr bwMode="auto">
          <a:xfrm>
            <a:off x="609600" y="1676400"/>
            <a:ext cx="524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We ________ snakes.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600200" y="1676400"/>
            <a:ext cx="2189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 like</a:t>
            </a:r>
          </a:p>
        </p:txBody>
      </p:sp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1219200" y="22860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</a:p>
        </p:txBody>
      </p:sp>
      <p:pic>
        <p:nvPicPr>
          <p:cNvPr id="68614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486400" cy="31813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5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8616" name="AutoShape 20"/>
          <p:cNvSpPr>
            <a:spLocks noChangeArrowheads="1"/>
          </p:cNvSpPr>
          <p:nvPr/>
        </p:nvSpPr>
        <p:spPr bwMode="auto">
          <a:xfrm>
            <a:off x="6477000" y="1905000"/>
            <a:ext cx="2362200" cy="762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like  not</a:t>
            </a:r>
          </a:p>
        </p:txBody>
      </p:sp>
    </p:spTree>
    <p:extLst>
      <p:ext uri="{BB962C8B-B14F-4D97-AF65-F5344CB8AC3E}">
        <p14:creationId xmlns:p14="http://schemas.microsoft.com/office/powerpoint/2010/main" val="10837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3B3CDE-AA37-4EF2-AEEC-1F6876D4FECE}" type="slidenum">
              <a:rPr lang="en-US" b="0" i="0" smtClean="0"/>
              <a:pPr eaLnBrk="1" hangingPunct="1"/>
              <a:t>26</a:t>
            </a:fld>
            <a:endParaRPr lang="en-US" b="0" i="0" smtClean="0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3048000" y="1447800"/>
            <a:ext cx="331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 speak</a:t>
            </a:r>
          </a:p>
        </p:txBody>
      </p:sp>
      <p:sp>
        <p:nvSpPr>
          <p:cNvPr id="69636" name="Text Box 14"/>
          <p:cNvSpPr txBox="1">
            <a:spLocks noChangeArrowheads="1"/>
          </p:cNvSpPr>
          <p:nvPr/>
        </p:nvSpPr>
        <p:spPr bwMode="auto">
          <a:xfrm>
            <a:off x="2590800" y="2057400"/>
            <a:ext cx="3881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0"/>
              <a:t>(use the contraction)</a:t>
            </a:r>
            <a:endParaRPr lang="en-US" sz="2400" b="0"/>
          </a:p>
        </p:txBody>
      </p:sp>
      <p:pic>
        <p:nvPicPr>
          <p:cNvPr id="69637" name="Picture 1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648200" cy="309403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69639" name="AutoShape 17"/>
          <p:cNvSpPr>
            <a:spLocks noChangeArrowheads="1"/>
          </p:cNvSpPr>
          <p:nvPr/>
        </p:nvSpPr>
        <p:spPr bwMode="auto">
          <a:xfrm>
            <a:off x="6477000" y="3124200"/>
            <a:ext cx="2057400" cy="1371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0" i="0"/>
              <a:t>speak</a:t>
            </a:r>
          </a:p>
          <a:p>
            <a:pPr algn="ctr"/>
            <a:r>
              <a:rPr lang="en-US" sz="4000" b="0" i="0"/>
              <a:t> not</a:t>
            </a:r>
          </a:p>
        </p:txBody>
      </p:sp>
      <p:sp>
        <p:nvSpPr>
          <p:cNvPr id="69640" name="Rectangle 20"/>
          <p:cNvSpPr>
            <a:spLocks noChangeArrowheads="1"/>
          </p:cNvSpPr>
          <p:nvPr/>
        </p:nvSpPr>
        <p:spPr bwMode="auto">
          <a:xfrm>
            <a:off x="1371600" y="1447800"/>
            <a:ext cx="6738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Magda ___________ Dutch. </a:t>
            </a:r>
          </a:p>
        </p:txBody>
      </p:sp>
    </p:spTree>
    <p:extLst>
      <p:ext uri="{BB962C8B-B14F-4D97-AF65-F5344CB8AC3E}">
        <p14:creationId xmlns:p14="http://schemas.microsoft.com/office/powerpoint/2010/main" val="13215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7D5543-8473-4746-B953-1462E16E622B}" type="slidenum">
              <a:rPr lang="en-US" b="0" i="0" smtClean="0"/>
              <a:pPr eaLnBrk="1" hangingPunct="1"/>
              <a:t>27</a:t>
            </a:fld>
            <a:endParaRPr lang="en-US" b="0" i="0" smtClean="0"/>
          </a:p>
        </p:txBody>
      </p:sp>
      <p:sp>
        <p:nvSpPr>
          <p:cNvPr id="333856" name="Rectangle 32"/>
          <p:cNvSpPr>
            <a:spLocks noChangeArrowheads="1"/>
          </p:cNvSpPr>
          <p:nvPr/>
        </p:nvSpPr>
        <p:spPr bwMode="auto">
          <a:xfrm>
            <a:off x="4919663" y="3668713"/>
            <a:ext cx="8980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</a:t>
            </a:r>
            <a:endParaRPr lang="en-US" sz="4000" b="0" i="0" dirty="0"/>
          </a:p>
        </p:txBody>
      </p:sp>
      <p:sp>
        <p:nvSpPr>
          <p:cNvPr id="70660" name="Rectangle 33"/>
          <p:cNvSpPr>
            <a:spLocks noChangeArrowheads="1"/>
          </p:cNvSpPr>
          <p:nvPr/>
        </p:nvSpPr>
        <p:spPr bwMode="auto">
          <a:xfrm>
            <a:off x="3081337" y="4879905"/>
            <a:ext cx="1371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0661" name="Rectangle 29"/>
          <p:cNvSpPr>
            <a:spLocks noChangeArrowheads="1"/>
          </p:cNvSpPr>
          <p:nvPr/>
        </p:nvSpPr>
        <p:spPr bwMode="auto">
          <a:xfrm>
            <a:off x="3429000" y="3832225"/>
            <a:ext cx="1066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30"/>
          <p:cNvSpPr>
            <a:spLocks noChangeArrowheads="1"/>
          </p:cNvSpPr>
          <p:nvPr/>
        </p:nvSpPr>
        <p:spPr bwMode="auto">
          <a:xfrm>
            <a:off x="4876800" y="3843338"/>
            <a:ext cx="1066800" cy="4572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3352800" y="3717925"/>
            <a:ext cx="1447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don’t</a:t>
            </a:r>
          </a:p>
          <a:p>
            <a:endParaRPr lang="en-US" sz="36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3055937" y="4792662"/>
            <a:ext cx="11544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PE" sz="4000" b="0" i="0" dirty="0" err="1" smtClean="0"/>
              <a:t>eats</a:t>
            </a:r>
            <a:endParaRPr lang="en-US" sz="4000" b="0" i="0" dirty="0"/>
          </a:p>
        </p:txBody>
      </p:sp>
      <p:sp>
        <p:nvSpPr>
          <p:cNvPr id="70665" name="Text Box 1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0666" name="AutoShape 25"/>
          <p:cNvSpPr>
            <a:spLocks noChangeArrowheads="1"/>
          </p:cNvSpPr>
          <p:nvPr/>
        </p:nvSpPr>
        <p:spPr bwMode="auto">
          <a:xfrm>
            <a:off x="22098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3850" name="AutoShape 26"/>
          <p:cNvSpPr>
            <a:spLocks noChangeArrowheads="1"/>
          </p:cNvSpPr>
          <p:nvPr/>
        </p:nvSpPr>
        <p:spPr bwMode="auto">
          <a:xfrm>
            <a:off x="2438400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0668" name="AutoShape 27"/>
          <p:cNvSpPr>
            <a:spLocks noChangeArrowheads="1"/>
          </p:cNvSpPr>
          <p:nvPr/>
        </p:nvSpPr>
        <p:spPr bwMode="auto">
          <a:xfrm>
            <a:off x="5410200" y="13716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3200" b="0" i="0" dirty="0" err="1" smtClean="0"/>
              <a:t>eat</a:t>
            </a:r>
            <a:endParaRPr lang="en-US" sz="3200" b="0" i="0" dirty="0"/>
          </a:p>
          <a:p>
            <a:pPr algn="ctr"/>
            <a:r>
              <a:rPr lang="en-US" sz="3200" b="0" i="0" dirty="0"/>
              <a:t>jump</a:t>
            </a:r>
          </a:p>
          <a:p>
            <a:pPr algn="ctr"/>
            <a:r>
              <a:rPr lang="en-US" sz="3200" b="0" i="0" dirty="0"/>
              <a:t>run</a:t>
            </a:r>
          </a:p>
          <a:p>
            <a:pPr algn="ctr"/>
            <a:r>
              <a:rPr lang="en-US" sz="3200" b="0" i="0" dirty="0"/>
              <a:t>speak</a:t>
            </a:r>
            <a:endParaRPr lang="en-US" sz="3200" b="0" dirty="0"/>
          </a:p>
        </p:txBody>
      </p:sp>
      <p:sp>
        <p:nvSpPr>
          <p:cNvPr id="333852" name="AutoShape 28"/>
          <p:cNvSpPr>
            <a:spLocks noChangeArrowheads="1"/>
          </p:cNvSpPr>
          <p:nvPr/>
        </p:nvSpPr>
        <p:spPr bwMode="auto">
          <a:xfrm>
            <a:off x="5715000" y="1447800"/>
            <a:ext cx="1524000" cy="3968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 dirty="0"/>
              <a:t> </a:t>
            </a:r>
            <a:endParaRPr lang="en-US" dirty="0"/>
          </a:p>
        </p:txBody>
      </p:sp>
      <p:sp>
        <p:nvSpPr>
          <p:cNvPr id="70670" name="Rectangle 24"/>
          <p:cNvSpPr>
            <a:spLocks noChangeArrowheads="1"/>
          </p:cNvSpPr>
          <p:nvPr/>
        </p:nvSpPr>
        <p:spPr bwMode="auto">
          <a:xfrm>
            <a:off x="457200" y="3803650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Sometimes I ____  </a:t>
            </a:r>
            <a:r>
              <a:rPr lang="en-US" sz="4000" b="0" i="0" dirty="0" smtClean="0"/>
              <a:t>____ </a:t>
            </a:r>
            <a:r>
              <a:rPr lang="en-US" sz="4000" b="0" i="0" dirty="0"/>
              <a:t>my </a:t>
            </a:r>
            <a:r>
              <a:rPr lang="en-US" sz="4000" b="0" i="0" dirty="0" smtClean="0"/>
              <a:t>lunch.</a:t>
            </a:r>
            <a:endParaRPr lang="en-US" sz="40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 dirty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 dirty="0"/>
              <a:t> My </a:t>
            </a:r>
            <a:r>
              <a:rPr lang="en-US" sz="4000" b="0" i="0" dirty="0" smtClean="0"/>
              <a:t>friend  _____</a:t>
            </a:r>
            <a:r>
              <a:rPr lang="en-US" sz="4000" b="0" i="0" dirty="0"/>
              <a:t> </a:t>
            </a:r>
            <a:r>
              <a:rPr lang="en-US" sz="4000" b="0" i="0" dirty="0" smtClean="0"/>
              <a:t>it.</a:t>
            </a:r>
            <a:endParaRPr lang="en-US" sz="4000" b="0" i="0" dirty="0"/>
          </a:p>
        </p:txBody>
      </p:sp>
    </p:spTree>
    <p:extLst>
      <p:ext uri="{BB962C8B-B14F-4D97-AF65-F5344CB8AC3E}">
        <p14:creationId xmlns:p14="http://schemas.microsoft.com/office/powerpoint/2010/main" val="20665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6" grpId="0"/>
      <p:bldP spid="333829" grpId="0"/>
      <p:bldP spid="333839" grpId="0"/>
      <p:bldP spid="333850" grpId="0" animBg="1"/>
      <p:bldP spid="3338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7B4847-8979-4C8C-A778-61A573F7B0FC}" type="slidenum">
              <a:rPr lang="en-US" b="0" i="0" smtClean="0"/>
              <a:pPr eaLnBrk="1" hangingPunct="1"/>
              <a:t>28</a:t>
            </a:fld>
            <a:endParaRPr lang="en-US" b="0" i="0" smtClean="0"/>
          </a:p>
        </p:txBody>
      </p:sp>
      <p:sp>
        <p:nvSpPr>
          <p:cNvPr id="71683" name="Rectangle 23"/>
          <p:cNvSpPr>
            <a:spLocks noChangeArrowheads="1"/>
          </p:cNvSpPr>
          <p:nvPr/>
        </p:nvSpPr>
        <p:spPr bwMode="auto">
          <a:xfrm>
            <a:off x="1600200" y="3883025"/>
            <a:ext cx="17399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4" name="Rectangle 24"/>
          <p:cNvSpPr>
            <a:spLocks noChangeArrowheads="1"/>
          </p:cNvSpPr>
          <p:nvPr/>
        </p:nvSpPr>
        <p:spPr bwMode="auto">
          <a:xfrm>
            <a:off x="3594100" y="3883025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1686" name="AutoShape 14"/>
          <p:cNvSpPr>
            <a:spLocks noChangeArrowheads="1"/>
          </p:cNvSpPr>
          <p:nvPr/>
        </p:nvSpPr>
        <p:spPr bwMode="auto">
          <a:xfrm>
            <a:off x="2057400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334863" name="AutoShape 15"/>
          <p:cNvSpPr>
            <a:spLocks noChangeArrowheads="1"/>
          </p:cNvSpPr>
          <p:nvPr/>
        </p:nvSpPr>
        <p:spPr bwMode="auto">
          <a:xfrm>
            <a:off x="22860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1688" name="AutoShape 16"/>
          <p:cNvSpPr>
            <a:spLocks noChangeArrowheads="1"/>
          </p:cNvSpPr>
          <p:nvPr/>
        </p:nvSpPr>
        <p:spPr bwMode="auto">
          <a:xfrm>
            <a:off x="5181600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sit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like</a:t>
            </a:r>
          </a:p>
          <a:p>
            <a:pPr algn="ctr"/>
            <a:r>
              <a:rPr lang="en-US" sz="3200" b="0" i="0"/>
              <a:t>run</a:t>
            </a:r>
          </a:p>
        </p:txBody>
      </p:sp>
      <p:sp>
        <p:nvSpPr>
          <p:cNvPr id="334865" name="AutoShape 17"/>
          <p:cNvSpPr>
            <a:spLocks noChangeArrowheads="1"/>
          </p:cNvSpPr>
          <p:nvPr/>
        </p:nvSpPr>
        <p:spPr bwMode="auto">
          <a:xfrm>
            <a:off x="5410200" y="2971800"/>
            <a:ext cx="1524000" cy="3778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3702050" y="3775075"/>
            <a:ext cx="11747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run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1524000" y="3790950"/>
            <a:ext cx="1822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doesn’t</a:t>
            </a:r>
          </a:p>
        </p:txBody>
      </p:sp>
      <p:sp>
        <p:nvSpPr>
          <p:cNvPr id="71692" name="Rectangle 19"/>
          <p:cNvSpPr>
            <a:spLocks noChangeArrowheads="1"/>
          </p:cNvSpPr>
          <p:nvPr/>
        </p:nvSpPr>
        <p:spPr bwMode="auto">
          <a:xfrm>
            <a:off x="381000" y="3806825"/>
            <a:ext cx="8153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 ______  ____ fast at the gym.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b="0" i="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b="0" i="0"/>
              <a:t>She gets tired.</a:t>
            </a:r>
          </a:p>
        </p:txBody>
      </p:sp>
    </p:spTree>
    <p:extLst>
      <p:ext uri="{BB962C8B-B14F-4D97-AF65-F5344CB8AC3E}">
        <p14:creationId xmlns:p14="http://schemas.microsoft.com/office/powerpoint/2010/main" val="40306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3" grpId="0" animBg="1"/>
      <p:bldP spid="334865" grpId="0" animBg="1"/>
      <p:bldP spid="334868" grpId="0"/>
      <p:bldP spid="3348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57EB0C-F82B-4232-B435-50911C220DA4}" type="slidenum">
              <a:rPr lang="en-US" b="0" i="0" smtClean="0"/>
              <a:pPr eaLnBrk="1" hangingPunct="1"/>
              <a:t>29</a:t>
            </a:fld>
            <a:endParaRPr lang="en-US" b="0" i="0" smtClean="0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4359275" y="3962400"/>
            <a:ext cx="13271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0" i="0"/>
              <a:t> need</a:t>
            </a:r>
          </a:p>
          <a:p>
            <a:endParaRPr lang="en-US" sz="4000" b="0" i="0"/>
          </a:p>
          <a:p>
            <a:endParaRPr lang="en-US" sz="3600" i="0">
              <a:solidFill>
                <a:srgbClr val="333399"/>
              </a:solidFill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3019425" y="46482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4467225" y="4648200"/>
            <a:ext cx="1143000" cy="5334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1066800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3-9  Let’s Practice</a:t>
            </a:r>
          </a:p>
        </p:txBody>
      </p:sp>
      <p:sp>
        <p:nvSpPr>
          <p:cNvPr id="72711" name="AutoShape 5"/>
          <p:cNvSpPr>
            <a:spLocks noChangeArrowheads="1"/>
          </p:cNvSpPr>
          <p:nvPr/>
        </p:nvSpPr>
        <p:spPr bwMode="auto">
          <a:xfrm>
            <a:off x="1800225" y="1447800"/>
            <a:ext cx="1905000" cy="1066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don’t</a:t>
            </a:r>
          </a:p>
          <a:p>
            <a:pPr algn="ctr"/>
            <a:r>
              <a:rPr lang="en-US" sz="3200" b="0" i="0"/>
              <a:t> doesn’t</a:t>
            </a:r>
            <a:endParaRPr lang="en-US" sz="3200" b="0"/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2028825" y="1524000"/>
            <a:ext cx="15240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3" name="AutoShape 7"/>
          <p:cNvSpPr>
            <a:spLocks noChangeArrowheads="1"/>
          </p:cNvSpPr>
          <p:nvPr/>
        </p:nvSpPr>
        <p:spPr bwMode="auto">
          <a:xfrm>
            <a:off x="4086225" y="1447800"/>
            <a:ext cx="1981200" cy="1981200"/>
          </a:xfrm>
          <a:prstGeom prst="roundRect">
            <a:avLst>
              <a:gd name="adj" fmla="val 16667"/>
            </a:avLst>
          </a:prstGeom>
          <a:solidFill>
            <a:srgbClr val="800080">
              <a:alpha val="16078"/>
            </a:srgbClr>
          </a:solidFill>
          <a:ln w="28575" algn="ctr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0" i="0"/>
              <a:t>feed</a:t>
            </a:r>
          </a:p>
          <a:p>
            <a:pPr algn="ctr"/>
            <a:r>
              <a:rPr lang="en-US" sz="3200" b="0" i="0"/>
              <a:t>jump</a:t>
            </a:r>
          </a:p>
          <a:p>
            <a:pPr algn="ctr"/>
            <a:r>
              <a:rPr lang="en-US" sz="3200" b="0" i="0"/>
              <a:t>need</a:t>
            </a:r>
          </a:p>
          <a:p>
            <a:pPr algn="ctr"/>
            <a:r>
              <a:rPr lang="en-US" sz="3200" b="0" i="0"/>
              <a:t>eat</a:t>
            </a:r>
          </a:p>
        </p:txBody>
      </p:sp>
      <p:sp>
        <p:nvSpPr>
          <p:cNvPr id="595976" name="AutoShape 8"/>
          <p:cNvSpPr>
            <a:spLocks noChangeArrowheads="1"/>
          </p:cNvSpPr>
          <p:nvPr/>
        </p:nvSpPr>
        <p:spPr bwMode="auto">
          <a:xfrm>
            <a:off x="4343400" y="2514600"/>
            <a:ext cx="15240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571625" y="3717925"/>
            <a:ext cx="5070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are good cooks.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2943225" y="4556125"/>
            <a:ext cx="1285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don’t</a:t>
            </a:r>
          </a:p>
        </p:txBody>
      </p:sp>
      <p:sp>
        <p:nvSpPr>
          <p:cNvPr id="72717" name="Rectangle 9"/>
          <p:cNvSpPr>
            <a:spLocks noChangeArrowheads="1"/>
          </p:cNvSpPr>
          <p:nvPr/>
        </p:nvSpPr>
        <p:spPr bwMode="auto">
          <a:xfrm>
            <a:off x="1571625" y="4572000"/>
            <a:ext cx="53816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/>
              <a:t>They  ____  ____ help.</a:t>
            </a:r>
          </a:p>
          <a:p>
            <a:endParaRPr lang="en-US" sz="4000" b="0" i="0"/>
          </a:p>
          <a:p>
            <a:endParaRPr lang="en-US" sz="4000" b="0" i="0"/>
          </a:p>
        </p:txBody>
      </p:sp>
    </p:spTree>
    <p:extLst>
      <p:ext uri="{BB962C8B-B14F-4D97-AF65-F5344CB8AC3E}">
        <p14:creationId xmlns:p14="http://schemas.microsoft.com/office/powerpoint/2010/main" val="8319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8" grpId="0"/>
      <p:bldP spid="595974" grpId="0" animBg="1"/>
      <p:bldP spid="595976" grpId="0" animBg="1"/>
      <p:bldP spid="5959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irtual.icpna.edu.pe/mediafiles/World%20Link%20Intro/Imagenes/U5-A6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8" t="21411" r="11177" b="9750"/>
          <a:stretch/>
        </p:blipFill>
        <p:spPr bwMode="auto">
          <a:xfrm>
            <a:off x="199402" y="228952"/>
            <a:ext cx="8763000" cy="60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445664" y="1920667"/>
            <a:ext cx="785775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goes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31421" y="2454067"/>
            <a:ext cx="785775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79464" y="1539667"/>
            <a:ext cx="642907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eat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93864" y="1539667"/>
            <a:ext cx="928643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cereal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55664" y="1975858"/>
            <a:ext cx="642907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go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36864" y="1975858"/>
            <a:ext cx="928643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8 a.m.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59937" y="2436263"/>
            <a:ext cx="642907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do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389264" y="2452104"/>
            <a:ext cx="1071511" cy="442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at home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16740" y="4682383"/>
            <a:ext cx="992736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doesn´t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514600" y="4682383"/>
            <a:ext cx="785775" cy="380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go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416739" y="5286285"/>
            <a:ext cx="992736" cy="423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doesn´t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514599" y="5286285"/>
            <a:ext cx="785775" cy="380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do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597496" y="4038600"/>
            <a:ext cx="992736" cy="380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don´t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650053" y="3996226"/>
            <a:ext cx="785775" cy="380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eat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543800" y="3975217"/>
            <a:ext cx="992736" cy="368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eggs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537675" y="4682738"/>
            <a:ext cx="992736" cy="380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don´t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6590232" y="4640364"/>
            <a:ext cx="785775" cy="380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go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5990383" y="5076201"/>
            <a:ext cx="992736" cy="33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5 a.m.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5562601" y="5404501"/>
            <a:ext cx="992736" cy="380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err="1" smtClean="0">
                <a:solidFill>
                  <a:srgbClr val="C00000"/>
                </a:solidFill>
              </a:rPr>
              <a:t>don´t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558185" y="5410200"/>
            <a:ext cx="604615" cy="380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do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666432" y="5764839"/>
            <a:ext cx="1182168" cy="368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>
                <a:solidFill>
                  <a:srgbClr val="C00000"/>
                </a:solidFill>
              </a:rPr>
              <a:t>in </a:t>
            </a:r>
            <a:r>
              <a:rPr lang="es-PE" sz="2800" dirty="0" err="1" smtClean="0">
                <a:solidFill>
                  <a:srgbClr val="C00000"/>
                </a:solidFill>
              </a:rPr>
              <a:t>school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A56BAE-0F48-4B9B-A719-F0AB471BCD6F}" type="slidenum">
              <a:rPr lang="en-US" b="0" i="0" smtClean="0"/>
              <a:pPr eaLnBrk="1" hangingPunct="1"/>
              <a:t>30</a:t>
            </a:fld>
            <a:endParaRPr lang="en-US" b="0" i="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5931" y="2743200"/>
            <a:ext cx="90845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800080"/>
                </a:solidFill>
              </a:rPr>
              <a:t>  </a:t>
            </a:r>
            <a:r>
              <a:rPr lang="en-US" sz="4000" b="0" i="0" dirty="0"/>
              <a:t>He _______ television </a:t>
            </a:r>
            <a:r>
              <a:rPr lang="en-US" sz="4000" b="0" i="0" dirty="0" smtClean="0"/>
              <a:t>in the morning </a:t>
            </a:r>
            <a:endParaRPr lang="en-US" sz="4000" b="0" i="0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708150" y="4267200"/>
            <a:ext cx="164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5791200" y="4267200"/>
            <a:ext cx="223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watches</a:t>
            </a:r>
          </a:p>
        </p:txBody>
      </p:sp>
      <p:sp>
        <p:nvSpPr>
          <p:cNvPr id="276487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1143000" y="2866311"/>
            <a:ext cx="16882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 dirty="0"/>
              <a:t>watches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16878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nimBg="1"/>
      <p:bldP spid="2764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2F0DC-FD40-463B-AF24-9C539A2C4C6C}" type="slidenum">
              <a:rPr lang="en-US" b="0" i="0" smtClean="0"/>
              <a:pPr eaLnBrk="1" hangingPunct="1"/>
              <a:t>31</a:t>
            </a:fld>
            <a:endParaRPr lang="en-US" b="0" i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41450" y="2743200"/>
            <a:ext cx="6116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4000" b="0" i="0"/>
              <a:t>We ____ lunch at 12:00. 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390775" y="4267200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5715000" y="42672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b="0" i="0">
                <a:solidFill>
                  <a:srgbClr val="FF0000"/>
                </a:solidFill>
              </a:rPr>
              <a:t>eats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4419600" y="40386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667000" y="2741613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 dirty="0"/>
              <a:t>eat</a:t>
            </a:r>
          </a:p>
        </p:txBody>
      </p:sp>
      <p:sp>
        <p:nvSpPr>
          <p:cNvPr id="11272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52220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nimBg="1"/>
      <p:bldP spid="2775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ACF21A-DCB5-48F5-B5D6-0A6D6495A566}" type="slidenum">
              <a:rPr lang="en-US" b="0" i="0" smtClean="0"/>
              <a:pPr eaLnBrk="1" hangingPunct="1"/>
              <a:t>32</a:t>
            </a:fld>
            <a:endParaRPr lang="en-US" b="0" i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76200" y="2286000"/>
            <a:ext cx="669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 b="0" i="0">
                <a:solidFill>
                  <a:srgbClr val="800080"/>
                </a:solidFill>
              </a:rPr>
              <a:t>  </a:t>
            </a:r>
            <a:r>
              <a:rPr lang="en-US" sz="3200" b="0" i="0"/>
              <a:t>Jara _____ a walk in the morning.</a:t>
            </a:r>
            <a:r>
              <a:rPr lang="en-US" sz="4000" b="0" i="0"/>
              <a:t> 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993360" y="2392363"/>
            <a:ext cx="1154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0" i="0" dirty="0"/>
              <a:t>takes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66800" y="3630613"/>
            <a:ext cx="1144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95800" y="3630613"/>
            <a:ext cx="1398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0" i="0">
                <a:solidFill>
                  <a:srgbClr val="FF0000"/>
                </a:solidFill>
              </a:rPr>
              <a:t>takes</a:t>
            </a:r>
          </a:p>
        </p:txBody>
      </p:sp>
      <p:sp>
        <p:nvSpPr>
          <p:cNvPr id="278535" name="AutoShape 7"/>
          <p:cNvSpPr>
            <a:spLocks noChangeArrowheads="1"/>
          </p:cNvSpPr>
          <p:nvPr/>
        </p:nvSpPr>
        <p:spPr bwMode="auto">
          <a:xfrm>
            <a:off x="3276600" y="3352800"/>
            <a:ext cx="228600" cy="1219200"/>
          </a:xfrm>
          <a:prstGeom prst="upArrow">
            <a:avLst>
              <a:gd name="adj1" fmla="val 50000"/>
              <a:gd name="adj2" fmla="val 133333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9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5" y="1676400"/>
            <a:ext cx="1992313" cy="4343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3-1  Let’s Practice</a:t>
            </a:r>
          </a:p>
        </p:txBody>
      </p:sp>
    </p:spTree>
    <p:extLst>
      <p:ext uri="{BB962C8B-B14F-4D97-AF65-F5344CB8AC3E}">
        <p14:creationId xmlns:p14="http://schemas.microsoft.com/office/powerpoint/2010/main" val="26155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6" grpId="0"/>
      <p:bldP spid="2785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2D307-3875-4E4D-B720-79BA58325784}" type="slidenum">
              <a:rPr lang="en-US" b="0" i="0" smtClean="0"/>
              <a:pPr eaLnBrk="1" hangingPunct="1"/>
              <a:t>4</a:t>
            </a:fld>
            <a:endParaRPr lang="en-US" b="0" i="0" smtClean="0"/>
          </a:p>
        </p:txBody>
      </p:sp>
      <p:sp>
        <p:nvSpPr>
          <p:cNvPr id="313405" name="AutoShape 61"/>
          <p:cNvSpPr>
            <a:spLocks noChangeArrowheads="1"/>
          </p:cNvSpPr>
          <p:nvPr/>
        </p:nvSpPr>
        <p:spPr bwMode="auto">
          <a:xfrm>
            <a:off x="2514600" y="48006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2438400" y="4829175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i="0"/>
              <a:t> </a:t>
            </a:r>
            <a:r>
              <a:rPr lang="en-US" sz="3600" b="0" i="0"/>
              <a:t>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2647950" y="2540000"/>
            <a:ext cx="1227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rain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284163" y="2030413"/>
            <a:ext cx="1519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(a) run</a:t>
            </a:r>
            <a:r>
              <a:rPr lang="en-US" sz="4000" b="0" i="0"/>
              <a:t> 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2667000" y="2133600"/>
            <a:ext cx="995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run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914400" y="251460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rain</a:t>
            </a:r>
            <a:r>
              <a:rPr lang="en-US" sz="4400" b="0" i="0"/>
              <a:t> </a:t>
            </a:r>
          </a:p>
        </p:txBody>
      </p:sp>
      <p:sp>
        <p:nvSpPr>
          <p:cNvPr id="313381" name="Line 37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877888" y="3048000"/>
            <a:ext cx="1331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scrub</a:t>
            </a:r>
            <a:r>
              <a:rPr lang="en-US" sz="4400" b="0" i="0"/>
              <a:t> </a:t>
            </a:r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2647950" y="3074988"/>
            <a:ext cx="1543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scrub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3390" name="Line 46"/>
          <p:cNvSpPr>
            <a:spLocks noChangeShapeType="1"/>
          </p:cNvSpPr>
          <p:nvPr/>
        </p:nvSpPr>
        <p:spPr bwMode="auto">
          <a:xfrm>
            <a:off x="2057400" y="3505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914400" y="3581400"/>
            <a:ext cx="1084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love</a:t>
            </a:r>
            <a:r>
              <a:rPr lang="en-US" sz="4400" b="0" i="0"/>
              <a:t> </a:t>
            </a:r>
          </a:p>
        </p:txBody>
      </p:sp>
      <p:sp>
        <p:nvSpPr>
          <p:cNvPr id="313392" name="Rectangle 48"/>
          <p:cNvSpPr>
            <a:spLocks noChangeArrowheads="1"/>
          </p:cNvSpPr>
          <p:nvPr/>
        </p:nvSpPr>
        <p:spPr bwMode="auto">
          <a:xfrm>
            <a:off x="2647950" y="36195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love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3393" name="Line 49"/>
          <p:cNvSpPr>
            <a:spLocks noChangeShapeType="1"/>
          </p:cNvSpPr>
          <p:nvPr/>
        </p:nvSpPr>
        <p:spPr bwMode="auto">
          <a:xfrm>
            <a:off x="2057400" y="4038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4" name="Line 50"/>
          <p:cNvSpPr>
            <a:spLocks noChangeShapeType="1"/>
          </p:cNvSpPr>
          <p:nvPr/>
        </p:nvSpPr>
        <p:spPr bwMode="auto">
          <a:xfrm>
            <a:off x="2057400" y="25019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95" name="Text Box 5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/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4296" name="Rectangle 6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405" grpId="0" animBg="1"/>
      <p:bldP spid="313372" grpId="0"/>
      <p:bldP spid="313359" grpId="0"/>
      <p:bldP spid="313358" grpId="0"/>
      <p:bldP spid="313381" grpId="0" animBg="1"/>
      <p:bldP spid="313388" grpId="0"/>
      <p:bldP spid="313389" grpId="0"/>
      <p:bldP spid="313390" grpId="0" animBg="1"/>
      <p:bldP spid="313391" grpId="0"/>
      <p:bldP spid="313392" grpId="0"/>
      <p:bldP spid="3133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68E112-B737-4A1F-A093-353C836CBB55}" type="slidenum">
              <a:rPr lang="en-US" b="0" i="0" smtClean="0"/>
              <a:pPr eaLnBrk="1" hangingPunct="1"/>
              <a:t>5</a:t>
            </a:fld>
            <a:endParaRPr lang="en-US" b="0" i="0" smtClean="0"/>
          </a:p>
        </p:txBody>
      </p:sp>
      <p:sp>
        <p:nvSpPr>
          <p:cNvPr id="405538" name="AutoShape 34"/>
          <p:cNvSpPr>
            <a:spLocks noChangeArrowheads="1"/>
          </p:cNvSpPr>
          <p:nvPr/>
        </p:nvSpPr>
        <p:spPr bwMode="auto">
          <a:xfrm>
            <a:off x="2514600" y="48006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55302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5303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4" name="Rectangle 5"/>
          <p:cNvSpPr>
            <a:spLocks noChangeArrowheads="1"/>
          </p:cNvSpPr>
          <p:nvPr/>
        </p:nvSpPr>
        <p:spPr bwMode="auto">
          <a:xfrm>
            <a:off x="287338" y="2030413"/>
            <a:ext cx="1655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(b) sink</a:t>
            </a:r>
            <a:r>
              <a:rPr lang="en-US" sz="4000" b="0" i="0"/>
              <a:t> </a:t>
            </a:r>
          </a:p>
        </p:txBody>
      </p:sp>
      <p:sp>
        <p:nvSpPr>
          <p:cNvPr id="55306" name="Rectangle 7"/>
          <p:cNvSpPr>
            <a:spLocks noChangeArrowheads="1"/>
          </p:cNvSpPr>
          <p:nvPr/>
        </p:nvSpPr>
        <p:spPr bwMode="auto">
          <a:xfrm>
            <a:off x="2692400" y="2119313"/>
            <a:ext cx="124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sink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914400" y="2514600"/>
            <a:ext cx="124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meet</a:t>
            </a:r>
            <a:r>
              <a:rPr lang="en-US" sz="4400" b="0" i="0"/>
              <a:t> </a:t>
            </a:r>
          </a:p>
        </p:txBody>
      </p: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2667000" y="2544763"/>
            <a:ext cx="156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meet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16" name="Line 12"/>
          <p:cNvSpPr>
            <a:spLocks noChangeShapeType="1"/>
          </p:cNvSpPr>
          <p:nvPr/>
        </p:nvSpPr>
        <p:spPr bwMode="auto">
          <a:xfrm>
            <a:off x="2133600" y="303212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950913" y="3063875"/>
            <a:ext cx="11064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 i="0"/>
              <a:t>fight</a:t>
            </a:r>
            <a:r>
              <a:rPr lang="en-US" sz="4400" b="0" i="0"/>
              <a:t> </a:t>
            </a:r>
          </a:p>
        </p:txBody>
      </p:sp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2647950" y="3124200"/>
            <a:ext cx="1430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fight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21" name="Line 17"/>
          <p:cNvSpPr>
            <a:spLocks noChangeShapeType="1"/>
          </p:cNvSpPr>
          <p:nvPr/>
        </p:nvSpPr>
        <p:spPr bwMode="auto">
          <a:xfrm>
            <a:off x="2133600" y="3505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5522" name="Rectangle 18"/>
          <p:cNvSpPr>
            <a:spLocks noChangeArrowheads="1"/>
          </p:cNvSpPr>
          <p:nvPr/>
        </p:nvSpPr>
        <p:spPr bwMode="auto">
          <a:xfrm>
            <a:off x="914400" y="3767138"/>
            <a:ext cx="128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cough</a:t>
            </a:r>
            <a:endParaRPr lang="en-US" sz="4400" b="0" i="0"/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2590800" y="3649663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cough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5524" name="Line 20"/>
          <p:cNvSpPr>
            <a:spLocks noChangeShapeType="1"/>
          </p:cNvSpPr>
          <p:nvPr/>
        </p:nvSpPr>
        <p:spPr bwMode="auto">
          <a:xfrm>
            <a:off x="2133600" y="4038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6" name="Line 21"/>
          <p:cNvSpPr>
            <a:spLocks noChangeShapeType="1"/>
          </p:cNvSpPr>
          <p:nvPr/>
        </p:nvSpPr>
        <p:spPr bwMode="auto">
          <a:xfrm>
            <a:off x="2057400" y="2438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17" name="Text Box 3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2438400" y="4829175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i="0"/>
              <a:t> </a:t>
            </a:r>
            <a:r>
              <a:rPr lang="en-US" sz="3600" b="0" i="0"/>
              <a:t>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55319" name="Line 37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20" name="Rectangle 38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8" grpId="0" animBg="1"/>
      <p:bldP spid="405513" grpId="0"/>
      <p:bldP spid="405514" grpId="0"/>
      <p:bldP spid="405516" grpId="0" animBg="1"/>
      <p:bldP spid="405519" grpId="0"/>
      <p:bldP spid="405520" grpId="0"/>
      <p:bldP spid="405521" grpId="0" animBg="1"/>
      <p:bldP spid="405522" grpId="0"/>
      <p:bldP spid="405523" grpId="0"/>
      <p:bldP spid="405524" grpId="0" animBg="1"/>
      <p:bldP spid="4055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ADEF7-3B09-43E7-B926-C3CE8EDE55E0}" type="slidenum">
              <a:rPr lang="en-US" b="0" i="0" smtClean="0"/>
              <a:pPr eaLnBrk="1" hangingPunct="1"/>
              <a:t>6</a:t>
            </a:fld>
            <a:endParaRPr lang="en-US" b="0" i="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531938" y="2330450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i="0">
                <a:solidFill>
                  <a:srgbClr val="006600"/>
                </a:solidFill>
              </a:rPr>
              <a:t>-</a:t>
            </a:r>
            <a:r>
              <a:rPr lang="en-US" sz="3200">
                <a:solidFill>
                  <a:srgbClr val="006600"/>
                </a:solidFill>
              </a:rPr>
              <a:t>sh</a:t>
            </a:r>
            <a:r>
              <a:rPr lang="en-US" sz="3600" b="0" i="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09788" y="1447800"/>
            <a:ext cx="3300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             SPELLING 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260601" y="2232025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(a) push</a:t>
            </a:r>
            <a:r>
              <a:rPr lang="en-US" sz="4400" b="0" i="0"/>
              <a:t> 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4786313" y="2232025"/>
            <a:ext cx="1939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push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1544638" y="2994025"/>
            <a:ext cx="919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-ch</a:t>
            </a:r>
            <a:r>
              <a:rPr lang="en-US" sz="3600" b="0" i="0"/>
              <a:t> </a:t>
            </a: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2297113" y="2895600"/>
            <a:ext cx="2143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(b) teach</a:t>
            </a:r>
            <a:r>
              <a:rPr lang="en-US" sz="4400" b="0" i="0"/>
              <a:t> </a:t>
            </a: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4722813" y="2886075"/>
            <a:ext cx="2066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teach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1544638" y="3613150"/>
            <a:ext cx="896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-ss</a:t>
            </a:r>
            <a:r>
              <a:rPr lang="en-US" sz="3600" b="0" i="0"/>
              <a:t> </a:t>
            </a: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2306638" y="3514725"/>
            <a:ext cx="1787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(c) kiss</a:t>
            </a:r>
            <a:r>
              <a:rPr lang="en-US" sz="4400" b="0" i="0"/>
              <a:t> </a:t>
            </a: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4697413" y="3505200"/>
            <a:ext cx="1736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kiss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r>
              <a:rPr lang="en-US" sz="4400" b="0"/>
              <a:t> </a:t>
            </a:r>
          </a:p>
        </p:txBody>
      </p:sp>
      <p:sp>
        <p:nvSpPr>
          <p:cNvPr id="438292" name="Rectangle 20"/>
          <p:cNvSpPr>
            <a:spLocks noChangeArrowheads="1"/>
          </p:cNvSpPr>
          <p:nvPr/>
        </p:nvSpPr>
        <p:spPr bwMode="auto">
          <a:xfrm>
            <a:off x="1544638" y="4298950"/>
            <a:ext cx="671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rgbClr val="006600"/>
                </a:solidFill>
              </a:rPr>
              <a:t>-x</a:t>
            </a:r>
            <a:r>
              <a:rPr lang="en-US" sz="3600" b="0" i="0"/>
              <a:t> </a:t>
            </a:r>
          </a:p>
        </p:txBody>
      </p:sp>
      <p:sp>
        <p:nvSpPr>
          <p:cNvPr id="438293" name="Rectangle 21"/>
          <p:cNvSpPr>
            <a:spLocks noChangeArrowheads="1"/>
          </p:cNvSpPr>
          <p:nvPr/>
        </p:nvSpPr>
        <p:spPr bwMode="auto">
          <a:xfrm>
            <a:off x="2357438" y="4200525"/>
            <a:ext cx="1482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(d) fix</a:t>
            </a:r>
            <a:r>
              <a:rPr lang="en-US" sz="4400" b="0" i="0"/>
              <a:t> </a:t>
            </a:r>
          </a:p>
        </p:txBody>
      </p:sp>
      <p:sp>
        <p:nvSpPr>
          <p:cNvPr id="438294" name="Rectangle 22"/>
          <p:cNvSpPr>
            <a:spLocks noChangeArrowheads="1"/>
          </p:cNvSpPr>
          <p:nvPr/>
        </p:nvSpPr>
        <p:spPr bwMode="auto">
          <a:xfrm>
            <a:off x="4775201" y="4289425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0" i="0"/>
              <a:t> </a:t>
            </a:r>
            <a:r>
              <a:rPr lang="en-US" sz="3600" b="0"/>
              <a:t>fix</a:t>
            </a:r>
            <a:r>
              <a:rPr lang="en-US" sz="3600" b="0">
                <a:solidFill>
                  <a:schemeClr val="accent2"/>
                </a:solidFill>
              </a:rPr>
              <a:t>es</a:t>
            </a:r>
            <a:endParaRPr lang="en-US" sz="4400" b="0"/>
          </a:p>
        </p:txBody>
      </p:sp>
      <p:sp>
        <p:nvSpPr>
          <p:cNvPr id="37910" name="Line 25"/>
          <p:cNvSpPr>
            <a:spLocks noChangeShapeType="1"/>
          </p:cNvSpPr>
          <p:nvPr/>
        </p:nvSpPr>
        <p:spPr bwMode="auto">
          <a:xfrm>
            <a:off x="4287838" y="2743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>
            <a:off x="4287838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299" name="Line 27"/>
          <p:cNvSpPr>
            <a:spLocks noChangeShapeType="1"/>
          </p:cNvSpPr>
          <p:nvPr/>
        </p:nvSpPr>
        <p:spPr bwMode="auto">
          <a:xfrm>
            <a:off x="4287838" y="4648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0" name="Line 28"/>
          <p:cNvSpPr>
            <a:spLocks noChangeShapeType="1"/>
          </p:cNvSpPr>
          <p:nvPr/>
        </p:nvSpPr>
        <p:spPr bwMode="auto">
          <a:xfrm>
            <a:off x="4287838" y="3352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1697038" y="5257800"/>
            <a:ext cx="1905000" cy="5889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 i="0">
                <a:solidFill>
                  <a:srgbClr val="008000"/>
                </a:solidFill>
              </a:rPr>
              <a:t>endings</a:t>
            </a:r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 flipH="1" flipV="1">
            <a:off x="2078038" y="4953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4364038" y="5262563"/>
            <a:ext cx="1828800" cy="650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0" i="0"/>
              <a:t>add </a:t>
            </a:r>
            <a:r>
              <a:rPr lang="en-US" sz="3600" b="0" i="0">
                <a:solidFill>
                  <a:schemeClr val="accent2"/>
                </a:solidFill>
              </a:rPr>
              <a:t>-</a:t>
            </a:r>
            <a:r>
              <a:rPr lang="en-US" sz="3600">
                <a:solidFill>
                  <a:schemeClr val="accent2"/>
                </a:solidFill>
              </a:rPr>
              <a:t>es</a:t>
            </a:r>
          </a:p>
        </p:txBody>
      </p:sp>
      <p:sp>
        <p:nvSpPr>
          <p:cNvPr id="438307" name="Line 35"/>
          <p:cNvSpPr>
            <a:spLocks noChangeShapeType="1"/>
          </p:cNvSpPr>
          <p:nvPr/>
        </p:nvSpPr>
        <p:spPr bwMode="auto">
          <a:xfrm flipV="1">
            <a:off x="5202238" y="4876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923" name="Text Box 4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3-5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-ES</a:t>
            </a:r>
          </a:p>
        </p:txBody>
      </p:sp>
      <p:sp>
        <p:nvSpPr>
          <p:cNvPr id="37924" name="Line 43"/>
          <p:cNvSpPr>
            <a:spLocks noChangeShapeType="1"/>
          </p:cNvSpPr>
          <p:nvPr/>
        </p:nvSpPr>
        <p:spPr bwMode="auto">
          <a:xfrm>
            <a:off x="228600" y="1981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26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801938" y="314518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-</a:t>
            </a:r>
            <a:r>
              <a:rPr lang="en-US" sz="3200" dirty="0" err="1">
                <a:solidFill>
                  <a:srgbClr val="FF0000"/>
                </a:solidFill>
              </a:rPr>
              <a:t>sh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 -</a:t>
            </a:r>
            <a:r>
              <a:rPr lang="en-US" sz="3200" dirty="0" err="1">
                <a:solidFill>
                  <a:srgbClr val="FF0000"/>
                </a:solidFill>
              </a:rPr>
              <a:t>ch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 -</a:t>
            </a:r>
            <a:r>
              <a:rPr lang="en-US" sz="3200" dirty="0" err="1">
                <a:solidFill>
                  <a:srgbClr val="FF0000"/>
                </a:solidFill>
              </a:rPr>
              <a:t>ss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 -x</a:t>
            </a:r>
          </a:p>
        </p:txBody>
      </p:sp>
    </p:spTree>
    <p:extLst>
      <p:ext uri="{BB962C8B-B14F-4D97-AF65-F5344CB8AC3E}">
        <p14:creationId xmlns:p14="http://schemas.microsoft.com/office/powerpoint/2010/main" val="42834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4" grpId="0"/>
      <p:bldP spid="438285" grpId="0"/>
      <p:bldP spid="438286" grpId="0"/>
      <p:bldP spid="438288" grpId="0"/>
      <p:bldP spid="438289" grpId="0"/>
      <p:bldP spid="438290" grpId="0"/>
      <p:bldP spid="438292" grpId="0"/>
      <p:bldP spid="438293" grpId="0"/>
      <p:bldP spid="438294" grpId="0"/>
      <p:bldP spid="438298" grpId="0" animBg="1"/>
      <p:bldP spid="438299" grpId="0" animBg="1"/>
      <p:bldP spid="438300" grpId="0" animBg="1"/>
      <p:bldP spid="438302" grpId="0" animBg="1"/>
      <p:bldP spid="438303" grpId="0" animBg="1"/>
      <p:bldP spid="438304" grpId="0" animBg="1"/>
      <p:bldP spid="438307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746287-4F3B-4837-9A95-A97D446C32AD}" type="slidenum">
              <a:rPr lang="en-US" b="0" i="0" smtClean="0"/>
              <a:pPr eaLnBrk="1" hangingPunct="1"/>
              <a:t>7</a:t>
            </a:fld>
            <a:endParaRPr lang="en-US" b="0" i="0" smtClean="0"/>
          </a:p>
        </p:txBody>
      </p:sp>
      <p:sp>
        <p:nvSpPr>
          <p:cNvPr id="407594" name="AutoShape 42"/>
          <p:cNvSpPr>
            <a:spLocks noChangeArrowheads="1"/>
          </p:cNvSpPr>
          <p:nvPr/>
        </p:nvSpPr>
        <p:spPr bwMode="auto">
          <a:xfrm>
            <a:off x="2514600" y="4953000"/>
            <a:ext cx="4114800" cy="1295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6327" name="Line 4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284163" y="2030413"/>
            <a:ext cx="1790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(c) push</a:t>
            </a:r>
            <a:r>
              <a:rPr lang="en-US" sz="4000" b="0" i="0"/>
              <a:t> </a:t>
            </a:r>
          </a:p>
        </p:txBody>
      </p:sp>
      <p:sp>
        <p:nvSpPr>
          <p:cNvPr id="56330" name="Rectangle 7"/>
          <p:cNvSpPr>
            <a:spLocks noChangeArrowheads="1"/>
          </p:cNvSpPr>
          <p:nvPr/>
        </p:nvSpPr>
        <p:spPr bwMode="auto">
          <a:xfrm>
            <a:off x="2713038" y="2119313"/>
            <a:ext cx="1514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push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885825" y="2514600"/>
            <a:ext cx="140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watch</a:t>
            </a:r>
            <a:r>
              <a:rPr lang="en-US" sz="4400" b="0" i="0"/>
              <a:t> 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2735263" y="2544763"/>
            <a:ext cx="1836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/>
              <a:t>watch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64" name="Line 12"/>
          <p:cNvSpPr>
            <a:spLocks noChangeShapeType="1"/>
          </p:cNvSpPr>
          <p:nvPr/>
        </p:nvSpPr>
        <p:spPr bwMode="auto">
          <a:xfrm>
            <a:off x="2057400" y="303212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914400" y="3063875"/>
            <a:ext cx="1174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miss</a:t>
            </a:r>
            <a:r>
              <a:rPr lang="en-US" sz="4400" b="0" i="0"/>
              <a:t> </a:t>
            </a: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2681288" y="3094038"/>
            <a:ext cx="1611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miss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69" name="Line 17"/>
          <p:cNvSpPr>
            <a:spLocks noChangeShapeType="1"/>
          </p:cNvSpPr>
          <p:nvPr/>
        </p:nvSpPr>
        <p:spPr bwMode="auto">
          <a:xfrm>
            <a:off x="2057400" y="3581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914400" y="3619500"/>
            <a:ext cx="881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tax</a:t>
            </a:r>
            <a:r>
              <a:rPr lang="en-US" sz="4400" b="0" i="0"/>
              <a:t> </a:t>
            </a:r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2711450" y="3649663"/>
            <a:ext cx="1317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0"/>
              <a:t>tax</a:t>
            </a:r>
            <a:r>
              <a:rPr lang="en-US" sz="3200">
                <a:solidFill>
                  <a:schemeClr val="accent2"/>
                </a:solidFill>
              </a:rPr>
              <a:t>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07572" name="Line 20"/>
          <p:cNvSpPr>
            <a:spLocks noChangeShapeType="1"/>
          </p:cNvSpPr>
          <p:nvPr/>
        </p:nvSpPr>
        <p:spPr bwMode="auto">
          <a:xfrm>
            <a:off x="2057400" y="4114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0" name="Line 21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7574" name="Text Box 22"/>
          <p:cNvSpPr txBox="1">
            <a:spLocks noChangeArrowheads="1"/>
          </p:cNvSpPr>
          <p:nvPr/>
        </p:nvSpPr>
        <p:spPr bwMode="auto">
          <a:xfrm>
            <a:off x="762000" y="42672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-</a:t>
            </a:r>
            <a:r>
              <a:rPr lang="en-US" sz="3200" dirty="0" err="1">
                <a:solidFill>
                  <a:srgbClr val="FF0000"/>
                </a:solidFill>
              </a:rPr>
              <a:t>sh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 -</a:t>
            </a:r>
            <a:r>
              <a:rPr lang="en-US" sz="3200" dirty="0" err="1">
                <a:solidFill>
                  <a:srgbClr val="FF0000"/>
                </a:solidFill>
              </a:rPr>
              <a:t>ch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 -</a:t>
            </a:r>
            <a:r>
              <a:rPr lang="en-US" sz="3200" dirty="0" err="1">
                <a:solidFill>
                  <a:srgbClr val="FF0000"/>
                </a:solidFill>
              </a:rPr>
              <a:t>ss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F0000"/>
                </a:solidFill>
              </a:rPr>
              <a:t> -x</a:t>
            </a:r>
          </a:p>
        </p:txBody>
      </p:sp>
      <p:sp>
        <p:nvSpPr>
          <p:cNvPr id="56342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407592" name="Text Box 40"/>
          <p:cNvSpPr txBox="1">
            <a:spLocks noChangeArrowheads="1"/>
          </p:cNvSpPr>
          <p:nvPr/>
        </p:nvSpPr>
        <p:spPr bwMode="auto">
          <a:xfrm>
            <a:off x="2438400" y="4953000"/>
            <a:ext cx="4343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  <a:r>
              <a:rPr lang="en-US" sz="3600" b="0" i="0"/>
              <a:t>   add</a:t>
            </a:r>
            <a:r>
              <a:rPr lang="en-US" sz="3600" i="0"/>
              <a:t>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  <p:sp>
        <p:nvSpPr>
          <p:cNvPr id="56344" name="Line 46"/>
          <p:cNvSpPr>
            <a:spLocks noChangeShapeType="1"/>
          </p:cNvSpPr>
          <p:nvPr/>
        </p:nvSpPr>
        <p:spPr bwMode="auto">
          <a:xfrm>
            <a:off x="4572000" y="1219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45" name="Rectangle 47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4" grpId="0" animBg="1"/>
      <p:bldP spid="407561" grpId="0"/>
      <p:bldP spid="407562" grpId="0"/>
      <p:bldP spid="407564" grpId="0" animBg="1"/>
      <p:bldP spid="407567" grpId="0"/>
      <p:bldP spid="407568" grpId="0"/>
      <p:bldP spid="407569" grpId="0" animBg="1"/>
      <p:bldP spid="407570" grpId="0"/>
      <p:bldP spid="407571" grpId="0"/>
      <p:bldP spid="407572" grpId="0" animBg="1"/>
      <p:bldP spid="407574" grpId="0"/>
      <p:bldP spid="4075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79174F-4789-4B8B-BBCA-14D8C45ED412}" type="slidenum">
              <a:rPr lang="en-US" b="0" i="0" smtClean="0"/>
              <a:pPr eaLnBrk="1" hangingPunct="1"/>
              <a:t>8</a:t>
            </a:fld>
            <a:endParaRPr lang="en-US" b="0" i="0" smtClean="0"/>
          </a:p>
        </p:txBody>
      </p:sp>
      <p:sp>
        <p:nvSpPr>
          <p:cNvPr id="318503" name="AutoShape 39"/>
          <p:cNvSpPr>
            <a:spLocks noChangeArrowheads="1"/>
          </p:cNvSpPr>
          <p:nvPr/>
        </p:nvSpPr>
        <p:spPr bwMode="auto">
          <a:xfrm>
            <a:off x="1981200" y="4267200"/>
            <a:ext cx="54864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2057400" y="4267200"/>
            <a:ext cx="5562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0" i="0"/>
              <a:t>change </a:t>
            </a:r>
            <a:r>
              <a:rPr lang="en-US" sz="3600">
                <a:solidFill>
                  <a:schemeClr val="accent2"/>
                </a:solidFill>
              </a:rPr>
              <a:t>y</a:t>
            </a:r>
            <a:r>
              <a:rPr lang="en-US" sz="3600" b="0" i="0"/>
              <a:t> to </a:t>
            </a:r>
            <a:r>
              <a:rPr lang="en-US" sz="3600">
                <a:solidFill>
                  <a:schemeClr val="accent2"/>
                </a:solidFill>
              </a:rPr>
              <a:t>i</a:t>
            </a:r>
            <a:r>
              <a:rPr lang="en-US" sz="3600" b="0" i="0"/>
              <a:t>, add </a:t>
            </a:r>
            <a:r>
              <a:rPr lang="en-US" sz="3600">
                <a:solidFill>
                  <a:schemeClr val="accent2"/>
                </a:solidFill>
              </a:rPr>
              <a:t>-es</a:t>
            </a: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1484313" y="13208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400050" y="2128838"/>
            <a:ext cx="135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(d) dry</a:t>
            </a: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2651125" y="2119313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dr</a:t>
            </a:r>
            <a:r>
              <a:rPr lang="en-US" sz="3200">
                <a:solidFill>
                  <a:schemeClr val="accent2"/>
                </a:solidFill>
              </a:rPr>
              <a:t>ies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990600" y="2514600"/>
            <a:ext cx="1309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study</a:t>
            </a:r>
            <a:r>
              <a:rPr lang="en-US" sz="4400" b="0" i="0"/>
              <a:t> </a:t>
            </a:r>
          </a:p>
        </p:txBody>
      </p:sp>
      <p:sp>
        <p:nvSpPr>
          <p:cNvPr id="318474" name="Rectangle 10"/>
          <p:cNvSpPr>
            <a:spLocks noChangeArrowheads="1"/>
          </p:cNvSpPr>
          <p:nvPr/>
        </p:nvSpPr>
        <p:spPr bwMode="auto">
          <a:xfrm>
            <a:off x="2651125" y="2598738"/>
            <a:ext cx="1768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 b="0"/>
              <a:t>stud</a:t>
            </a:r>
            <a:r>
              <a:rPr lang="en-US" sz="3200">
                <a:solidFill>
                  <a:schemeClr val="accent2"/>
                </a:solidFill>
              </a:rPr>
              <a:t>ies</a:t>
            </a:r>
            <a:r>
              <a:rPr lang="en-US" sz="4000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21336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7" name="Line 19"/>
          <p:cNvSpPr>
            <a:spLocks noChangeShapeType="1"/>
          </p:cNvSpPr>
          <p:nvPr/>
        </p:nvSpPr>
        <p:spPr bwMode="auto">
          <a:xfrm>
            <a:off x="21336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94" name="Text Box 30"/>
          <p:cNvSpPr txBox="1">
            <a:spLocks noChangeArrowheads="1"/>
          </p:cNvSpPr>
          <p:nvPr/>
        </p:nvSpPr>
        <p:spPr bwMode="auto">
          <a:xfrm>
            <a:off x="990600" y="3352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0"/>
              <a:t>consonant +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 b="0" i="0"/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57361" name="Line 37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63" name="Rectangle 44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03" grpId="0" animBg="1"/>
      <p:bldP spid="318492" grpId="0"/>
      <p:bldP spid="318473" grpId="0"/>
      <p:bldP spid="318474" grpId="0"/>
      <p:bldP spid="318475" grpId="0" animBg="1"/>
      <p:bldP spid="3184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4773A-6497-4C8C-9889-88AA159B5DD8}" type="slidenum">
              <a:rPr lang="en-US" b="0" i="0" smtClean="0"/>
              <a:pPr eaLnBrk="1" hangingPunct="1"/>
              <a:t>9</a:t>
            </a:fld>
            <a:endParaRPr lang="en-US" b="0" i="0" smtClean="0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1484313" y="1371600"/>
            <a:ext cx="2020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0" i="0"/>
              <a:t>SPELLING </a:t>
            </a:r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28600" y="19050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400050" y="2128838"/>
            <a:ext cx="1490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(e) </a:t>
            </a:r>
            <a:r>
              <a:rPr lang="en-US" sz="3200" i="0"/>
              <a:t>p</a:t>
            </a:r>
            <a:r>
              <a:rPr lang="en-US" sz="3200" i="0">
                <a:solidFill>
                  <a:srgbClr val="FF0000"/>
                </a:solidFill>
              </a:rPr>
              <a:t>ay</a:t>
            </a:r>
            <a:endParaRPr lang="en-US" sz="4000" i="0">
              <a:solidFill>
                <a:srgbClr val="FF0000"/>
              </a:solidFill>
            </a:endParaRPr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2546350" y="2119313"/>
            <a:ext cx="1220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/>
              <a:t>pay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613384" name="Rectangle 8"/>
          <p:cNvSpPr>
            <a:spLocks noChangeArrowheads="1"/>
          </p:cNvSpPr>
          <p:nvPr/>
        </p:nvSpPr>
        <p:spPr bwMode="auto">
          <a:xfrm>
            <a:off x="987425" y="2514600"/>
            <a:ext cx="1060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i="0"/>
              <a:t>b</a:t>
            </a:r>
            <a:r>
              <a:rPr lang="en-US" sz="3200" i="0">
                <a:solidFill>
                  <a:srgbClr val="FF0000"/>
                </a:solidFill>
              </a:rPr>
              <a:t>uy</a:t>
            </a:r>
            <a:r>
              <a:rPr lang="en-US" sz="4400" b="0" i="0"/>
              <a:t> </a:t>
            </a:r>
          </a:p>
        </p:txBody>
      </p:sp>
      <p:sp>
        <p:nvSpPr>
          <p:cNvPr id="613385" name="Rectangle 9"/>
          <p:cNvSpPr>
            <a:spLocks noChangeArrowheads="1"/>
          </p:cNvSpPr>
          <p:nvPr/>
        </p:nvSpPr>
        <p:spPr bwMode="auto">
          <a:xfrm>
            <a:off x="2546350" y="2598738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0" i="0"/>
              <a:t> </a:t>
            </a:r>
            <a:r>
              <a:rPr lang="en-US" sz="3200"/>
              <a:t>buy</a:t>
            </a:r>
            <a:r>
              <a:rPr lang="en-US" sz="3200">
                <a:solidFill>
                  <a:schemeClr val="accent2"/>
                </a:solidFill>
              </a:rPr>
              <a:t>s</a:t>
            </a:r>
            <a:r>
              <a:rPr lang="en-US" sz="4000" b="0"/>
              <a:t> </a:t>
            </a:r>
          </a:p>
        </p:txBody>
      </p:sp>
      <p:sp>
        <p:nvSpPr>
          <p:cNvPr id="613386" name="Line 10"/>
          <p:cNvSpPr>
            <a:spLocks noChangeShapeType="1"/>
          </p:cNvSpPr>
          <p:nvPr/>
        </p:nvSpPr>
        <p:spPr bwMode="auto">
          <a:xfrm>
            <a:off x="2057400" y="29718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2057400" y="2514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0" i="0">
                <a:solidFill>
                  <a:schemeClr val="bg1"/>
                </a:solidFill>
              </a:rPr>
              <a:t>3-8  SPELLING AND PRONUNCIATION OF FINAL </a:t>
            </a:r>
            <a:r>
              <a:rPr lang="en-US" sz="2000" b="0">
                <a:solidFill>
                  <a:schemeClr val="bg1"/>
                </a:solidFill>
              </a:rPr>
              <a:t>-S I -ES</a:t>
            </a:r>
            <a:r>
              <a:rPr lang="en-US" sz="2000" b="0" i="0">
                <a:solidFill>
                  <a:schemeClr val="bg1"/>
                </a:solidFill>
              </a:rPr>
              <a:t> </a:t>
            </a:r>
            <a:endParaRPr lang="en-US" sz="2000" b="0">
              <a:solidFill>
                <a:schemeClr val="bg1"/>
              </a:solidFill>
            </a:endParaRPr>
          </a:p>
        </p:txBody>
      </p:sp>
      <p:sp>
        <p:nvSpPr>
          <p:cNvPr id="613398" name="AutoShape 22"/>
          <p:cNvSpPr>
            <a:spLocks noChangeArrowheads="1"/>
          </p:cNvSpPr>
          <p:nvPr/>
        </p:nvSpPr>
        <p:spPr bwMode="auto">
          <a:xfrm>
            <a:off x="2286000" y="4343400"/>
            <a:ext cx="4114800" cy="1524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0" i="0"/>
              <a:t>        </a:t>
            </a:r>
            <a:endParaRPr lang="en-US"/>
          </a:p>
        </p:txBody>
      </p:sp>
      <p:sp>
        <p:nvSpPr>
          <p:cNvPr id="613400" name="Text Box 24"/>
          <p:cNvSpPr txBox="1">
            <a:spLocks noChangeArrowheads="1"/>
          </p:cNvSpPr>
          <p:nvPr/>
        </p:nvSpPr>
        <p:spPr bwMode="auto">
          <a:xfrm>
            <a:off x="1828800" y="4343400"/>
            <a:ext cx="495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0" i="0"/>
              <a:t>3</a:t>
            </a:r>
            <a:r>
              <a:rPr lang="en-US" sz="3200" b="0" i="0" baseline="30000"/>
              <a:t>rd</a:t>
            </a:r>
            <a:r>
              <a:rPr lang="en-US" sz="3200" b="0" i="0"/>
              <a:t> person singular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0" i="0"/>
              <a:t> add </a:t>
            </a:r>
            <a:r>
              <a:rPr lang="en-US" sz="3600">
                <a:solidFill>
                  <a:schemeClr val="accent2"/>
                </a:solidFill>
              </a:rPr>
              <a:t>-s</a:t>
            </a:r>
          </a:p>
        </p:txBody>
      </p:sp>
      <p:sp>
        <p:nvSpPr>
          <p:cNvPr id="613403" name="Text Box 27"/>
          <p:cNvSpPr txBox="1">
            <a:spLocks noChangeArrowheads="1"/>
          </p:cNvSpPr>
          <p:nvPr/>
        </p:nvSpPr>
        <p:spPr bwMode="auto">
          <a:xfrm>
            <a:off x="609600" y="3276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i="0"/>
              <a:t>vowel +</a:t>
            </a:r>
            <a:r>
              <a:rPr lang="en-US" sz="2800" i="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-y</a:t>
            </a:r>
            <a:r>
              <a:rPr lang="en-US" sz="2800" b="0" i="0"/>
              <a:t> 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4" grpId="0"/>
      <p:bldP spid="613385" grpId="0"/>
      <p:bldP spid="613386" grpId="0" animBg="1"/>
      <p:bldP spid="613398" grpId="0" animBg="1"/>
      <p:bldP spid="613400" grpId="0"/>
      <p:bldP spid="6134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923</Words>
  <Application>Microsoft Office PowerPoint</Application>
  <PresentationFormat>On-screen Show (4:3)</PresentationFormat>
  <Paragraphs>430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Answers Pg 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 Pg 65</dc:title>
  <dc:creator>Koshka</dc:creator>
  <cp:lastModifiedBy>Koshka</cp:lastModifiedBy>
  <cp:revision>2</cp:revision>
  <dcterms:created xsi:type="dcterms:W3CDTF">2014-05-14T04:13:35Z</dcterms:created>
  <dcterms:modified xsi:type="dcterms:W3CDTF">2014-05-14T04:26:20Z</dcterms:modified>
</cp:coreProperties>
</file>