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25"/>
  </p:notesMasterIdLst>
  <p:sldIdLst>
    <p:sldId id="623" r:id="rId4"/>
    <p:sldId id="641" r:id="rId5"/>
    <p:sldId id="642" r:id="rId6"/>
    <p:sldId id="466" r:id="rId7"/>
    <p:sldId id="555" r:id="rId8"/>
    <p:sldId id="556" r:id="rId9"/>
    <p:sldId id="666" r:id="rId10"/>
    <p:sldId id="667" r:id="rId11"/>
    <p:sldId id="668" r:id="rId12"/>
    <p:sldId id="624" r:id="rId13"/>
    <p:sldId id="643" r:id="rId14"/>
    <p:sldId id="649" r:id="rId15"/>
    <p:sldId id="676" r:id="rId16"/>
    <p:sldId id="564" r:id="rId17"/>
    <p:sldId id="671" r:id="rId18"/>
    <p:sldId id="677" r:id="rId19"/>
    <p:sldId id="678" r:id="rId20"/>
    <p:sldId id="679" r:id="rId21"/>
    <p:sldId id="680" r:id="rId22"/>
    <p:sldId id="681" r:id="rId23"/>
    <p:sldId id="68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50" d="100"/>
          <a:sy n="50" d="100"/>
        </p:scale>
        <p:origin x="-3546" y="-14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DE744161-7AA8-402E-A5EA-2C4423965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BE6AD8-3D70-47A7-B353-F9030BFBE8B7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C9E457-8173-4129-A79E-9920223A33D8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2A9B6-2B28-4D69-8C6E-243049CAF710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2D034-D739-40E9-8123-8B0EC6F6DD11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8199CF-2B32-4F5F-A469-B3A298BF27F3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F50AA4-532F-4F96-ADDC-46D9117EAB84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93052D-C044-4717-8542-DEAF3B0F10AC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99E62C-0C86-4035-B062-D0132B737370}" type="slidenum">
              <a:rPr lang="en-US" b="0" i="0" smtClean="0"/>
              <a:pPr eaLnBrk="1" hangingPunct="1"/>
              <a:t>2</a:t>
            </a:fld>
            <a:endParaRPr lang="en-US" b="0" i="0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B6205E-C543-493B-8A6C-2062A2518F1C}" type="slidenum">
              <a:rPr lang="en-US" b="0" i="0" smtClean="0"/>
              <a:pPr eaLnBrk="1" hangingPunct="1"/>
              <a:t>3</a:t>
            </a:fld>
            <a:endParaRPr lang="en-US" b="0" i="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D01154-4B83-4467-A3C6-6A4329E7409A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50BD89-0E66-4D9D-B3F0-F8342033A3F4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A5484-861B-471D-88B1-09F141019522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FFDAE-9B05-448C-88F8-686E59AAA667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34F2B-0FAE-447B-A1F0-A32AB636FD45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388F48-0B8E-4B5C-857A-DFB9B99F1D3B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1A81-4A41-4D6B-AF8D-85F36E96A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C503-EADF-49AF-8EA7-B1AFD6D2D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887-2B0E-4450-A25C-8C4493D36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0AB7-9ADA-4327-958E-BD1F0763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BC685-7358-4F31-A213-4805A07E5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7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BD4F-B5E9-4DF7-815A-8685D9245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5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9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915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831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6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5ED0-1374-4145-BA3D-1A95F2A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3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7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1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59B4-19DD-4065-B57E-4D5A4897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22D6-2A9C-4A68-A1BD-28E37EB27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61EF7-9AD5-400A-A417-2DDD1DA3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F0563-FB10-475B-A524-0879E953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265EC-66C7-44B4-98AA-A069A6D2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60EA-AE44-450E-A113-848CD373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24B53D82-7D06-4DFD-8A1B-8732A5F26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79BE65-6B40-499A-8AB8-E5C1EEA9133D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139950" y="1527175"/>
            <a:ext cx="494665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Does he exercise?</a:t>
            </a:r>
          </a:p>
        </p:txBody>
      </p:sp>
      <p:sp>
        <p:nvSpPr>
          <p:cNvPr id="73732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  <p:pic>
        <p:nvPicPr>
          <p:cNvPr id="73733" name="Picture 9" descr="C3S70_1964015_exerci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2540000" cy="3810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E75026-B620-443D-86CB-A6EE485FE622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pic>
        <p:nvPicPr>
          <p:cNvPr id="82947" name="Picture 6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0250"/>
            <a:ext cx="4445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838200" y="2305050"/>
            <a:ext cx="72390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 Do they live in Baltimore?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066800" y="304800"/>
            <a:ext cx="841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  <a:p>
            <a:pPr eaLnBrk="1" hangingPunct="1"/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5486400" y="4635500"/>
            <a:ext cx="5095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80008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3" grpId="0"/>
      <p:bldP spid="420873" grpId="1"/>
      <p:bldP spid="420873" grpId="2"/>
      <p:bldP spid="42087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3A28EB-D5A4-4F5A-9329-B48D95519E23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444418" name="Oval 2"/>
          <p:cNvSpPr>
            <a:spLocks noChangeArrowheads="1"/>
          </p:cNvSpPr>
          <p:nvPr/>
        </p:nvSpPr>
        <p:spPr bwMode="auto">
          <a:xfrm>
            <a:off x="5638800" y="3124200"/>
            <a:ext cx="31242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5954713" y="3275013"/>
            <a:ext cx="24987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Yes</a:t>
            </a:r>
            <a:r>
              <a:rPr lang="en-US" sz="2800" b="0"/>
              <a:t>,</a:t>
            </a:r>
            <a:r>
              <a:rPr lang="en-US" sz="2800"/>
              <a:t> </a:t>
            </a:r>
            <a:r>
              <a:rPr lang="en-US" sz="2800" b="0" i="0"/>
              <a:t>they</a:t>
            </a:r>
            <a:r>
              <a:rPr lang="en-US" sz="2800" b="0">
                <a:solidFill>
                  <a:schemeClr val="accent2"/>
                </a:solidFill>
              </a:rPr>
              <a:t> </a:t>
            </a:r>
            <a:r>
              <a:rPr lang="en-US" sz="2800" b="0" i="0">
                <a:solidFill>
                  <a:schemeClr val="accent2"/>
                </a:solidFill>
              </a:rPr>
              <a:t>do</a:t>
            </a:r>
            <a:r>
              <a:rPr lang="en-US" sz="2800" b="0"/>
              <a:t>.</a:t>
            </a:r>
          </a:p>
          <a:p>
            <a:r>
              <a:rPr lang="en-US" sz="2800"/>
              <a:t>No</a:t>
            </a:r>
            <a:r>
              <a:rPr lang="en-US" sz="2800" b="0"/>
              <a:t>, </a:t>
            </a:r>
            <a:r>
              <a:rPr lang="en-US" sz="2800" b="0" i="0"/>
              <a:t>they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b="0" i="0">
                <a:solidFill>
                  <a:schemeClr val="accent2"/>
                </a:solidFill>
              </a:rPr>
              <a:t>don’t</a:t>
            </a:r>
            <a:r>
              <a:rPr lang="en-US" sz="2800" b="0"/>
              <a:t>.</a:t>
            </a:r>
          </a:p>
          <a:p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83974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3975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44426" name="Rectangle 10"/>
          <p:cNvSpPr>
            <a:spLocks noChangeArrowheads="1"/>
          </p:cNvSpPr>
          <p:nvPr/>
        </p:nvSpPr>
        <p:spPr bwMode="auto">
          <a:xfrm>
            <a:off x="381000" y="2697163"/>
            <a:ext cx="548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</a:t>
            </a:r>
            <a:r>
              <a:rPr lang="en-US" sz="3200">
                <a:solidFill>
                  <a:schemeClr val="accent2"/>
                </a:solidFill>
              </a:rPr>
              <a:t>Do</a:t>
            </a:r>
            <a:r>
              <a:rPr lang="en-US" sz="3200">
                <a:solidFill>
                  <a:srgbClr val="009900"/>
                </a:solidFill>
              </a:rPr>
              <a:t> </a:t>
            </a:r>
            <a:r>
              <a:rPr lang="en-US" sz="3200" b="0" i="0"/>
              <a:t>they</a:t>
            </a:r>
            <a:r>
              <a:rPr lang="en-US" sz="3200" b="0"/>
              <a:t> </a:t>
            </a:r>
            <a:r>
              <a:rPr lang="en-US" sz="3200">
                <a:solidFill>
                  <a:srgbClr val="FF3300"/>
                </a:solidFill>
              </a:rPr>
              <a:t>live</a:t>
            </a:r>
            <a:r>
              <a:rPr lang="en-US" sz="3200" b="0"/>
              <a:t> </a:t>
            </a:r>
            <a:r>
              <a:rPr lang="en-US" sz="3200" b="0" i="0"/>
              <a:t>in Baltimore?</a:t>
            </a:r>
          </a:p>
        </p:txBody>
      </p:sp>
      <p:sp>
        <p:nvSpPr>
          <p:cNvPr id="83977" name="Oval 13"/>
          <p:cNvSpPr>
            <a:spLocks noChangeArrowheads="1"/>
          </p:cNvSpPr>
          <p:nvPr/>
        </p:nvSpPr>
        <p:spPr bwMode="auto">
          <a:xfrm>
            <a:off x="5334000" y="1371600"/>
            <a:ext cx="32004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83980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  <p:bldP spid="444428" grpId="0"/>
      <p:bldP spid="4444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295EB-6769-42A8-A179-5E22B1EB6AAD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450563" name="Oval 3"/>
          <p:cNvSpPr>
            <a:spLocks noChangeArrowheads="1"/>
          </p:cNvSpPr>
          <p:nvPr/>
        </p:nvSpPr>
        <p:spPr bwMode="auto">
          <a:xfrm>
            <a:off x="5334000" y="3276600"/>
            <a:ext cx="34290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5638800" y="3352800"/>
            <a:ext cx="29210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Yes, </a:t>
            </a:r>
            <a:r>
              <a:rPr lang="en-US" sz="3200" b="0" i="0"/>
              <a:t>he</a:t>
            </a:r>
            <a:r>
              <a:rPr lang="en-US" sz="3200" b="0">
                <a:solidFill>
                  <a:schemeClr val="accent2"/>
                </a:solidFill>
              </a:rPr>
              <a:t> </a:t>
            </a:r>
            <a:r>
              <a:rPr lang="en-US" sz="3200" b="0" i="0">
                <a:solidFill>
                  <a:schemeClr val="accent2"/>
                </a:solidFill>
              </a:rPr>
              <a:t>does</a:t>
            </a:r>
            <a:r>
              <a:rPr lang="en-US" sz="3200" b="0">
                <a:solidFill>
                  <a:schemeClr val="accent2"/>
                </a:solidFill>
              </a:rPr>
              <a:t>.</a:t>
            </a:r>
          </a:p>
          <a:p>
            <a:r>
              <a:rPr lang="en-US" sz="3200"/>
              <a:t>No,</a:t>
            </a:r>
            <a:r>
              <a:rPr lang="en-US" sz="3200" b="0"/>
              <a:t> </a:t>
            </a:r>
            <a:r>
              <a:rPr lang="en-US" sz="3200" b="0" i="0"/>
              <a:t>he</a:t>
            </a:r>
            <a:r>
              <a:rPr lang="en-US" sz="3200">
                <a:solidFill>
                  <a:schemeClr val="accent2"/>
                </a:solidFill>
              </a:rPr>
              <a:t> </a:t>
            </a:r>
            <a:r>
              <a:rPr lang="en-US" sz="3200" b="0" i="0">
                <a:solidFill>
                  <a:schemeClr val="accent2"/>
                </a:solidFill>
              </a:rPr>
              <a:t>doesn’t</a:t>
            </a:r>
            <a:r>
              <a:rPr lang="en-US" sz="2800" b="0">
                <a:solidFill>
                  <a:schemeClr val="accent2"/>
                </a:solidFill>
              </a:rPr>
              <a:t>.</a:t>
            </a:r>
          </a:p>
          <a:p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84998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381000" y="2697163"/>
            <a:ext cx="5800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(c) </a:t>
            </a:r>
            <a:r>
              <a:rPr lang="en-US" sz="3200">
                <a:solidFill>
                  <a:schemeClr val="accent2"/>
                </a:solidFill>
              </a:rPr>
              <a:t>Does </a:t>
            </a:r>
            <a:r>
              <a:rPr lang="en-US" sz="3200" b="0" i="0"/>
              <a:t>Alexi</a:t>
            </a:r>
            <a:r>
              <a:rPr lang="en-US" sz="3200"/>
              <a:t> </a:t>
            </a:r>
            <a:r>
              <a:rPr lang="en-US" sz="3200">
                <a:solidFill>
                  <a:srgbClr val="FF3300"/>
                </a:solidFill>
              </a:rPr>
              <a:t>live</a:t>
            </a:r>
            <a:r>
              <a:rPr lang="en-US" sz="3200" b="0"/>
              <a:t> </a:t>
            </a:r>
            <a:r>
              <a:rPr lang="en-US" sz="3200" b="0" i="0"/>
              <a:t>in Moscow?</a:t>
            </a:r>
          </a:p>
          <a:p>
            <a:endParaRPr lang="en-US" sz="3200" b="0" i="0"/>
          </a:p>
        </p:txBody>
      </p:sp>
      <p:sp>
        <p:nvSpPr>
          <p:cNvPr id="85001" name="Oval 12"/>
          <p:cNvSpPr>
            <a:spLocks noChangeArrowheads="1"/>
          </p:cNvSpPr>
          <p:nvPr/>
        </p:nvSpPr>
        <p:spPr bwMode="auto">
          <a:xfrm>
            <a:off x="5257800" y="1371600"/>
            <a:ext cx="33528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85004" name="Rectangle 2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nimBg="1"/>
      <p:bldP spid="450562" grpId="0"/>
      <p:bldP spid="4505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19398E-BB63-46B3-9F47-D32D754DA5A9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86019" name="Line 2"/>
          <p:cNvSpPr>
            <a:spLocks noChangeShapeType="1"/>
          </p:cNvSpPr>
          <p:nvPr/>
        </p:nvSpPr>
        <p:spPr bwMode="auto">
          <a:xfrm>
            <a:off x="241300" y="2286000"/>
            <a:ext cx="8674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1000" y="2514600"/>
            <a:ext cx="530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                     in Baltimore</a:t>
            </a:r>
            <a:endParaRPr lang="en-US" sz="3200" i="0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431800" y="3733800"/>
            <a:ext cx="56181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(c)                           in Moscow</a:t>
            </a:r>
            <a:endParaRPr lang="en-US" sz="3200" i="0"/>
          </a:p>
          <a:p>
            <a:endParaRPr lang="en-US" sz="3200" b="0" i="0"/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1017588" y="2514600"/>
            <a:ext cx="72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Do</a:t>
            </a: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1033463" y="3733800"/>
            <a:ext cx="1176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Does</a:t>
            </a:r>
          </a:p>
        </p:txBody>
      </p:sp>
      <p:sp>
        <p:nvSpPr>
          <p:cNvPr id="633867" name="Rectangle 11"/>
          <p:cNvSpPr>
            <a:spLocks noChangeArrowheads="1"/>
          </p:cNvSpPr>
          <p:nvPr/>
        </p:nvSpPr>
        <p:spPr bwMode="auto">
          <a:xfrm>
            <a:off x="1185862" y="1525587"/>
            <a:ext cx="182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DO</a:t>
            </a:r>
            <a:r>
              <a:rPr lang="en-US" sz="2800" b="0" dirty="0"/>
              <a:t>/</a:t>
            </a:r>
            <a:r>
              <a:rPr lang="en-US" sz="2800" b="0" dirty="0">
                <a:solidFill>
                  <a:schemeClr val="accent2"/>
                </a:solidFill>
              </a:rPr>
              <a:t>DOES</a:t>
            </a: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3319462" y="1525587"/>
            <a:ext cx="180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SUBJECT</a:t>
            </a:r>
          </a:p>
        </p:txBody>
      </p: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1636713" y="2514600"/>
            <a:ext cx="950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they</a:t>
            </a:r>
          </a:p>
        </p:txBody>
      </p:sp>
      <p:sp>
        <p:nvSpPr>
          <p:cNvPr id="633871" name="Rectangle 15"/>
          <p:cNvSpPr>
            <a:spLocks noChangeArrowheads="1"/>
          </p:cNvSpPr>
          <p:nvPr/>
        </p:nvSpPr>
        <p:spPr bwMode="auto">
          <a:xfrm>
            <a:off x="2122488" y="3733800"/>
            <a:ext cx="1065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Alexi</a:t>
            </a:r>
          </a:p>
        </p:txBody>
      </p:sp>
      <p:sp>
        <p:nvSpPr>
          <p:cNvPr id="633873" name="Rectangle 17"/>
          <p:cNvSpPr>
            <a:spLocks noChangeArrowheads="1"/>
          </p:cNvSpPr>
          <p:nvPr/>
        </p:nvSpPr>
        <p:spPr bwMode="auto">
          <a:xfrm>
            <a:off x="5334000" y="1541462"/>
            <a:ext cx="2179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0">
                <a:solidFill>
                  <a:srgbClr val="FF3300"/>
                </a:solidFill>
              </a:rPr>
              <a:t>MAIN VERB</a:t>
            </a:r>
          </a:p>
        </p:txBody>
      </p:sp>
      <p:sp>
        <p:nvSpPr>
          <p:cNvPr id="633874" name="Rectangle 18"/>
          <p:cNvSpPr>
            <a:spLocks noChangeArrowheads="1"/>
          </p:cNvSpPr>
          <p:nvPr/>
        </p:nvSpPr>
        <p:spPr bwMode="auto">
          <a:xfrm>
            <a:off x="2938462" y="1476374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633875" name="Rectangle 19"/>
          <p:cNvSpPr>
            <a:spLocks noChangeArrowheads="1"/>
          </p:cNvSpPr>
          <p:nvPr/>
        </p:nvSpPr>
        <p:spPr bwMode="auto">
          <a:xfrm>
            <a:off x="4995862" y="1476374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633876" name="Rectangle 20"/>
          <p:cNvSpPr>
            <a:spLocks noChangeArrowheads="1"/>
          </p:cNvSpPr>
          <p:nvPr/>
        </p:nvSpPr>
        <p:spPr bwMode="auto">
          <a:xfrm>
            <a:off x="2590800" y="2514600"/>
            <a:ext cx="860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live</a:t>
            </a:r>
          </a:p>
        </p:txBody>
      </p:sp>
      <p:sp>
        <p:nvSpPr>
          <p:cNvPr id="633878" name="Rectangle 22"/>
          <p:cNvSpPr>
            <a:spLocks noChangeArrowheads="1"/>
          </p:cNvSpPr>
          <p:nvPr/>
        </p:nvSpPr>
        <p:spPr bwMode="auto">
          <a:xfrm>
            <a:off x="3178175" y="3733800"/>
            <a:ext cx="860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live</a:t>
            </a:r>
          </a:p>
        </p:txBody>
      </p:sp>
      <p:sp>
        <p:nvSpPr>
          <p:cNvPr id="633880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/>
              <a:t>?</a:t>
            </a:r>
          </a:p>
        </p:txBody>
      </p:sp>
      <p:sp>
        <p:nvSpPr>
          <p:cNvPr id="633882" name="Text Box 26"/>
          <p:cNvSpPr txBox="1">
            <a:spLocks noChangeArrowheads="1"/>
          </p:cNvSpPr>
          <p:nvPr/>
        </p:nvSpPr>
        <p:spPr bwMode="auto">
          <a:xfrm>
            <a:off x="5892800" y="37338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/>
              <a:t>?</a:t>
            </a:r>
          </a:p>
        </p:txBody>
      </p:sp>
      <p:sp>
        <p:nvSpPr>
          <p:cNvPr id="86047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THE SIMPLE PRESENT: ASKING INFORMATION                      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86048" name="Rectangle 3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6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3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3" grpId="0"/>
      <p:bldP spid="633866" grpId="0"/>
      <p:bldP spid="633867" grpId="0"/>
      <p:bldP spid="633868" grpId="0"/>
      <p:bldP spid="633869" grpId="0"/>
      <p:bldP spid="633871" grpId="0"/>
      <p:bldP spid="633873" grpId="0"/>
      <p:bldP spid="633874" grpId="0"/>
      <p:bldP spid="633875" grpId="0"/>
      <p:bldP spid="633880" grpId="0"/>
      <p:bldP spid="633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C7C3C5-3A12-4DE2-BD2D-560E56F84CE4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87043" name="Rectangle 16"/>
          <p:cNvSpPr>
            <a:spLocks noChangeArrowheads="1"/>
          </p:cNvSpPr>
          <p:nvPr/>
        </p:nvSpPr>
        <p:spPr bwMode="auto">
          <a:xfrm>
            <a:off x="228600" y="1447800"/>
            <a:ext cx="8915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800080"/>
                </a:solidFill>
              </a:rPr>
              <a:t>Question:</a:t>
            </a:r>
            <a:endParaRPr lang="en-US" sz="3600" b="0" i="0">
              <a:solidFill>
                <a:srgbClr val="800080"/>
              </a:solidFill>
            </a:endParaRPr>
          </a:p>
          <a:p>
            <a:pPr>
              <a:spcBef>
                <a:spcPct val="20000"/>
              </a:spcBef>
            </a:pPr>
            <a:endParaRPr lang="en-US" sz="1600" i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0000CC"/>
                </a:solidFill>
              </a:rPr>
              <a:t>  Answer:</a:t>
            </a:r>
            <a:r>
              <a:rPr lang="en-US" sz="3200" b="0" i="0">
                <a:solidFill>
                  <a:srgbClr val="0000CC"/>
                </a:solidFill>
              </a:rPr>
              <a:t> </a:t>
            </a:r>
            <a:r>
              <a:rPr lang="en-US" sz="3200" b="0" i="0"/>
              <a:t>Yes, he does.</a:t>
            </a:r>
            <a:r>
              <a:rPr lang="en-US" sz="3200" i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FF0066"/>
                </a:solidFill>
              </a:rPr>
              <a:t>		</a:t>
            </a:r>
            <a:r>
              <a:rPr lang="en-US" sz="2800" b="0"/>
              <a:t>(The child has a toothbrush.) </a:t>
            </a:r>
          </a:p>
        </p:txBody>
      </p:sp>
      <p:sp>
        <p:nvSpPr>
          <p:cNvPr id="87044" name="Rectangle 11"/>
          <p:cNvSpPr>
            <a:spLocks noChangeArrowheads="1"/>
          </p:cNvSpPr>
          <p:nvPr/>
        </p:nvSpPr>
        <p:spPr bwMode="auto">
          <a:xfrm>
            <a:off x="2286000" y="1460500"/>
            <a:ext cx="6172200" cy="6096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2209800" y="14478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Does the child have a toothbrush?</a:t>
            </a:r>
          </a:p>
        </p:txBody>
      </p:sp>
      <p:sp>
        <p:nvSpPr>
          <p:cNvPr id="8704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Let’s Practice</a:t>
            </a:r>
          </a:p>
        </p:txBody>
      </p:sp>
      <p:pic>
        <p:nvPicPr>
          <p:cNvPr id="87047" name="Picture 18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4738"/>
            <a:ext cx="4419600" cy="2938462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93CEC-A60A-407A-9AEA-02A46E6A74F5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2286000" y="1371600"/>
            <a:ext cx="6629400" cy="609600"/>
          </a:xfrm>
          <a:prstGeom prst="rect">
            <a:avLst/>
          </a:prstGeom>
          <a:solidFill>
            <a:srgbClr val="800080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228600" y="1371600"/>
            <a:ext cx="8915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800080"/>
                </a:solidFill>
              </a:rPr>
              <a:t>Question:</a:t>
            </a:r>
            <a:endParaRPr lang="en-US" sz="3600" b="0" i="0">
              <a:solidFill>
                <a:srgbClr val="800080"/>
              </a:solidFill>
            </a:endParaRPr>
          </a:p>
          <a:p>
            <a:pPr>
              <a:spcBef>
                <a:spcPct val="20000"/>
              </a:spcBef>
            </a:pPr>
            <a:endParaRPr lang="en-US" sz="1600" i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i="0">
                <a:solidFill>
                  <a:srgbClr val="0000CC"/>
                </a:solidFill>
              </a:rPr>
              <a:t>  Answer:</a:t>
            </a:r>
            <a:r>
              <a:rPr lang="en-US" sz="3200" b="0" i="0"/>
              <a:t> Yes, she does.</a:t>
            </a:r>
            <a:r>
              <a:rPr lang="en-US" sz="3200" i="0">
                <a:solidFill>
                  <a:srgbClr val="FF0066"/>
                </a:solidFill>
              </a:rPr>
              <a:t> </a:t>
            </a:r>
            <a:endParaRPr lang="en-US" sz="2800" b="0"/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209800" y="13716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Does Lucy like to read at the library?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Let’s Practice</a:t>
            </a:r>
          </a:p>
        </p:txBody>
      </p:sp>
      <p:pic>
        <p:nvPicPr>
          <p:cNvPr id="89095" name="Picture 8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608263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381000" y="3124200"/>
            <a:ext cx="5351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/>
              <a:t>(Lucy likes to read at the library.)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02 – Unit 5b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5870448" cy="1828800"/>
          </a:xfrm>
        </p:spPr>
        <p:txBody>
          <a:bodyPr/>
          <a:lstStyle/>
          <a:p>
            <a:r>
              <a:rPr lang="en-US" dirty="0" smtClean="0"/>
              <a:t>Yes / No Questions Simple Present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78486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Maria ____ milk and bread for breakfast.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In Germany, people  ______ beer in Oktoberfest.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Your father _____ in that office.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Juan and Pedro ______ basketball in the morning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My cat ________ in my bedroom.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I _______ the dishes in the morning.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Fatima _______ lunch for her family.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Reza and I _______ at Ricardo Palma University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0" y="0"/>
            <a:ext cx="1524000" cy="6832600"/>
          </a:xfrm>
          <a:solidFill>
            <a:schemeClr val="tx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wash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</a:rPr>
              <a:t/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play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/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have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600" dirty="0" smtClean="0">
                <a:solidFill>
                  <a:srgbClr val="FFC000"/>
                </a:solidFill>
              </a:rPr>
              <a:t/>
            </a:r>
            <a:br>
              <a:rPr lang="en-US" sz="16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cook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600" dirty="0" smtClean="0">
                <a:solidFill>
                  <a:srgbClr val="FFC000"/>
                </a:solidFill>
              </a:rPr>
              <a:t/>
            </a:r>
            <a:br>
              <a:rPr lang="en-US" sz="16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sleep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/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drink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/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work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/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solidFill>
                  <a:srgbClr val="FFC000"/>
                </a:solidFill>
              </a:rPr>
              <a:t>study 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Yes/No questions in English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50259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Yes, he does. </a:t>
            </a:r>
            <a:r>
              <a:rPr lang="en-US" sz="3200" dirty="0" err="1" smtClean="0">
                <a:solidFill>
                  <a:srgbClr val="002060"/>
                </a:solidFill>
                <a:latin typeface="Comic Sans MS" pitchFamily="66" charset="0"/>
              </a:rPr>
              <a:t>Tongo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sings.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03059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No, 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doesn‘t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. He studies at ICPNA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059659"/>
            <a:ext cx="1371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Tongo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57144" y="1052518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sing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3650459"/>
            <a:ext cx="8686800" cy="914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No, he doesn’t.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Mario Vargas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Llosa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writes novels.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888459"/>
            <a:ext cx="16002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24000" y="2888459"/>
            <a:ext cx="4038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Mario Vargas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Llosa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816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rite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 songs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1861" y="4650297"/>
            <a:ext cx="16002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1537" y="4650297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our brother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4800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w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ork at ICPNA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1516859"/>
            <a:ext cx="1143000" cy="685799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362200" y="1516859"/>
            <a:ext cx="685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1333500" y="1516858"/>
            <a:ext cx="685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1459"/>
            <a:ext cx="7772400" cy="914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Yes/No questions in English</a:t>
            </a: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050259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Yes, I do. I am study.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544" y="5403058"/>
            <a:ext cx="8344256" cy="1226341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baseline="0" dirty="0" smtClean="0">
                <a:solidFill>
                  <a:srgbClr val="002060"/>
                </a:solidFill>
                <a:latin typeface="Comic Sans MS" pitchFamily="66" charset="0"/>
              </a:rPr>
              <a:t>Yes,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I do. I speak Italian and ________ 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No, I don’t. I speak Spanish only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  <a:endParaRPr lang="en-US" sz="32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059659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s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tudy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50459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No, I don’t. I don’t like pasta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544" y="2888459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716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l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ike lasagna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45977" y="4641059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Do 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07977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514600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rgbClr val="002060"/>
                </a:solidFill>
                <a:latin typeface="Comic Sans MS" pitchFamily="66" charset="0"/>
              </a:rPr>
              <a:t>s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peak Italian?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828800" y="1669259"/>
            <a:ext cx="685800" cy="3810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743200" y="1821659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762000" y="2050259"/>
            <a:ext cx="43434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</a:rPr>
              <a:t>Yes, I do. I study.</a:t>
            </a:r>
          </a:p>
        </p:txBody>
      </p:sp>
      <p:sp>
        <p:nvSpPr>
          <p:cNvPr id="23" name="Multiply 22"/>
          <p:cNvSpPr/>
          <p:nvPr/>
        </p:nvSpPr>
        <p:spPr>
          <a:xfrm>
            <a:off x="2209800" y="2050259"/>
            <a:ext cx="990600" cy="609600"/>
          </a:xfrm>
          <a:prstGeom prst="mathMultiply">
            <a:avLst>
              <a:gd name="adj1" fmla="val 23520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 build="p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CFF5BB-6A93-46D1-B500-8DA5E6CF479D}" type="slidenum">
              <a:rPr lang="en-US" b="0" i="0" smtClean="0"/>
              <a:pPr eaLnBrk="1" hangingPunct="1"/>
              <a:t>2</a:t>
            </a:fld>
            <a:endParaRPr lang="en-US" b="0" i="0" smtClean="0"/>
          </a:p>
        </p:txBody>
      </p:sp>
      <p:sp>
        <p:nvSpPr>
          <p:cNvPr id="442401" name="AutoShape 33"/>
          <p:cNvSpPr>
            <a:spLocks noChangeArrowheads="1"/>
          </p:cNvSpPr>
          <p:nvPr/>
        </p:nvSpPr>
        <p:spPr bwMode="auto">
          <a:xfrm>
            <a:off x="457200" y="3886200"/>
            <a:ext cx="8153400" cy="2286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2390" name="Rectangle 22"/>
          <p:cNvSpPr>
            <a:spLocks noChangeArrowheads="1"/>
          </p:cNvSpPr>
          <p:nvPr/>
        </p:nvSpPr>
        <p:spPr bwMode="auto">
          <a:xfrm>
            <a:off x="228600" y="5080000"/>
            <a:ext cx="8763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I</a:t>
            </a:r>
            <a:r>
              <a:rPr lang="en-US" sz="3200" i="0">
                <a:solidFill>
                  <a:schemeClr val="hlink"/>
                </a:solidFill>
              </a:rPr>
              <a:t>  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    </a:t>
            </a:r>
            <a:r>
              <a:rPr lang="en-US" sz="3200" i="0"/>
              <a:t>+</a:t>
            </a:r>
            <a:r>
              <a:rPr lang="en-US" sz="3200" i="0">
                <a:solidFill>
                  <a:srgbClr val="FF3300"/>
                </a:solidFill>
              </a:rPr>
              <a:t>     </a:t>
            </a:r>
            <a:r>
              <a:rPr lang="en-US" sz="3200">
                <a:solidFill>
                  <a:srgbClr val="FF3300"/>
                </a:solidFill>
              </a:rPr>
              <a:t>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(simple form)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3" name="Rectangle 25"/>
          <p:cNvSpPr>
            <a:spLocks noChangeArrowheads="1"/>
          </p:cNvSpPr>
          <p:nvPr/>
        </p:nvSpPr>
        <p:spPr bwMode="auto">
          <a:xfrm>
            <a:off x="228600" y="5029200"/>
            <a:ext cx="8763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you</a:t>
            </a:r>
            <a:r>
              <a:rPr lang="en-US" sz="3200" i="0">
                <a:solidFill>
                  <a:schemeClr val="hlink"/>
                </a:solidFill>
              </a:rPr>
              <a:t> 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</a:t>
            </a:r>
            <a:r>
              <a:rPr lang="en-US" sz="3200" i="0"/>
              <a:t>+</a:t>
            </a:r>
            <a:r>
              <a:rPr lang="en-US" sz="3200" i="0">
                <a:solidFill>
                  <a:srgbClr val="FF3300"/>
                </a:solidFill>
              </a:rPr>
              <a:t>     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(simple form)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5" name="Rectangle 27"/>
          <p:cNvSpPr>
            <a:spLocks noChangeArrowheads="1"/>
          </p:cNvSpPr>
          <p:nvPr/>
        </p:nvSpPr>
        <p:spPr bwMode="auto">
          <a:xfrm>
            <a:off x="228600" y="5029200"/>
            <a:ext cx="8763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we</a:t>
            </a:r>
            <a:r>
              <a:rPr lang="en-US" sz="3200" i="0">
                <a:solidFill>
                  <a:schemeClr val="hlink"/>
                </a:solidFill>
              </a:rPr>
              <a:t> 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 </a:t>
            </a:r>
            <a:r>
              <a:rPr lang="en-US" sz="3200" i="0"/>
              <a:t>+</a:t>
            </a:r>
            <a:r>
              <a:rPr lang="en-US" sz="3200" i="0">
                <a:solidFill>
                  <a:srgbClr val="FF3300"/>
                </a:solidFill>
              </a:rPr>
              <a:t>     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(simple form)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7" name="Rectangle 29"/>
          <p:cNvSpPr>
            <a:spLocks noChangeArrowheads="1"/>
          </p:cNvSpPr>
          <p:nvPr/>
        </p:nvSpPr>
        <p:spPr bwMode="auto">
          <a:xfrm>
            <a:off x="228600" y="5029200"/>
            <a:ext cx="8763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/>
              <a:t>     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they</a:t>
            </a:r>
            <a:r>
              <a:rPr lang="en-US" sz="3200" i="0">
                <a:solidFill>
                  <a:schemeClr val="hlink"/>
                </a:solidFill>
              </a:rPr>
              <a:t>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</a:t>
            </a:r>
            <a:r>
              <a:rPr lang="en-US" sz="3200" i="0"/>
              <a:t>+	    </a:t>
            </a:r>
            <a:r>
              <a:rPr lang="en-US" sz="3200" i="0">
                <a:solidFill>
                  <a:srgbClr val="FF0000"/>
                </a:solidFill>
              </a:rPr>
              <a:t>main verb</a:t>
            </a:r>
            <a:endParaRPr lang="en-US" sz="3200" b="0" i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(simple form)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2" name="Rectangle 24"/>
          <p:cNvSpPr>
            <a:spLocks noChangeArrowheads="1"/>
          </p:cNvSpPr>
          <p:nvPr/>
        </p:nvSpPr>
        <p:spPr bwMode="auto">
          <a:xfrm>
            <a:off x="228600" y="28956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b)</a:t>
            </a:r>
            <a:r>
              <a:rPr lang="en-US" sz="3200" i="0"/>
              <a:t>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rgbClr val="009900"/>
                </a:solidFill>
              </a:rPr>
              <a:t> </a:t>
            </a:r>
            <a:r>
              <a:rPr lang="en-US" sz="3200" i="0">
                <a:solidFill>
                  <a:schemeClr val="accent2"/>
                </a:solidFill>
              </a:rPr>
              <a:t>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you</a:t>
            </a:r>
            <a:r>
              <a:rPr lang="en-US" sz="3200" i="0"/>
              <a:t> </a:t>
            </a:r>
            <a:r>
              <a:rPr lang="en-US" sz="3200" i="0">
                <a:solidFill>
                  <a:srgbClr val="FF3300"/>
                </a:solidFill>
              </a:rPr>
              <a:t>   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i="0"/>
              <a:t>         </a:t>
            </a:r>
            <a:r>
              <a:rPr lang="en-US" sz="3200" b="0" i="0"/>
              <a:t>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4" name="Rectangle 26"/>
          <p:cNvSpPr>
            <a:spLocks noChangeArrowheads="1"/>
          </p:cNvSpPr>
          <p:nvPr/>
        </p:nvSpPr>
        <p:spPr bwMode="auto">
          <a:xfrm>
            <a:off x="228600" y="28956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c)</a:t>
            </a:r>
            <a:r>
              <a:rPr lang="en-US" sz="3200" i="0"/>
              <a:t>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rgbClr val="009900"/>
                </a:solidFill>
              </a:rPr>
              <a:t> </a:t>
            </a:r>
            <a:r>
              <a:rPr lang="en-US" sz="3200" i="0">
                <a:solidFill>
                  <a:schemeClr val="accent2"/>
                </a:solidFill>
              </a:rPr>
              <a:t>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we  </a:t>
            </a:r>
            <a:r>
              <a:rPr lang="en-US" sz="3200" i="0">
                <a:solidFill>
                  <a:srgbClr val="FF3300"/>
                </a:solidFill>
              </a:rPr>
              <a:t>   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i="0"/>
              <a:t>         </a:t>
            </a:r>
            <a:r>
              <a:rPr lang="en-US" sz="3200" b="0" i="0"/>
              <a:t>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96" name="Rectangle 28"/>
          <p:cNvSpPr>
            <a:spLocks noChangeArrowheads="1"/>
          </p:cNvSpPr>
          <p:nvPr/>
        </p:nvSpPr>
        <p:spPr bwMode="auto">
          <a:xfrm>
            <a:off x="228600" y="28956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d)</a:t>
            </a:r>
            <a:r>
              <a:rPr lang="en-US" sz="3200" b="0" i="0">
                <a:solidFill>
                  <a:srgbClr val="009900"/>
                </a:solidFill>
              </a:rPr>
              <a:t>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b="0" i="0">
                <a:solidFill>
                  <a:schemeClr val="accent2"/>
                </a:solidFill>
              </a:rPr>
              <a:t>   </a:t>
            </a:r>
            <a:r>
              <a:rPr lang="en-US" sz="3200" b="0" i="0"/>
              <a:t>          </a:t>
            </a:r>
            <a:r>
              <a:rPr lang="en-US" sz="3200">
                <a:solidFill>
                  <a:srgbClr val="800080"/>
                </a:solidFill>
              </a:rPr>
              <a:t>they</a:t>
            </a:r>
            <a:r>
              <a:rPr lang="en-US" sz="3200" i="0">
                <a:solidFill>
                  <a:srgbClr val="FF3300"/>
                </a:solidFill>
              </a:rPr>
              <a:t> </a:t>
            </a:r>
            <a:r>
              <a:rPr lang="en-US" sz="3200" b="0" i="0">
                <a:solidFill>
                  <a:srgbClr val="FF3300"/>
                </a:solidFill>
              </a:rPr>
              <a:t> 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b="0" i="0"/>
              <a:t>         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228600" y="28956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a)</a:t>
            </a:r>
            <a:r>
              <a:rPr lang="en-US" sz="3200" i="0"/>
              <a:t>  </a:t>
            </a:r>
            <a:r>
              <a:rPr lang="en-US" sz="3200">
                <a:solidFill>
                  <a:srgbClr val="009900"/>
                </a:solidFill>
              </a:rPr>
              <a:t>Do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I</a:t>
            </a:r>
            <a:r>
              <a:rPr lang="en-US" sz="3200" i="0">
                <a:solidFill>
                  <a:schemeClr val="hlink"/>
                </a:solidFill>
              </a:rPr>
              <a:t>  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  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i="0"/>
              <a:t>         </a:t>
            </a:r>
            <a:r>
              <a:rPr lang="en-US" sz="3200" b="0" i="0"/>
              <a:t>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201738" y="3992563"/>
            <a:ext cx="6713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QUESTION</a:t>
            </a:r>
            <a:r>
              <a:rPr lang="en-US" sz="3200" b="0" i="0"/>
              <a:t> </a:t>
            </a:r>
            <a:r>
              <a:rPr lang="en-US" sz="2800" b="0" i="0"/>
              <a:t>FORMS, SIMPLE PRESENT</a:t>
            </a:r>
            <a:endParaRPr lang="en-US" sz="3600" b="0" i="0"/>
          </a:p>
        </p:txBody>
      </p:sp>
      <p:sp>
        <p:nvSpPr>
          <p:cNvPr id="74765" name="Rectangle 10"/>
          <p:cNvSpPr>
            <a:spLocks noChangeArrowheads="1"/>
          </p:cNvSpPr>
          <p:nvPr/>
        </p:nvSpPr>
        <p:spPr bwMode="auto">
          <a:xfrm>
            <a:off x="609600" y="1676400"/>
            <a:ext cx="67056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>
                <a:solidFill>
                  <a:srgbClr val="009900"/>
                </a:solidFill>
              </a:rPr>
              <a:t>  DO</a:t>
            </a:r>
            <a:r>
              <a:rPr lang="en-US" sz="3200" b="0" i="0">
                <a:solidFill>
                  <a:srgbClr val="009900"/>
                </a:solidFill>
              </a:rPr>
              <a:t>/    </a:t>
            </a:r>
            <a:r>
              <a:rPr lang="en-US" sz="3200" b="0" i="0"/>
              <a:t>+</a:t>
            </a:r>
            <a:r>
              <a:rPr lang="en-US" sz="3200" b="0" i="0">
                <a:solidFill>
                  <a:schemeClr val="accent2"/>
                </a:solidFill>
              </a:rPr>
              <a:t>  </a:t>
            </a:r>
            <a:r>
              <a:rPr lang="en-US" sz="3200" b="0" i="0">
                <a:solidFill>
                  <a:srgbClr val="800080"/>
                </a:solidFill>
              </a:rPr>
              <a:t>SUBJECT</a:t>
            </a:r>
            <a:r>
              <a:rPr lang="en-US" sz="3200" b="0" i="0">
                <a:solidFill>
                  <a:schemeClr val="accent2"/>
                </a:solidFill>
              </a:rPr>
              <a:t>  </a:t>
            </a:r>
            <a:r>
              <a:rPr lang="en-US" sz="3200" b="0" i="0"/>
              <a:t>+ </a:t>
            </a:r>
            <a:r>
              <a:rPr lang="en-US" sz="3200" b="0" i="0">
                <a:solidFill>
                  <a:schemeClr val="accent2"/>
                </a:solidFill>
              </a:rPr>
              <a:t> </a:t>
            </a:r>
            <a:r>
              <a:rPr lang="en-US" sz="3200" b="0" i="0">
                <a:solidFill>
                  <a:srgbClr val="FF3300"/>
                </a:solidFill>
              </a:rPr>
              <a:t>MAIN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>
                <a:solidFill>
                  <a:srgbClr val="009900"/>
                </a:solidFill>
              </a:rPr>
              <a:t> </a:t>
            </a:r>
            <a:r>
              <a:rPr lang="en-US" sz="3200" b="0">
                <a:solidFill>
                  <a:srgbClr val="009900"/>
                </a:solidFill>
              </a:rPr>
              <a:t>DOES</a:t>
            </a:r>
            <a:r>
              <a:rPr lang="en-US" sz="3200" b="0" i="0">
                <a:solidFill>
                  <a:srgbClr val="FF3300"/>
                </a:solidFill>
              </a:rPr>
              <a:t>		   	       VERB</a:t>
            </a:r>
          </a:p>
        </p:txBody>
      </p:sp>
      <p:sp>
        <p:nvSpPr>
          <p:cNvPr id="74766" name="Text Box 3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1" grpId="0" animBg="1"/>
      <p:bldP spid="442390" grpId="0"/>
      <p:bldP spid="442390" grpId="1"/>
      <p:bldP spid="442393" grpId="0"/>
      <p:bldP spid="442393" grpId="1"/>
      <p:bldP spid="442395" grpId="0"/>
      <p:bldP spid="442395" grpId="1"/>
      <p:bldP spid="442397" grpId="0"/>
      <p:bldP spid="442392" grpId="0"/>
      <p:bldP spid="442392" grpId="1"/>
      <p:bldP spid="442394" grpId="0"/>
      <p:bldP spid="442394" grpId="1"/>
      <p:bldP spid="442396" grpId="0"/>
      <p:bldP spid="442372" grpId="0"/>
      <p:bldP spid="442373" grpId="0"/>
      <p:bldP spid="44237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4648200" cy="6858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1600" b="1" dirty="0" smtClean="0">
                <a:latin typeface="Comic Sans MS" pitchFamily="66" charset="0"/>
                <a:cs typeface="Times New Roman" pitchFamily="18" charset="0"/>
              </a:rPr>
              <a:t>_______________________________?</a:t>
            </a:r>
            <a:endParaRPr lang="en-US" sz="16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Yes, I do. I study at ICPNA</a:t>
            </a:r>
            <a:r>
              <a:rPr lang="en-US" sz="2800" b="1" dirty="0" smtClean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latin typeface="Comic Sans MS" pitchFamily="66" charset="0"/>
                <a:cs typeface="Times New Roman" pitchFamily="18" charset="0"/>
              </a:rPr>
              <a:t> </a:t>
            </a:r>
            <a:endParaRPr lang="en-US" sz="8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2. </a:t>
            </a: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__________________________?</a:t>
            </a:r>
            <a:endParaRPr lang="en-US" sz="18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No, I don’t. I work at Apple</a:t>
            </a:r>
            <a:r>
              <a:rPr lang="en-US" sz="2800" b="1" dirty="0" smtClean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400" b="1" dirty="0" smtClean="0"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3. </a:t>
            </a: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_________________________?</a:t>
            </a:r>
            <a:endParaRPr lang="en-US" sz="18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   Yes, he does. He chicken and rice for lunch.</a:t>
            </a:r>
          </a:p>
          <a:p>
            <a:pPr>
              <a:buNone/>
            </a:pPr>
            <a:r>
              <a:rPr lang="en-US" sz="400" b="1" dirty="0" smtClean="0"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4. </a:t>
            </a: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_______________________?</a:t>
            </a:r>
            <a:endParaRPr lang="en-US" sz="18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Yes, she does. Rihanna sings pop music.</a:t>
            </a:r>
          </a:p>
          <a:p>
            <a:pPr>
              <a:buNone/>
            </a:pPr>
            <a:r>
              <a:rPr lang="en-US" sz="100" b="1" dirty="0" smtClean="0"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5. </a:t>
            </a:r>
            <a:r>
              <a:rPr lang="en-US" sz="1800" b="1" dirty="0" smtClean="0">
                <a:latin typeface="Comic Sans MS" pitchFamily="66" charset="0"/>
                <a:cs typeface="Times New Roman" pitchFamily="18" charset="0"/>
              </a:rPr>
              <a:t>__________________________?</a:t>
            </a:r>
            <a:endParaRPr lang="en-US" sz="1800" b="1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No, they don’t. </a:t>
            </a:r>
            <a:r>
              <a:rPr lang="en-US" sz="2600" b="1" dirty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hey run in the mornings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4401" y="107535"/>
            <a:ext cx="4404644" cy="6716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 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6. Do you write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 poems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_________________________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7. Does Peru have a President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_________________________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8. </a:t>
            </a:r>
            <a:r>
              <a:rPr lang="en-US" sz="2600" b="1" dirty="0" smtClean="0">
                <a:latin typeface="Comic Sans MS" pitchFamily="66" charset="0"/>
                <a:cs typeface="Times New Roman" pitchFamily="18" charset="0"/>
              </a:rPr>
              <a:t>Do you smoke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_________________________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9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. Does your father drink soda?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________________________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10. Do you like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 chocolate ice cream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_______________________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 Work 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2. Study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3. Eat eggs for breakfast.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4. Eat cereal for lunch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5. Play volleyball</a:t>
            </a:r>
          </a:p>
          <a:p>
            <a:pPr>
              <a:buNone/>
            </a:pPr>
            <a:endParaRPr lang="es-PE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6. Do homework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PE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7. Talk on the phone a lot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5A2515-D03B-4DD1-A53D-DEB0D4FE43CE}" type="slidenum">
              <a:rPr lang="en-US" b="0" i="0" smtClean="0"/>
              <a:pPr eaLnBrk="1" hangingPunct="1"/>
              <a:t>3</a:t>
            </a:fld>
            <a:endParaRPr lang="en-US" b="0" i="0" smtClean="0"/>
          </a:p>
        </p:txBody>
      </p:sp>
      <p:sp>
        <p:nvSpPr>
          <p:cNvPr id="75779" name="AutoShape 19"/>
          <p:cNvSpPr>
            <a:spLocks noChangeArrowheads="1"/>
          </p:cNvSpPr>
          <p:nvPr/>
        </p:nvSpPr>
        <p:spPr bwMode="auto">
          <a:xfrm>
            <a:off x="457200" y="3886200"/>
            <a:ext cx="8153400" cy="2286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76200" y="4821238"/>
            <a:ext cx="87630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 i="0"/>
              <a:t>           </a:t>
            </a:r>
            <a:r>
              <a:rPr lang="en-US" sz="3200">
                <a:solidFill>
                  <a:srgbClr val="800080"/>
                </a:solidFill>
              </a:rPr>
              <a:t>he</a:t>
            </a:r>
            <a:r>
              <a:rPr lang="en-US" sz="3200" i="0">
                <a:solidFill>
                  <a:schemeClr val="hlink"/>
                </a:solidFill>
              </a:rPr>
              <a:t> </a:t>
            </a:r>
            <a:r>
              <a:rPr lang="en-US" sz="3200" i="0"/>
              <a:t>   </a:t>
            </a:r>
            <a:r>
              <a:rPr lang="en-US" sz="3200" i="0">
                <a:solidFill>
                  <a:srgbClr val="FF3300"/>
                </a:solidFill>
              </a:rPr>
              <a:t>     </a:t>
            </a:r>
            <a:r>
              <a:rPr lang="en-US" sz="3200" i="0"/>
              <a:t>+</a:t>
            </a:r>
            <a:r>
              <a:rPr lang="en-US" sz="3200" i="0">
                <a:solidFill>
                  <a:srgbClr val="FF3300"/>
                </a:solidFill>
              </a:rPr>
              <a:t>     </a:t>
            </a:r>
            <a:r>
              <a:rPr lang="en-US" sz="3200">
                <a:solidFill>
                  <a:srgbClr val="FF3300"/>
                </a:solidFill>
              </a:rPr>
              <a:t>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  (simple form)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0" y="4800600"/>
            <a:ext cx="8763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 </a:t>
            </a:r>
            <a:r>
              <a:rPr lang="en-US" sz="3200">
                <a:solidFill>
                  <a:srgbClr val="800080"/>
                </a:solidFill>
              </a:rPr>
              <a:t>it     </a:t>
            </a:r>
            <a:r>
              <a:rPr lang="en-US" sz="3200" i="0">
                <a:solidFill>
                  <a:schemeClr val="hlink"/>
                </a:solidFill>
              </a:rPr>
              <a:t>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</a:t>
            </a:r>
            <a:r>
              <a:rPr lang="en-US" sz="3200" i="0"/>
              <a:t>+</a:t>
            </a:r>
            <a:r>
              <a:rPr lang="en-US" sz="3200" i="0">
                <a:solidFill>
                  <a:srgbClr val="FF3300"/>
                </a:solidFill>
              </a:rPr>
              <a:t>     </a:t>
            </a:r>
            <a:r>
              <a:rPr lang="en-US" sz="3200">
                <a:solidFill>
                  <a:srgbClr val="FF3300"/>
                </a:solidFill>
              </a:rPr>
              <a:t>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   (simple form)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>
            <a:off x="304800" y="29718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f)</a:t>
            </a:r>
            <a:r>
              <a:rPr lang="en-US" sz="3200" i="0"/>
              <a:t>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 i="0">
                <a:solidFill>
                  <a:srgbClr val="009900"/>
                </a:solidFill>
              </a:rPr>
              <a:t> </a:t>
            </a:r>
            <a:r>
              <a:rPr lang="en-US" sz="3200" i="0"/>
              <a:t>         </a:t>
            </a:r>
            <a:r>
              <a:rPr lang="en-US" sz="3200">
                <a:solidFill>
                  <a:srgbClr val="800080"/>
                </a:solidFill>
              </a:rPr>
              <a:t>he  </a:t>
            </a:r>
            <a:r>
              <a:rPr lang="en-US" sz="3200" i="0">
                <a:solidFill>
                  <a:srgbClr val="FF3300"/>
                </a:solidFill>
              </a:rPr>
              <a:t>    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i="0"/>
              <a:t>         </a:t>
            </a:r>
            <a:r>
              <a:rPr lang="en-US" sz="3200" b="0" i="0"/>
              <a:t>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3406" name="Rectangle 14"/>
          <p:cNvSpPr>
            <a:spLocks noChangeArrowheads="1"/>
          </p:cNvSpPr>
          <p:nvPr/>
        </p:nvSpPr>
        <p:spPr bwMode="auto">
          <a:xfrm>
            <a:off x="228600" y="29718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g)</a:t>
            </a:r>
            <a:r>
              <a:rPr lang="en-US" sz="3200" i="0">
                <a:solidFill>
                  <a:srgbClr val="009900"/>
                </a:solidFill>
              </a:rPr>
              <a:t>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>
                <a:solidFill>
                  <a:schemeClr val="accent2"/>
                </a:solidFill>
              </a:rPr>
              <a:t>  </a:t>
            </a:r>
            <a:r>
              <a:rPr lang="en-US" sz="3200" i="0">
                <a:solidFill>
                  <a:schemeClr val="accent2"/>
                </a:solidFill>
              </a:rPr>
              <a:t> </a:t>
            </a:r>
            <a:r>
              <a:rPr lang="en-US" sz="3200" i="0"/>
              <a:t>      </a:t>
            </a:r>
            <a:r>
              <a:rPr lang="en-US" sz="3200">
                <a:solidFill>
                  <a:srgbClr val="800080"/>
                </a:solidFill>
              </a:rPr>
              <a:t>it</a:t>
            </a:r>
            <a:r>
              <a:rPr lang="en-US" sz="3200" i="0"/>
              <a:t>   </a:t>
            </a:r>
            <a:r>
              <a:rPr lang="en-US" sz="3200" i="0">
                <a:solidFill>
                  <a:srgbClr val="FF3300"/>
                </a:solidFill>
              </a:rPr>
              <a:t>             </a:t>
            </a:r>
            <a:r>
              <a:rPr lang="en-US" sz="3200">
                <a:solidFill>
                  <a:srgbClr val="FF3300"/>
                </a:solidFill>
              </a:rPr>
              <a:t>look</a:t>
            </a:r>
            <a:r>
              <a:rPr lang="en-US" sz="3200" i="0"/>
              <a:t>         </a:t>
            </a:r>
            <a:r>
              <a:rPr lang="en-US" sz="3200" b="0" i="0"/>
              <a:t>good?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228600" y="29718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</a:t>
            </a:r>
            <a:r>
              <a:rPr lang="en-US" sz="3200" b="0" i="0"/>
              <a:t>e)</a:t>
            </a:r>
            <a:r>
              <a:rPr lang="en-US" sz="3200" i="0"/>
              <a:t>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 i="0"/>
              <a:t>          </a:t>
            </a:r>
            <a:r>
              <a:rPr lang="en-US" sz="3200">
                <a:solidFill>
                  <a:srgbClr val="800080"/>
                </a:solidFill>
              </a:rPr>
              <a:t>she</a:t>
            </a:r>
            <a:r>
              <a:rPr lang="en-US" sz="3200" i="0">
                <a:solidFill>
                  <a:schemeClr val="hlink"/>
                </a:solidFill>
              </a:rPr>
              <a:t>  </a:t>
            </a:r>
            <a:r>
              <a:rPr lang="en-US" sz="3200" i="0"/>
              <a:t>    </a:t>
            </a:r>
            <a:r>
              <a:rPr lang="en-US" sz="3200" i="0">
                <a:solidFill>
                  <a:srgbClr val="FF3300"/>
                </a:solidFill>
              </a:rPr>
              <a:t>        </a:t>
            </a:r>
            <a:r>
              <a:rPr lang="en-US" sz="3200">
                <a:solidFill>
                  <a:srgbClr val="FF3300"/>
                </a:solidFill>
              </a:rPr>
              <a:t>like</a:t>
            </a:r>
            <a:r>
              <a:rPr lang="en-US" sz="3200" i="0"/>
              <a:t>        </a:t>
            </a:r>
            <a:r>
              <a:rPr lang="en-US" sz="3200" b="0" i="0"/>
              <a:t>salad?</a:t>
            </a: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4800600"/>
            <a:ext cx="8763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i="0"/>
              <a:t>       </a:t>
            </a:r>
            <a:r>
              <a:rPr lang="en-US" sz="3200">
                <a:solidFill>
                  <a:srgbClr val="009900"/>
                </a:solidFill>
              </a:rPr>
              <a:t>Does</a:t>
            </a:r>
            <a:r>
              <a:rPr lang="en-US" sz="3200" i="0">
                <a:solidFill>
                  <a:schemeClr val="accent2"/>
                </a:solidFill>
              </a:rPr>
              <a:t>   </a:t>
            </a:r>
            <a:r>
              <a:rPr lang="en-US" sz="3200" i="0"/>
              <a:t>       </a:t>
            </a:r>
            <a:r>
              <a:rPr lang="en-US" sz="3200">
                <a:solidFill>
                  <a:srgbClr val="800080"/>
                </a:solidFill>
              </a:rPr>
              <a:t>she</a:t>
            </a:r>
            <a:r>
              <a:rPr lang="en-US" sz="3200" i="0">
                <a:solidFill>
                  <a:schemeClr val="hlink"/>
                </a:solidFill>
              </a:rPr>
              <a:t>   </a:t>
            </a:r>
            <a:r>
              <a:rPr lang="en-US" sz="3200" i="0"/>
              <a:t>  </a:t>
            </a:r>
            <a:r>
              <a:rPr lang="en-US" sz="3200" i="0">
                <a:solidFill>
                  <a:srgbClr val="FF3300"/>
                </a:solidFill>
              </a:rPr>
              <a:t>   </a:t>
            </a:r>
            <a:r>
              <a:rPr lang="en-US" sz="3200" i="0"/>
              <a:t>+</a:t>
            </a:r>
            <a:r>
              <a:rPr lang="en-US" sz="3200" b="0" i="0">
                <a:solidFill>
                  <a:srgbClr val="FF3300"/>
                </a:solidFill>
              </a:rPr>
              <a:t> </a:t>
            </a:r>
            <a:r>
              <a:rPr lang="en-US" sz="3200" i="0">
                <a:solidFill>
                  <a:srgbClr val="FF3300"/>
                </a:solidFill>
              </a:rPr>
              <a:t>    </a:t>
            </a:r>
            <a:r>
              <a:rPr lang="en-US" sz="3200">
                <a:solidFill>
                  <a:srgbClr val="FF3300"/>
                </a:solidFill>
              </a:rPr>
              <a:t>main verb</a:t>
            </a:r>
            <a:r>
              <a:rPr lang="en-US" sz="3200" b="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/>
              <a:t>						      (simple form)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>
              <a:solidFill>
                <a:srgbClr val="800080"/>
              </a:solidFill>
            </a:endParaRPr>
          </a:p>
        </p:txBody>
      </p:sp>
      <p:sp>
        <p:nvSpPr>
          <p:cNvPr id="75786" name="Text Box 5"/>
          <p:cNvSpPr txBox="1">
            <a:spLocks noChangeArrowheads="1"/>
          </p:cNvSpPr>
          <p:nvPr/>
        </p:nvSpPr>
        <p:spPr bwMode="auto">
          <a:xfrm>
            <a:off x="1201738" y="3992563"/>
            <a:ext cx="6713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QUESTION</a:t>
            </a:r>
            <a:r>
              <a:rPr lang="en-US" sz="3200" b="0" i="0"/>
              <a:t> </a:t>
            </a:r>
            <a:r>
              <a:rPr lang="en-US" sz="2800" b="0" i="0"/>
              <a:t>FORMS, SIMPLE PRESENT</a:t>
            </a:r>
            <a:endParaRPr lang="en-US" sz="3600" b="0" i="0"/>
          </a:p>
        </p:txBody>
      </p:sp>
      <p:sp>
        <p:nvSpPr>
          <p:cNvPr id="75787" name="Rectangle 7"/>
          <p:cNvSpPr>
            <a:spLocks noChangeArrowheads="1"/>
          </p:cNvSpPr>
          <p:nvPr/>
        </p:nvSpPr>
        <p:spPr bwMode="auto">
          <a:xfrm>
            <a:off x="609600" y="1676400"/>
            <a:ext cx="67056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>
                <a:solidFill>
                  <a:srgbClr val="009900"/>
                </a:solidFill>
              </a:rPr>
              <a:t>    DO/</a:t>
            </a:r>
            <a:r>
              <a:rPr lang="en-US" sz="3200" b="0" i="0">
                <a:solidFill>
                  <a:srgbClr val="009900"/>
                </a:solidFill>
              </a:rPr>
              <a:t> </a:t>
            </a:r>
            <a:r>
              <a:rPr lang="en-US" sz="3200" b="0" i="0">
                <a:solidFill>
                  <a:schemeClr val="accent2"/>
                </a:solidFill>
              </a:rPr>
              <a:t>  </a:t>
            </a:r>
            <a:r>
              <a:rPr lang="en-US" sz="3200" b="0" i="0"/>
              <a:t>+</a:t>
            </a:r>
            <a:r>
              <a:rPr lang="en-US" sz="3200" b="0" i="0">
                <a:solidFill>
                  <a:schemeClr val="accent2"/>
                </a:solidFill>
              </a:rPr>
              <a:t>  </a:t>
            </a:r>
            <a:r>
              <a:rPr lang="en-US" sz="3200" b="0" i="0">
                <a:solidFill>
                  <a:srgbClr val="800080"/>
                </a:solidFill>
              </a:rPr>
              <a:t>SUBJECT</a:t>
            </a:r>
            <a:r>
              <a:rPr lang="en-US" sz="3200" b="0" i="0">
                <a:solidFill>
                  <a:schemeClr val="accent2"/>
                </a:solidFill>
              </a:rPr>
              <a:t>  </a:t>
            </a:r>
            <a:r>
              <a:rPr lang="en-US" sz="3200" b="0" i="0"/>
              <a:t>+ </a:t>
            </a:r>
            <a:r>
              <a:rPr lang="en-US" sz="3200" b="0" i="0">
                <a:solidFill>
                  <a:schemeClr val="accent2"/>
                </a:solidFill>
              </a:rPr>
              <a:t> </a:t>
            </a:r>
            <a:r>
              <a:rPr lang="en-US" sz="3200" b="0" i="0">
                <a:solidFill>
                  <a:srgbClr val="FF3300"/>
                </a:solidFill>
              </a:rPr>
              <a:t>MAIN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0" i="0">
                <a:solidFill>
                  <a:srgbClr val="FF3300"/>
                </a:solidFill>
              </a:rPr>
              <a:t>	</a:t>
            </a:r>
            <a:r>
              <a:rPr lang="en-US" sz="3200" b="0">
                <a:solidFill>
                  <a:srgbClr val="009900"/>
                </a:solidFill>
              </a:rPr>
              <a:t>DOES</a:t>
            </a:r>
            <a:r>
              <a:rPr lang="en-US" sz="3200" b="0" i="0">
                <a:solidFill>
                  <a:srgbClr val="FF3300"/>
                </a:solidFill>
              </a:rPr>
              <a:t>		   	        VERB</a:t>
            </a:r>
          </a:p>
        </p:txBody>
      </p:sp>
      <p:sp>
        <p:nvSpPr>
          <p:cNvPr id="75788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9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7" grpId="0"/>
      <p:bldP spid="443396" grpId="0"/>
      <p:bldP spid="4434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FAF36-CDB0-4B6D-B66F-7E0F4F87A7CD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>
            <a:off x="838200" y="3810000"/>
            <a:ext cx="7848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038600" y="4724400"/>
            <a:ext cx="1600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b="0" i="0"/>
              <a:t>do </a:t>
            </a:r>
            <a:endParaRPr lang="en-US" sz="4800" b="0" i="0">
              <a:solidFill>
                <a:srgbClr val="FF0000"/>
              </a:solidFill>
            </a:endParaRPr>
          </a:p>
        </p:txBody>
      </p:sp>
      <p:sp>
        <p:nvSpPr>
          <p:cNvPr id="242707" name="AutoShape 19"/>
          <p:cNvSpPr>
            <a:spLocks noChangeArrowheads="1"/>
          </p:cNvSpPr>
          <p:nvPr/>
        </p:nvSpPr>
        <p:spPr bwMode="auto">
          <a:xfrm>
            <a:off x="3886200" y="4724400"/>
            <a:ext cx="1143000" cy="914400"/>
          </a:xfrm>
          <a:custGeom>
            <a:avLst/>
            <a:gdLst>
              <a:gd name="T0" fmla="*/ 30241877 w 21600"/>
              <a:gd name="T1" fmla="*/ 0 h 21600"/>
              <a:gd name="T2" fmla="*/ 8856927 w 21600"/>
              <a:gd name="T3" fmla="*/ 5668434 h 21600"/>
              <a:gd name="T4" fmla="*/ 0 w 21600"/>
              <a:gd name="T5" fmla="*/ 19354798 h 21600"/>
              <a:gd name="T6" fmla="*/ 8856927 w 21600"/>
              <a:gd name="T7" fmla="*/ 33041165 h 21600"/>
              <a:gd name="T8" fmla="*/ 30241877 w 21600"/>
              <a:gd name="T9" fmla="*/ 38709597 h 21600"/>
              <a:gd name="T10" fmla="*/ 51626817 w 21600"/>
              <a:gd name="T11" fmla="*/ 33041165 h 21600"/>
              <a:gd name="T12" fmla="*/ 60483755 w 21600"/>
              <a:gd name="T13" fmla="*/ 19354798 h 21600"/>
              <a:gd name="T14" fmla="*/ 51626817 w 21600"/>
              <a:gd name="T15" fmla="*/ 566843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  <a:p>
            <a:pPr algn="ctr"/>
            <a:endParaRPr lang="en-US" sz="7200" b="0" i="0">
              <a:solidFill>
                <a:schemeClr val="tx2"/>
              </a:solidFill>
            </a:endParaRP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533400" y="18288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4000" b="0" i="0"/>
              <a:t>(h) </a:t>
            </a:r>
            <a:r>
              <a:rPr lang="en-US" sz="4000">
                <a:solidFill>
                  <a:srgbClr val="009900"/>
                </a:solidFill>
              </a:rPr>
              <a:t>Are </a:t>
            </a:r>
            <a:r>
              <a:rPr lang="en-US" sz="4000"/>
              <a:t>you</a:t>
            </a:r>
            <a:r>
              <a:rPr lang="en-US" sz="4000" b="0" i="0"/>
              <a:t> a student?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914400" y="2819400"/>
            <a:ext cx="7010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</a:t>
            </a:r>
            <a:r>
              <a:rPr lang="en-US" sz="3600" i="0" u="sng">
                <a:solidFill>
                  <a:srgbClr val="FF0000"/>
                </a:solidFill>
              </a:rPr>
              <a:t>NOT</a:t>
            </a:r>
            <a:r>
              <a:rPr lang="en-US" sz="3600" i="0">
                <a:solidFill>
                  <a:srgbClr val="FF0000"/>
                </a:solidFill>
              </a:rPr>
              <a:t>:</a:t>
            </a:r>
            <a:r>
              <a:rPr lang="en-US" sz="3600" b="0" i="0"/>
              <a:t> </a:t>
            </a:r>
            <a:r>
              <a:rPr lang="en-US" sz="3600" b="0"/>
              <a:t>    Do you </a:t>
            </a:r>
            <a:r>
              <a:rPr lang="en-US" sz="3600" u="sng">
                <a:solidFill>
                  <a:srgbClr val="009900"/>
                </a:solidFill>
              </a:rPr>
              <a:t>be</a:t>
            </a:r>
            <a:r>
              <a:rPr lang="en-US" sz="3600" b="0"/>
              <a:t> a student?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1524000" y="3886200"/>
            <a:ext cx="6248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main verb = a form of </a:t>
            </a:r>
            <a:r>
              <a:rPr lang="en-US" sz="4000">
                <a:solidFill>
                  <a:srgbClr val="009900"/>
                </a:solidFill>
              </a:rPr>
              <a:t>be</a:t>
            </a:r>
          </a:p>
          <a:p>
            <a:pPr algn="ctr" eaLnBrk="1" hangingPunct="1"/>
            <a:r>
              <a:rPr lang="en-US" sz="3200" b="0" i="0"/>
              <a:t> </a:t>
            </a:r>
          </a:p>
        </p:txBody>
      </p:sp>
      <p:sp>
        <p:nvSpPr>
          <p:cNvPr id="76809" name="Text Box 3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/>
      <p:bldP spid="242707" grpId="0" animBg="1"/>
      <p:bldP spid="242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BFEC8D-C41D-46BC-8F23-B18BBBA6A056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342035" name="Oval 19"/>
          <p:cNvSpPr>
            <a:spLocks noChangeArrowheads="1"/>
          </p:cNvSpPr>
          <p:nvPr/>
        </p:nvSpPr>
        <p:spPr bwMode="auto">
          <a:xfrm>
            <a:off x="5638800" y="2819400"/>
            <a:ext cx="3124200" cy="13716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2040" name="Oval 24"/>
          <p:cNvSpPr>
            <a:spLocks noChangeArrowheads="1"/>
          </p:cNvSpPr>
          <p:nvPr/>
        </p:nvSpPr>
        <p:spPr bwMode="auto">
          <a:xfrm>
            <a:off x="4800600" y="4800600"/>
            <a:ext cx="3962400" cy="1600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9" name="Rectangle 14"/>
          <p:cNvSpPr>
            <a:spLocks noChangeArrowheads="1"/>
          </p:cNvSpPr>
          <p:nvPr/>
        </p:nvSpPr>
        <p:spPr bwMode="auto">
          <a:xfrm>
            <a:off x="1681163" y="1482725"/>
            <a:ext cx="670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0" i="0"/>
              <a:t>QUESTION                            SHORT ANSWER </a:t>
            </a: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04800" y="2438400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(i) </a:t>
            </a:r>
            <a:r>
              <a:rPr lang="en-US" sz="3600" b="0">
                <a:solidFill>
                  <a:srgbClr val="009900"/>
                </a:solidFill>
              </a:rPr>
              <a:t>Do</a:t>
            </a:r>
            <a:r>
              <a:rPr lang="en-US" sz="3600">
                <a:solidFill>
                  <a:srgbClr val="009900"/>
                </a:solidFill>
              </a:rPr>
              <a:t> </a:t>
            </a:r>
            <a:r>
              <a:rPr lang="en-US" sz="3600" b="0" i="0"/>
              <a:t>you</a:t>
            </a:r>
            <a:r>
              <a:rPr lang="en-US" sz="3600"/>
              <a:t> </a:t>
            </a:r>
            <a:r>
              <a:rPr lang="en-US" sz="3600" b="0">
                <a:solidFill>
                  <a:srgbClr val="FF0000"/>
                </a:solidFill>
              </a:rPr>
              <a:t>like</a:t>
            </a:r>
            <a:r>
              <a:rPr lang="en-US" sz="3600"/>
              <a:t> </a:t>
            </a:r>
            <a:r>
              <a:rPr lang="en-US" sz="3600" b="0" i="0"/>
              <a:t>ice cream?</a:t>
            </a: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6019800" y="2895600"/>
            <a:ext cx="2520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Yes</a:t>
            </a:r>
            <a:r>
              <a:rPr lang="en-US" sz="3600" b="0"/>
              <a:t>, </a:t>
            </a:r>
            <a:r>
              <a:rPr lang="en-US" sz="3600" b="0" i="0"/>
              <a:t>I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en-US" sz="3600">
                <a:solidFill>
                  <a:srgbClr val="009900"/>
                </a:solidFill>
              </a:rPr>
              <a:t>do</a:t>
            </a:r>
            <a:r>
              <a:rPr lang="en-US" sz="3600" b="0"/>
              <a:t>.</a:t>
            </a:r>
          </a:p>
          <a:p>
            <a:r>
              <a:rPr lang="en-US" sz="3600" b="0" i="0"/>
              <a:t>No, I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en-US" sz="3600">
                <a:solidFill>
                  <a:srgbClr val="009900"/>
                </a:solidFill>
              </a:rPr>
              <a:t>don’t</a:t>
            </a:r>
            <a:r>
              <a:rPr lang="en-US" sz="3600" b="0"/>
              <a:t>.</a:t>
            </a:r>
          </a:p>
        </p:txBody>
      </p:sp>
      <p:sp>
        <p:nvSpPr>
          <p:cNvPr id="77832" name="Oval 20"/>
          <p:cNvSpPr>
            <a:spLocks noChangeArrowheads="1"/>
          </p:cNvSpPr>
          <p:nvPr/>
        </p:nvSpPr>
        <p:spPr bwMode="auto">
          <a:xfrm>
            <a:off x="5410200" y="1371600"/>
            <a:ext cx="30480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228600" y="4267200"/>
            <a:ext cx="594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(j) </a:t>
            </a:r>
            <a:r>
              <a:rPr lang="en-US" sz="3600" b="0">
                <a:solidFill>
                  <a:srgbClr val="009900"/>
                </a:solidFill>
              </a:rPr>
              <a:t>Does</a:t>
            </a:r>
            <a:r>
              <a:rPr lang="en-US" sz="3600">
                <a:solidFill>
                  <a:srgbClr val="009900"/>
                </a:solidFill>
              </a:rPr>
              <a:t> </a:t>
            </a:r>
            <a:r>
              <a:rPr lang="en-US" sz="3600" b="0" i="0"/>
              <a:t>Max</a:t>
            </a:r>
            <a:r>
              <a:rPr lang="en-US" sz="3600" b="0"/>
              <a:t> </a:t>
            </a:r>
            <a:r>
              <a:rPr lang="en-US" sz="3600" b="0">
                <a:solidFill>
                  <a:srgbClr val="FF0000"/>
                </a:solidFill>
              </a:rPr>
              <a:t>like</a:t>
            </a:r>
            <a:r>
              <a:rPr lang="en-US" sz="3600"/>
              <a:t> </a:t>
            </a:r>
            <a:r>
              <a:rPr lang="en-US" sz="3600" b="0" i="0"/>
              <a:t>ice cream?</a:t>
            </a:r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5105400" y="5029200"/>
            <a:ext cx="340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Yes, he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en-US" sz="3600">
                <a:solidFill>
                  <a:srgbClr val="009900"/>
                </a:solidFill>
              </a:rPr>
              <a:t>does</a:t>
            </a:r>
            <a:r>
              <a:rPr lang="en-US" sz="3600" b="0"/>
              <a:t>.</a:t>
            </a:r>
          </a:p>
          <a:p>
            <a:r>
              <a:rPr lang="en-US" sz="3600" b="0" i="0"/>
              <a:t>No, he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en-US" sz="3600">
                <a:solidFill>
                  <a:srgbClr val="009900"/>
                </a:solidFill>
              </a:rPr>
              <a:t>doesn’t</a:t>
            </a:r>
            <a:r>
              <a:rPr lang="en-US" sz="3600" b="0"/>
              <a:t>.</a:t>
            </a:r>
          </a:p>
        </p:txBody>
      </p:sp>
      <p:sp>
        <p:nvSpPr>
          <p:cNvPr id="77835" name="Line 34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836" name="Rectangle 3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Text Box 3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5" grpId="0" animBg="1"/>
      <p:bldP spid="342040" grpId="0" animBg="1"/>
      <p:bldP spid="342031" grpId="0"/>
      <p:bldP spid="342034" grpId="0"/>
      <p:bldP spid="342037" grpId="0"/>
      <p:bldP spid="3420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4A6885-3671-40BE-81D6-1B9A49601F56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78851" name="Rectangle 22"/>
          <p:cNvSpPr>
            <a:spLocks noChangeArrowheads="1"/>
          </p:cNvSpPr>
          <p:nvPr/>
        </p:nvSpPr>
        <p:spPr bwMode="auto">
          <a:xfrm>
            <a:off x="457200" y="4953000"/>
            <a:ext cx="45720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457200" y="4983163"/>
            <a:ext cx="4671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 dirty="0" smtClean="0">
                <a:latin typeface="Arial Unicode MS" pitchFamily="34" charset="-128"/>
              </a:rPr>
              <a:t>Yes, I </a:t>
            </a:r>
            <a:r>
              <a:rPr lang="en-US" sz="3200" b="0" i="0" dirty="0">
                <a:latin typeface="Arial Unicode MS" pitchFamily="34" charset="-128"/>
              </a:rPr>
              <a:t>like to ride horses.</a:t>
            </a:r>
          </a:p>
        </p:txBody>
      </p:sp>
      <p:sp>
        <p:nvSpPr>
          <p:cNvPr id="78853" name="Oval 12"/>
          <p:cNvSpPr>
            <a:spLocks noChangeArrowheads="1"/>
          </p:cNvSpPr>
          <p:nvPr/>
        </p:nvSpPr>
        <p:spPr bwMode="auto">
          <a:xfrm>
            <a:off x="381000" y="1828800"/>
            <a:ext cx="5867400" cy="914400"/>
          </a:xfrm>
          <a:prstGeom prst="ellipse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854" name="Oval 13"/>
          <p:cNvSpPr>
            <a:spLocks noChangeArrowheads="1"/>
          </p:cNvSpPr>
          <p:nvPr/>
        </p:nvSpPr>
        <p:spPr bwMode="auto">
          <a:xfrm>
            <a:off x="609600" y="3486150"/>
            <a:ext cx="2514600" cy="7810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3200" i="0"/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704850" y="1981200"/>
            <a:ext cx="498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 you like to ride horses?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990600" y="3589338"/>
            <a:ext cx="189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Yes, I do.</a:t>
            </a:r>
          </a:p>
        </p:txBody>
      </p:sp>
      <p:pic>
        <p:nvPicPr>
          <p:cNvPr id="78857" name="Picture 1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722563" cy="4038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8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Let’s Practice</a:t>
            </a:r>
          </a:p>
        </p:txBody>
      </p:sp>
      <p:sp>
        <p:nvSpPr>
          <p:cNvPr id="78859" name="Text Box 16"/>
          <p:cNvSpPr txBox="1">
            <a:spLocks noChangeArrowheads="1"/>
          </p:cNvSpPr>
          <p:nvPr/>
        </p:nvSpPr>
        <p:spPr bwMode="auto">
          <a:xfrm>
            <a:off x="1524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800080"/>
                </a:solidFill>
              </a:rPr>
              <a:t>Question</a:t>
            </a:r>
          </a:p>
        </p:txBody>
      </p:sp>
      <p:sp>
        <p:nvSpPr>
          <p:cNvPr id="78860" name="Text Box 17"/>
          <p:cNvSpPr txBox="1">
            <a:spLocks noChangeArrowheads="1"/>
          </p:cNvSpPr>
          <p:nvPr/>
        </p:nvSpPr>
        <p:spPr bwMode="auto">
          <a:xfrm>
            <a:off x="152400" y="29860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0000CC"/>
                </a:solidFill>
              </a:rPr>
              <a:t>Short</a:t>
            </a:r>
            <a:r>
              <a:rPr lang="en-US" sz="2800">
                <a:solidFill>
                  <a:srgbClr val="0000CC"/>
                </a:solidFill>
              </a:rPr>
              <a:t> </a:t>
            </a:r>
            <a:r>
              <a:rPr lang="en-US" sz="2800" b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78861" name="Text Box 18"/>
          <p:cNvSpPr txBox="1">
            <a:spLocks noChangeArrowheads="1"/>
          </p:cNvSpPr>
          <p:nvPr/>
        </p:nvSpPr>
        <p:spPr bwMode="auto">
          <a:xfrm>
            <a:off x="152400" y="44338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Long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7" grpId="0"/>
      <p:bldP spid="3430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B7CFD-A237-4F34-8246-7DDF917E5F01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79875" name="Rectangle 14"/>
          <p:cNvSpPr>
            <a:spLocks noChangeArrowheads="1"/>
          </p:cNvSpPr>
          <p:nvPr/>
        </p:nvSpPr>
        <p:spPr bwMode="auto">
          <a:xfrm>
            <a:off x="457200" y="4953000"/>
            <a:ext cx="43434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Oval 2"/>
          <p:cNvSpPr>
            <a:spLocks noChangeArrowheads="1"/>
          </p:cNvSpPr>
          <p:nvPr/>
        </p:nvSpPr>
        <p:spPr bwMode="auto">
          <a:xfrm>
            <a:off x="381000" y="1828800"/>
            <a:ext cx="5867400" cy="914400"/>
          </a:xfrm>
          <a:prstGeom prst="ellipse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9877" name="Oval 3"/>
          <p:cNvSpPr>
            <a:spLocks noChangeArrowheads="1"/>
          </p:cNvSpPr>
          <p:nvPr/>
        </p:nvSpPr>
        <p:spPr bwMode="auto">
          <a:xfrm>
            <a:off x="609600" y="3486150"/>
            <a:ext cx="2514600" cy="7810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3200" i="0"/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457200" y="4983163"/>
            <a:ext cx="4352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 dirty="0" smtClean="0">
                <a:latin typeface="Arial Unicode MS" pitchFamily="34" charset="-128"/>
              </a:rPr>
              <a:t>Yes, they </a:t>
            </a:r>
            <a:r>
              <a:rPr lang="en-US" sz="3200" b="0" i="0" dirty="0">
                <a:latin typeface="Arial Unicode MS" pitchFamily="34" charset="-128"/>
              </a:rPr>
              <a:t>have a baby.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209675" y="1981200"/>
            <a:ext cx="413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 they have a baby?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609600" y="3589338"/>
            <a:ext cx="255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Yes, they do.</a:t>
            </a:r>
          </a:p>
        </p:txBody>
      </p:sp>
      <p:sp>
        <p:nvSpPr>
          <p:cNvPr id="79881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Let’s Practice</a:t>
            </a: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1524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800080"/>
                </a:solidFill>
              </a:rPr>
              <a:t>Question</a:t>
            </a: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152400" y="29860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0000CC"/>
                </a:solidFill>
              </a:rPr>
              <a:t>Short</a:t>
            </a:r>
            <a:r>
              <a:rPr lang="en-US" sz="2800">
                <a:solidFill>
                  <a:srgbClr val="0000CC"/>
                </a:solidFill>
              </a:rPr>
              <a:t> </a:t>
            </a:r>
            <a:r>
              <a:rPr lang="en-US" sz="2800" b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152400" y="44338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Long Answer</a:t>
            </a:r>
          </a:p>
        </p:txBody>
      </p:sp>
      <p:pic>
        <p:nvPicPr>
          <p:cNvPr id="79885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2667000" cy="3810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1" grpId="0"/>
      <p:bldP spid="5980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A3B4CA-E44F-421B-B893-10C97C4D602F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80899" name="Rectangle 15"/>
          <p:cNvSpPr>
            <a:spLocks noChangeArrowheads="1"/>
          </p:cNvSpPr>
          <p:nvPr/>
        </p:nvSpPr>
        <p:spPr bwMode="auto">
          <a:xfrm>
            <a:off x="152399" y="4953000"/>
            <a:ext cx="5270161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Oval 2"/>
          <p:cNvSpPr>
            <a:spLocks noChangeArrowheads="1"/>
          </p:cNvSpPr>
          <p:nvPr/>
        </p:nvSpPr>
        <p:spPr bwMode="auto">
          <a:xfrm>
            <a:off x="381000" y="1828800"/>
            <a:ext cx="6248400" cy="914400"/>
          </a:xfrm>
          <a:prstGeom prst="ellipse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1" name="Oval 3"/>
          <p:cNvSpPr>
            <a:spLocks noChangeArrowheads="1"/>
          </p:cNvSpPr>
          <p:nvPr/>
        </p:nvSpPr>
        <p:spPr bwMode="auto">
          <a:xfrm>
            <a:off x="609600" y="3486150"/>
            <a:ext cx="2819400" cy="7810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3200" i="0"/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152400" y="5029199"/>
            <a:ext cx="52701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 dirty="0" smtClean="0"/>
              <a:t>Yes, Gerardo </a:t>
            </a:r>
            <a:r>
              <a:rPr lang="en-US" sz="3200" b="0" i="0" dirty="0"/>
              <a:t>teaches math.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704850" y="1981200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Does Gerardo teach math?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763588" y="3544888"/>
            <a:ext cx="2665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Yes, he does.</a:t>
            </a:r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Let’s Practice</a:t>
            </a:r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1524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800080"/>
                </a:solidFill>
              </a:rPr>
              <a:t>Question</a:t>
            </a:r>
          </a:p>
        </p:txBody>
      </p:sp>
      <p:sp>
        <p:nvSpPr>
          <p:cNvPr id="80907" name="Text Box 10"/>
          <p:cNvSpPr txBox="1">
            <a:spLocks noChangeArrowheads="1"/>
          </p:cNvSpPr>
          <p:nvPr/>
        </p:nvSpPr>
        <p:spPr bwMode="auto">
          <a:xfrm>
            <a:off x="152400" y="29860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0000CC"/>
                </a:solidFill>
              </a:rPr>
              <a:t>Short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b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152400" y="44338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Long Answer</a:t>
            </a:r>
          </a:p>
        </p:txBody>
      </p:sp>
      <p:pic>
        <p:nvPicPr>
          <p:cNvPr id="80909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738438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/>
      <p:bldP spid="6000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19586F-E9EE-40BD-A6DC-7CF27128049B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81923" name="Rectangle 16"/>
          <p:cNvSpPr>
            <a:spLocks noChangeArrowheads="1"/>
          </p:cNvSpPr>
          <p:nvPr/>
        </p:nvSpPr>
        <p:spPr bwMode="auto">
          <a:xfrm>
            <a:off x="152400" y="4953000"/>
            <a:ext cx="38100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Oval 2"/>
          <p:cNvSpPr>
            <a:spLocks noChangeArrowheads="1"/>
          </p:cNvSpPr>
          <p:nvPr/>
        </p:nvSpPr>
        <p:spPr bwMode="auto">
          <a:xfrm>
            <a:off x="381000" y="1828800"/>
            <a:ext cx="3886200" cy="914400"/>
          </a:xfrm>
          <a:prstGeom prst="ellipse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25" name="Oval 3"/>
          <p:cNvSpPr>
            <a:spLocks noChangeArrowheads="1"/>
          </p:cNvSpPr>
          <p:nvPr/>
        </p:nvSpPr>
        <p:spPr bwMode="auto">
          <a:xfrm>
            <a:off x="609600" y="3486150"/>
            <a:ext cx="3352800" cy="7810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3200" i="0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152400" y="5029200"/>
            <a:ext cx="4278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 dirty="0" smtClean="0"/>
              <a:t>No, cows </a:t>
            </a:r>
            <a:r>
              <a:rPr lang="en-US" sz="3200" b="0" i="0" dirty="0"/>
              <a:t>don’t bark.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704850" y="1981200"/>
            <a:ext cx="2868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Do cows bark?</a:t>
            </a: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990600" y="3589338"/>
            <a:ext cx="2800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No, they don’t.</a:t>
            </a:r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Let’s Practice</a:t>
            </a: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1524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800080"/>
                </a:solidFill>
              </a:rPr>
              <a:t>Question</a:t>
            </a: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152400" y="29860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rgbClr val="0000CC"/>
                </a:solidFill>
              </a:rPr>
              <a:t>Short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b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152400" y="44338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Long Answer</a:t>
            </a:r>
          </a:p>
        </p:txBody>
      </p:sp>
      <p:pic>
        <p:nvPicPr>
          <p:cNvPr id="81933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064000" cy="324008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/>
      <p:bldP spid="602118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17604</TotalTime>
  <Words>740</Words>
  <Application>Microsoft Office PowerPoint</Application>
  <PresentationFormat>On-screen Show (4:3)</PresentationFormat>
  <Paragraphs>236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Yes / No Questions Simple Present </vt:lpstr>
      <vt:lpstr>wash  play  have  cook  sleep  drink  work  study </vt:lpstr>
      <vt:lpstr>Yes/No questions in English</vt:lpstr>
      <vt:lpstr>Yes/No questions in English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Koshka</cp:lastModifiedBy>
  <cp:revision>339</cp:revision>
  <dcterms:created xsi:type="dcterms:W3CDTF">2006-05-06T11:54:18Z</dcterms:created>
  <dcterms:modified xsi:type="dcterms:W3CDTF">2014-03-18T17:22:36Z</dcterms:modified>
</cp:coreProperties>
</file>