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8922D2-A1F4-4DEF-B699-69D4B29E89B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3561A2E-196C-4EA9-950B-AFA4F3BC7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02 – Unit 5b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371600"/>
            <a:ext cx="5870448" cy="1828800"/>
          </a:xfrm>
        </p:spPr>
        <p:txBody>
          <a:bodyPr/>
          <a:lstStyle/>
          <a:p>
            <a:r>
              <a:rPr lang="en-US" dirty="0"/>
              <a:t>Yes / No Questions Simple Present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57800"/>
            <a:ext cx="7772400" cy="1447800"/>
          </a:xfrm>
          <a:solidFill>
            <a:schemeClr val="tx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wash – play – have – cook - sleep – drink – work –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8991600" cy="4953000"/>
          </a:xfrm>
        </p:spPr>
        <p:txBody>
          <a:bodyPr>
            <a:no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Maria ____ milk and bread for breakfast.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 Germany, people  ______ beer in Oktoberfest.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Your father _____ in that office.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Juan and Pedro ______ basketball in the morning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My cat ________ in my bedroom.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 _______ the dishes in the morning.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Fatima _______ lunch for her family.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Reza and I _______ at Ricardo Palma University.</a:t>
            </a:r>
          </a:p>
          <a:p>
            <a:pPr marL="582930" indent="-514350">
              <a:buFont typeface="+mj-lt"/>
              <a:buAutoNum type="arabicPeriod"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Yes/No questions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050259"/>
            <a:ext cx="7848600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Yes, he does.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Tongo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sings.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03059"/>
            <a:ext cx="76962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No, he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doesn‘t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. He studies at ILAC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059659"/>
            <a:ext cx="13716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Does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0" y="10596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Tongo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57144" y="1052518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3650459"/>
            <a:ext cx="8686800" cy="914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No, he doesn’t.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Mario Vargas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Llosa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writes novels.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1000" y="2888459"/>
            <a:ext cx="16002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Does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24000" y="2888459"/>
            <a:ext cx="40386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Mario Vargas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Llosa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81600" y="28884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rite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 songs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1861" y="4650297"/>
            <a:ext cx="16002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Does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11537" y="4650297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your brother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14800" y="46410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work at ILAC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9000" y="1516859"/>
            <a:ext cx="1143000" cy="685799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362200" y="1516859"/>
            <a:ext cx="685800" cy="685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1333500" y="1516858"/>
            <a:ext cx="685800" cy="6858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1459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Yes/No questions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050259"/>
            <a:ext cx="7848600" cy="807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Yes, I do. I am study.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3544" y="5403058"/>
            <a:ext cx="8344256" cy="122634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baseline="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Yes,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I do. I speak Italian and ________ </a:t>
            </a:r>
          </a:p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No, I don’t. I speak Spanish only.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1059659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Do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10596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you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62200" y="10596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study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3650459"/>
            <a:ext cx="76962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No, I don’t. I don’t like pasta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23544" y="2888459"/>
            <a:ext cx="762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Do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71600" y="28884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you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6000" y="28884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like lasagna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45977" y="4641059"/>
            <a:ext cx="10668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Do  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07977" y="46410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you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514600" y="4641059"/>
            <a:ext cx="38100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speak Italian?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828800" y="1669259"/>
            <a:ext cx="685800" cy="3810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743200" y="1821659"/>
            <a:ext cx="609600" cy="152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762000" y="2050259"/>
            <a:ext cx="4343400" cy="807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Yes, I do. I study.</a:t>
            </a:r>
          </a:p>
        </p:txBody>
      </p:sp>
      <p:sp>
        <p:nvSpPr>
          <p:cNvPr id="23" name="Multiply 22"/>
          <p:cNvSpPr/>
          <p:nvPr/>
        </p:nvSpPr>
        <p:spPr>
          <a:xfrm>
            <a:off x="2209800" y="2050259"/>
            <a:ext cx="990600" cy="609600"/>
          </a:xfrm>
          <a:prstGeom prst="mathMultiply">
            <a:avLst>
              <a:gd name="adj1" fmla="val 23520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2" grpId="0" build="p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76200"/>
            <a:ext cx="9067800" cy="67818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1. Work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2. Study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3. Eat eggs for breakfast.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4. Eat </a:t>
            </a:r>
            <a:r>
              <a:rPr lang="en-US" sz="3200" b="1">
                <a:latin typeface="Times New Roman" pitchFamily="18" charset="0"/>
                <a:cs typeface="Times New Roman" pitchFamily="18" charset="0"/>
              </a:rPr>
              <a:t>cereal for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lunch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5. Play volleyball</a:t>
            </a:r>
          </a:p>
          <a:p>
            <a:pPr>
              <a:buNone/>
            </a:pPr>
            <a:endParaRPr lang="es-PE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6. Do homework</a:t>
            </a:r>
          </a:p>
          <a:p>
            <a:pPr>
              <a:buNone/>
            </a:pPr>
            <a:endParaRPr lang="es-PE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7. Talk on the phone a lot</a:t>
            </a:r>
          </a:p>
          <a:p>
            <a:pPr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0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76200"/>
            <a:ext cx="9067800" cy="67818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s-PE" sz="4000" b="1" dirty="0" err="1">
                <a:latin typeface="Comic Sans MS" pitchFamily="66" charset="0"/>
                <a:cs typeface="Times New Roman" pitchFamily="18" charset="0"/>
              </a:rPr>
              <a:t>Write</a:t>
            </a:r>
            <a:r>
              <a:rPr lang="es-PE" sz="4000" b="1" dirty="0">
                <a:latin typeface="Comic Sans MS" pitchFamily="66" charset="0"/>
                <a:cs typeface="Times New Roman" pitchFamily="18" charset="0"/>
              </a:rPr>
              <a:t> a </a:t>
            </a:r>
            <a:r>
              <a:rPr lang="es-PE" sz="4000" b="1" dirty="0" err="1">
                <a:latin typeface="Comic Sans MS" pitchFamily="66" charset="0"/>
                <a:cs typeface="Times New Roman" pitchFamily="18" charset="0"/>
              </a:rPr>
              <a:t>paragraph</a:t>
            </a:r>
            <a:r>
              <a:rPr lang="es-PE" sz="40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4000" b="1" dirty="0" err="1">
                <a:latin typeface="Comic Sans MS" pitchFamily="66" charset="0"/>
                <a:cs typeface="Times New Roman" pitchFamily="18" charset="0"/>
              </a:rPr>
              <a:t>answering</a:t>
            </a:r>
            <a:r>
              <a:rPr lang="es-PE" sz="40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4000" b="1" dirty="0" err="1">
                <a:latin typeface="Comic Sans MS" pitchFamily="66" charset="0"/>
                <a:cs typeface="Times New Roman" pitchFamily="18" charset="0"/>
              </a:rPr>
              <a:t>these</a:t>
            </a:r>
            <a:r>
              <a:rPr lang="es-PE" sz="40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4000" b="1" dirty="0" err="1">
                <a:latin typeface="Comic Sans MS" pitchFamily="66" charset="0"/>
                <a:cs typeface="Times New Roman" pitchFamily="18" charset="0"/>
              </a:rPr>
              <a:t>questions</a:t>
            </a:r>
            <a:r>
              <a:rPr lang="es-PE" sz="4000" b="1" dirty="0"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4000" b="1" dirty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>
                <a:latin typeface="Comic Sans MS" pitchFamily="66" charset="0"/>
                <a:cs typeface="Times New Roman" pitchFamily="18" charset="0"/>
              </a:rPr>
              <a:t>What´s </a:t>
            </a:r>
            <a:r>
              <a:rPr lang="en-US" sz="3200" b="1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your favorite dish</a:t>
            </a:r>
            <a:r>
              <a:rPr lang="en-US" sz="3200" b="1" dirty="0">
                <a:latin typeface="Comic Sans MS" pitchFamily="66" charset="0"/>
                <a:cs typeface="Times New Roman" pitchFamily="18" charset="0"/>
              </a:rPr>
              <a:t>? </a:t>
            </a:r>
          </a:p>
          <a:p>
            <a:pPr>
              <a:buNone/>
            </a:pP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Where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u="sng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u="sng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healthy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How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does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u="sng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taste?</a:t>
            </a:r>
          </a:p>
          <a:p>
            <a:pPr>
              <a:buNone/>
            </a:pP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What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ingredients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does</a:t>
            </a:r>
            <a:r>
              <a:rPr lang="es-PE" sz="3200" b="1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u="sng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s-PE" sz="3200" b="1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have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Who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cooks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u="sng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in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your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house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Do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you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latin typeface="Comic Sans MS" pitchFamily="66" charset="0"/>
                <a:cs typeface="Times New Roman" pitchFamily="18" charset="0"/>
              </a:rPr>
              <a:t>cook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u="sng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endParaRPr lang="es-PE" sz="3200" b="1" dirty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endParaRPr lang="es-PE" sz="3200" b="1" dirty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b="1" dirty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0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76200"/>
            <a:ext cx="9067800" cy="67818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s-PE" sz="4000" b="1" dirty="0" err="1">
                <a:latin typeface="Comic Sans MS" pitchFamily="66" charset="0"/>
                <a:cs typeface="Times New Roman" pitchFamily="18" charset="0"/>
              </a:rPr>
              <a:t>Write</a:t>
            </a:r>
            <a:r>
              <a:rPr lang="es-PE" sz="4000" b="1" dirty="0">
                <a:latin typeface="Comic Sans MS" pitchFamily="66" charset="0"/>
                <a:cs typeface="Times New Roman" pitchFamily="18" charset="0"/>
              </a:rPr>
              <a:t> a </a:t>
            </a:r>
            <a:r>
              <a:rPr lang="es-PE" sz="4000" b="1" dirty="0" err="1">
                <a:latin typeface="Comic Sans MS" pitchFamily="66" charset="0"/>
                <a:cs typeface="Times New Roman" pitchFamily="18" charset="0"/>
              </a:rPr>
              <a:t>paragraph</a:t>
            </a:r>
            <a:r>
              <a:rPr lang="es-PE" sz="40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4000" b="1" dirty="0" err="1">
                <a:latin typeface="Comic Sans MS" pitchFamily="66" charset="0"/>
                <a:cs typeface="Times New Roman" pitchFamily="18" charset="0"/>
              </a:rPr>
              <a:t>answering</a:t>
            </a:r>
            <a:r>
              <a:rPr lang="es-PE" sz="40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4000" b="1" dirty="0" err="1">
                <a:latin typeface="Comic Sans MS" pitchFamily="66" charset="0"/>
                <a:cs typeface="Times New Roman" pitchFamily="18" charset="0"/>
              </a:rPr>
              <a:t>these</a:t>
            </a:r>
            <a:r>
              <a:rPr lang="es-PE" sz="4000" b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4000" b="1" dirty="0" err="1">
                <a:latin typeface="Comic Sans MS" pitchFamily="66" charset="0"/>
                <a:cs typeface="Times New Roman" pitchFamily="18" charset="0"/>
              </a:rPr>
              <a:t>questions</a:t>
            </a:r>
            <a:r>
              <a:rPr lang="es-PE" sz="4000" b="1" dirty="0"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4000" b="1" dirty="0">
              <a:latin typeface="Comic Sans MS" pitchFamily="66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		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	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My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favorite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dish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«arroz con pollo»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or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«rice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with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chicken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.»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Peru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.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is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not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healthy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but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 tastes </a:t>
            </a:r>
            <a:r>
              <a:rPr lang="es-PE" sz="3200" b="1" dirty="0" err="1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delicious</a:t>
            </a:r>
            <a:r>
              <a:rPr lang="es-PE" sz="3200" b="1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. ……</a:t>
            </a:r>
          </a:p>
          <a:p>
            <a:pPr>
              <a:buNone/>
            </a:pPr>
            <a:endParaRPr lang="es-PE" sz="3200" b="1" dirty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endParaRPr lang="es-PE" sz="3200" b="1" dirty="0"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s-PE" sz="3200" b="1" dirty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b="1" dirty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8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4648200" cy="6858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1. __________________________________?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Yes, I do. I study at ICPNA.</a:t>
            </a:r>
          </a:p>
          <a:p>
            <a:pPr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______________________________?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No, I don’t. I work at Apple.</a:t>
            </a:r>
          </a:p>
          <a:p>
            <a:pPr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3. _____________________________?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Yes, he does. He chicken and rice for lunch.</a:t>
            </a:r>
          </a:p>
          <a:p>
            <a:pPr>
              <a:buNone/>
            </a:pP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4. ____________________________?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Yes, she does. Rihanna sings pop music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5. ______________________________?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No, they don’t. They run in the mornings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0"/>
            <a:ext cx="45570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 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6. Do you write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poems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7. Does Peru have a President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Do you smoke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9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Does your father drink soda?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10. Do you like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ice cream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___________________________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127</TotalTime>
  <Words>460</Words>
  <Application>Microsoft Office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Comic Sans MS</vt:lpstr>
      <vt:lpstr>Franklin Gothic Book</vt:lpstr>
      <vt:lpstr>Perpetua</vt:lpstr>
      <vt:lpstr>Times New Roman</vt:lpstr>
      <vt:lpstr>Wingdings</vt:lpstr>
      <vt:lpstr>Wingdings 2</vt:lpstr>
      <vt:lpstr>Equity</vt:lpstr>
      <vt:lpstr>Yes / No Questions Simple Present </vt:lpstr>
      <vt:lpstr>wash – play – have – cook - sleep – drink – work – study </vt:lpstr>
      <vt:lpstr>Yes/No questions in English</vt:lpstr>
      <vt:lpstr>Yes/No questions in English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Carlos Apolaya</cp:lastModifiedBy>
  <cp:revision>18</cp:revision>
  <dcterms:created xsi:type="dcterms:W3CDTF">2010-07-13T18:17:52Z</dcterms:created>
  <dcterms:modified xsi:type="dcterms:W3CDTF">2021-09-05T06:13:36Z</dcterms:modified>
</cp:coreProperties>
</file>