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38"/>
  </p:notesMasterIdLst>
  <p:sldIdLst>
    <p:sldId id="698" r:id="rId4"/>
    <p:sldId id="691" r:id="rId5"/>
    <p:sldId id="690" r:id="rId6"/>
    <p:sldId id="689" r:id="rId7"/>
    <p:sldId id="692" r:id="rId8"/>
    <p:sldId id="693" r:id="rId9"/>
    <p:sldId id="694" r:id="rId10"/>
    <p:sldId id="623" r:id="rId11"/>
    <p:sldId id="625" r:id="rId12"/>
    <p:sldId id="677" r:id="rId13"/>
    <p:sldId id="652" r:id="rId14"/>
    <p:sldId id="653" r:id="rId15"/>
    <p:sldId id="696" r:id="rId16"/>
    <p:sldId id="695" r:id="rId17"/>
    <p:sldId id="572" r:id="rId18"/>
    <p:sldId id="648" r:id="rId19"/>
    <p:sldId id="575" r:id="rId20"/>
    <p:sldId id="647" r:id="rId21"/>
    <p:sldId id="697" r:id="rId22"/>
    <p:sldId id="581" r:id="rId23"/>
    <p:sldId id="658" r:id="rId24"/>
    <p:sldId id="659" r:id="rId25"/>
    <p:sldId id="660" r:id="rId26"/>
    <p:sldId id="683" r:id="rId27"/>
    <p:sldId id="678" r:id="rId28"/>
    <p:sldId id="682" r:id="rId29"/>
    <p:sldId id="684" r:id="rId30"/>
    <p:sldId id="685" r:id="rId31"/>
    <p:sldId id="679" r:id="rId32"/>
    <p:sldId id="680" r:id="rId33"/>
    <p:sldId id="681" r:id="rId34"/>
    <p:sldId id="686" r:id="rId35"/>
    <p:sldId id="687" r:id="rId36"/>
    <p:sldId id="68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5DFF"/>
    <a:srgbClr val="EF6BCC"/>
    <a:srgbClr val="F286D6"/>
    <a:srgbClr val="FF0000"/>
    <a:srgbClr val="800080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282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9B6ADF-9A20-4E4A-AD25-BEB8A54CE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5A674F8-1C7B-48AE-AF89-E1F740544E40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965BFFD-7DAA-4160-88FC-7CEBE0F6B9B4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D8655EE-D2A4-48AC-80F9-2E95DE84A75A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7AFC599-B296-44F5-A03A-E505F1531B88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48811A8-8527-4E4C-9BB3-047C6BAC7DEB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648F933-7ACE-41AC-B0EF-E80D5E0F3146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EB43D60-7254-4782-A3E3-9DA3D4C3E7A9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27A32C1-8211-4182-86B0-08475AB45B6F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6913092-B82B-4EFF-BCEE-1B56756B4189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24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B982A6C-3649-4311-9A29-5E02834026EE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25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26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27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28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29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30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31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32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33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97A2043-86C9-4E35-BC33-9D9651976620}" type="slidenum">
              <a:rPr lang="en-US" b="0" i="0" smtClean="0"/>
              <a:pPr eaLnBrk="1" hangingPunct="1">
                <a:defRPr/>
              </a:pPr>
              <a:t>34</a:t>
            </a:fld>
            <a:endParaRPr lang="en-US" b="0" i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7BB6EB7-C250-4492-9AA6-1AA2F571BF47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1A910FC-7BD1-4582-9797-0EEE4CA4891F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52DCFE8-17AF-43B0-B4FF-980110EE6C28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E8E83D4-D60B-4B7A-BA56-19873DFEAA2C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E8E83D4-D60B-4B7A-BA56-19873DFEAA2C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4574E79-B5A5-455C-BF69-9D43B94B0710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FC0F855-14D3-4E86-9E7B-8A1F860DDB56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F0229-70CD-40D8-8BA3-2A3F6B9DE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48922-353E-4B52-A163-70EA9DC62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A1FE7-2719-4D1E-905B-A5ECBC281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0C5D-47D4-46EE-92AC-8F20408E4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5B293-C6FE-4BC1-AB25-9D9BFEB63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95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3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66E7-AF6E-4498-A465-639CD30CB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239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07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371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5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3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8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9E09E-7A45-41F1-9492-42A22E90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4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0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1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8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2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9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55C8-0F5F-4286-8CA9-64C5192E2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C3E7D-C963-42BD-BAAA-C0C93D18A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D96F0-B602-4CBE-9B89-8FFE66979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242E7-AD49-4CBF-B882-9960AE076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6DDFF-3B02-4DEC-AD83-1868C3087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BECD-1E8B-43C0-956E-9CE0673C5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BEBB9D-C1B0-4D23-927C-78CA3E8CE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WH – </a:t>
            </a:r>
            <a:r>
              <a:rPr lang="es-PE" dirty="0" err="1" smtClean="0"/>
              <a:t>Questions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Simple </a:t>
            </a:r>
            <a:r>
              <a:rPr lang="es-PE" dirty="0" err="1" smtClean="0"/>
              <a:t>Present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Basic 03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4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5BB4ACB-46CB-46B2-8679-4AD21407C442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447925" y="1143000"/>
            <a:ext cx="6415539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>
                <a:solidFill>
                  <a:srgbClr val="FF0000"/>
                </a:solidFill>
                <a:latin typeface="Comic Sans MS" pitchFamily="66" charset="0"/>
              </a:rPr>
              <a:t>When </a:t>
            </a:r>
            <a:r>
              <a:rPr lang="en-US" sz="4000" b="0" i="0" dirty="0">
                <a:solidFill>
                  <a:srgbClr val="0000CC"/>
                </a:solidFill>
                <a:latin typeface="Comic Sans MS" pitchFamily="66" charset="0"/>
              </a:rPr>
              <a:t>do you </a:t>
            </a:r>
            <a:r>
              <a:rPr lang="en-US" sz="4000" b="0" i="0" dirty="0">
                <a:solidFill>
                  <a:srgbClr val="00B050"/>
                </a:solidFill>
                <a:latin typeface="Comic Sans MS" pitchFamily="66" charset="0"/>
              </a:rPr>
              <a:t>go shopping</a:t>
            </a:r>
            <a:r>
              <a:rPr lang="en-US" sz="4000" b="0" i="0" dirty="0">
                <a:latin typeface="Comic Sans MS" pitchFamily="66" charset="0"/>
              </a:rPr>
              <a:t>?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365374" y="2286000"/>
            <a:ext cx="6756173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n-US" sz="4000" b="0" i="0" dirty="0">
                <a:latin typeface="Comic Sans MS" pitchFamily="66" charset="0"/>
              </a:rPr>
              <a:t> </a:t>
            </a:r>
            <a:r>
              <a:rPr lang="en-US" sz="4000" b="0" i="0" dirty="0" smtClean="0">
                <a:solidFill>
                  <a:srgbClr val="0000CC"/>
                </a:solidFill>
                <a:latin typeface="Comic Sans MS" pitchFamily="66" charset="0"/>
              </a:rPr>
              <a:t>does she </a:t>
            </a:r>
            <a:r>
              <a:rPr lang="en-US" sz="4000" b="0" i="0" dirty="0" smtClean="0">
                <a:latin typeface="Comic Sans MS" pitchFamily="66" charset="0"/>
              </a:rPr>
              <a:t>usually </a:t>
            </a:r>
            <a:r>
              <a:rPr lang="en-US" sz="4000" b="0" i="0" dirty="0" smtClean="0">
                <a:solidFill>
                  <a:srgbClr val="00B050"/>
                </a:solidFill>
                <a:latin typeface="Comic Sans MS" pitchFamily="66" charset="0"/>
              </a:rPr>
              <a:t>buy</a:t>
            </a:r>
            <a:r>
              <a:rPr lang="en-US" sz="4000" b="0" i="0" dirty="0" smtClean="0">
                <a:latin typeface="Comic Sans MS" pitchFamily="66" charset="0"/>
              </a:rPr>
              <a:t>?</a:t>
            </a:r>
            <a:endParaRPr lang="en-US" sz="4000" b="0" i="0" dirty="0">
              <a:latin typeface="Comic Sans MS" pitchFamily="66" charset="0"/>
            </a:endParaRPr>
          </a:p>
        </p:txBody>
      </p:sp>
      <p:pic>
        <p:nvPicPr>
          <p:cNvPr id="15365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" y="2099220"/>
            <a:ext cx="2301875" cy="3429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38224" y="152400"/>
            <a:ext cx="8410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 dirty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 dirty="0">
                <a:solidFill>
                  <a:schemeClr val="bg1"/>
                </a:solidFill>
              </a:rPr>
              <a:t>         QUESTIONS WITH </a:t>
            </a:r>
            <a:r>
              <a:rPr lang="en-US" sz="2800" b="0" dirty="0" err="1" smtClean="0">
                <a:solidFill>
                  <a:schemeClr val="bg1"/>
                </a:solidFill>
              </a:rPr>
              <a:t>wh</a:t>
            </a:r>
            <a:r>
              <a:rPr lang="en-US" sz="2800" b="0" dirty="0" smtClean="0">
                <a:solidFill>
                  <a:schemeClr val="bg1"/>
                </a:solidFill>
              </a:rPr>
              <a:t>-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47925" y="3429000"/>
            <a:ext cx="6673622" cy="707886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solidFill>
                  <a:srgbClr val="FF0000"/>
                </a:solidFill>
                <a:latin typeface="Comic Sans MS" pitchFamily="66" charset="0"/>
              </a:rPr>
              <a:t>Where</a:t>
            </a:r>
            <a:r>
              <a:rPr lang="en-US" sz="4000" b="0" i="0" dirty="0" smtClean="0">
                <a:latin typeface="Comic Sans MS" pitchFamily="66" charset="0"/>
              </a:rPr>
              <a:t> </a:t>
            </a:r>
            <a:r>
              <a:rPr lang="en-US" sz="4000" b="0" i="0" dirty="0" smtClean="0">
                <a:solidFill>
                  <a:srgbClr val="0000CC"/>
                </a:solidFill>
                <a:latin typeface="Comic Sans MS" pitchFamily="66" charset="0"/>
              </a:rPr>
              <a:t>do you </a:t>
            </a:r>
            <a:r>
              <a:rPr lang="en-US" sz="4000" b="0" i="0" dirty="0" smtClean="0">
                <a:solidFill>
                  <a:srgbClr val="00B050"/>
                </a:solidFill>
                <a:latin typeface="Comic Sans MS" pitchFamily="66" charset="0"/>
              </a:rPr>
              <a:t>go shopping</a:t>
            </a:r>
            <a:r>
              <a:rPr lang="en-US" sz="4000" b="0" i="0" dirty="0" smtClean="0">
                <a:latin typeface="Comic Sans MS" pitchFamily="66" charset="0"/>
              </a:rPr>
              <a:t>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09825" y="4530179"/>
            <a:ext cx="6711722" cy="1323439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solidFill>
                  <a:srgbClr val="FF0000"/>
                </a:solidFill>
                <a:latin typeface="Comic Sans MS" pitchFamily="66" charset="0"/>
              </a:rPr>
              <a:t>Who </a:t>
            </a:r>
            <a:r>
              <a:rPr lang="en-US" sz="4000" b="0" i="0" dirty="0" smtClean="0">
                <a:solidFill>
                  <a:srgbClr val="0000CC"/>
                </a:solidFill>
                <a:latin typeface="Comic Sans MS" pitchFamily="66" charset="0"/>
              </a:rPr>
              <a:t>does she </a:t>
            </a:r>
            <a:r>
              <a:rPr lang="en-US" sz="4000" b="0" i="0" dirty="0" smtClean="0">
                <a:solidFill>
                  <a:srgbClr val="00B050"/>
                </a:solidFill>
                <a:latin typeface="Comic Sans MS" pitchFamily="66" charset="0"/>
              </a:rPr>
              <a:t>go shopping </a:t>
            </a:r>
            <a:r>
              <a:rPr lang="en-US" sz="4000" b="0" i="0" dirty="0" smtClean="0">
                <a:latin typeface="Comic Sans MS" pitchFamily="66" charset="0"/>
              </a:rPr>
              <a:t>with?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C0688E3-5060-4190-B236-1BC782B23BC9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454659" name="Oval 3"/>
          <p:cNvSpPr>
            <a:spLocks noChangeArrowheads="1"/>
          </p:cNvSpPr>
          <p:nvPr/>
        </p:nvSpPr>
        <p:spPr bwMode="auto">
          <a:xfrm>
            <a:off x="2286000" y="3429000"/>
            <a:ext cx="64516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4661" name="Oval 5"/>
          <p:cNvSpPr>
            <a:spLocks noChangeArrowheads="1"/>
          </p:cNvSpPr>
          <p:nvPr/>
        </p:nvSpPr>
        <p:spPr bwMode="auto">
          <a:xfrm>
            <a:off x="2286000" y="5334000"/>
            <a:ext cx="6459538" cy="8382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76200" y="23622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0" y="2667000"/>
            <a:ext cx="9456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(a)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When       </a:t>
            </a:r>
            <a:r>
              <a:rPr lang="en-US" sz="3200" b="0" i="0">
                <a:latin typeface="Comic Sans MS" pitchFamily="66" charset="0"/>
              </a:rPr>
              <a:t>do        you</a:t>
            </a:r>
            <a:r>
              <a:rPr lang="en-US" sz="3200" b="0" i="0">
                <a:solidFill>
                  <a:schemeClr val="accent2"/>
                </a:solidFill>
                <a:latin typeface="Comic Sans MS" pitchFamily="66" charset="0"/>
              </a:rPr>
              <a:t>          </a:t>
            </a:r>
            <a:r>
              <a:rPr lang="en-US" sz="3200" b="0" i="0">
                <a:latin typeface="Comic Sans MS" pitchFamily="66" charset="0"/>
              </a:rPr>
              <a:t>go     to work?</a:t>
            </a:r>
          </a:p>
        </p:txBody>
      </p:sp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-152400" y="4495800"/>
            <a:ext cx="942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What time</a:t>
            </a:r>
            <a:r>
              <a:rPr lang="en-US" sz="3200">
                <a:solidFill>
                  <a:srgbClr val="663300"/>
                </a:solidFill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do       you           go      to work?</a:t>
            </a:r>
          </a:p>
        </p:txBody>
      </p:sp>
      <p:sp>
        <p:nvSpPr>
          <p:cNvPr id="454672" name="Rectangle 16"/>
          <p:cNvSpPr>
            <a:spLocks noChangeArrowheads="1"/>
          </p:cNvSpPr>
          <p:nvPr/>
        </p:nvSpPr>
        <p:spPr bwMode="auto">
          <a:xfrm>
            <a:off x="2590800" y="35052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I go to work at eight o’clock.</a:t>
            </a:r>
            <a:endParaRPr lang="en-US" sz="3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2667000" y="541020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I go to work at eight o’clock.</a:t>
            </a:r>
            <a:endParaRPr lang="en-US" sz="32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  <p:sp>
        <p:nvSpPr>
          <p:cNvPr id="16395" name="Rectangle 25"/>
          <p:cNvSpPr>
            <a:spLocks noChangeArrowheads="1"/>
          </p:cNvSpPr>
          <p:nvPr/>
        </p:nvSpPr>
        <p:spPr bwMode="auto">
          <a:xfrm>
            <a:off x="304800" y="1371600"/>
            <a:ext cx="8229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Q-WORD</a:t>
            </a:r>
            <a:r>
              <a:rPr lang="en-US" sz="2800" b="0" i="0">
                <a:latin typeface="Comic Sans MS" pitchFamily="66" charset="0"/>
              </a:rPr>
              <a:t>  +  </a:t>
            </a:r>
            <a:r>
              <a:rPr lang="en-US" sz="2800" b="0">
                <a:latin typeface="Comic Sans MS" pitchFamily="66" charset="0"/>
              </a:rPr>
              <a:t>DO/</a:t>
            </a:r>
            <a:r>
              <a:rPr lang="en-US" sz="2800" b="0" i="0">
                <a:latin typeface="Comic Sans MS" pitchFamily="66" charset="0"/>
              </a:rPr>
              <a:t>   + SUBJECT + MAIN </a:t>
            </a:r>
          </a:p>
          <a:p>
            <a:r>
              <a:rPr lang="en-US" sz="3200" b="0" i="0">
                <a:latin typeface="Comic Sans MS" pitchFamily="66" charset="0"/>
              </a:rPr>
              <a:t>	          </a:t>
            </a:r>
            <a:r>
              <a:rPr lang="en-US" sz="2800" b="0">
                <a:latin typeface="Comic Sans MS" pitchFamily="66" charset="0"/>
              </a:rPr>
              <a:t>DOES		        </a:t>
            </a:r>
            <a:r>
              <a:rPr lang="en-US" sz="2800" b="0" i="0">
                <a:latin typeface="Comic Sans MS" pitchFamily="66" charset="0"/>
              </a:rPr>
              <a:t>VERB</a:t>
            </a:r>
          </a:p>
        </p:txBody>
      </p:sp>
      <p:sp>
        <p:nvSpPr>
          <p:cNvPr id="16396" name="Rectangle 26"/>
          <p:cNvSpPr>
            <a:spLocks noChangeArrowheads="1"/>
          </p:cNvSpPr>
          <p:nvPr/>
        </p:nvSpPr>
        <p:spPr bwMode="auto">
          <a:xfrm>
            <a:off x="76200" y="12192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nimBg="1"/>
      <p:bldP spid="454661" grpId="0" animBg="1"/>
      <p:bldP spid="454666" grpId="0"/>
      <p:bldP spid="454670" grpId="0"/>
      <p:bldP spid="454672" grpId="0"/>
      <p:bldP spid="4546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7EDF27E-91A1-4DC7-AC95-09B5E5FCAA57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455682" name="Oval 2"/>
          <p:cNvSpPr>
            <a:spLocks noChangeArrowheads="1"/>
          </p:cNvSpPr>
          <p:nvPr/>
        </p:nvSpPr>
        <p:spPr bwMode="auto">
          <a:xfrm>
            <a:off x="2286000" y="3429000"/>
            <a:ext cx="647700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684" name="Oval 4"/>
          <p:cNvSpPr>
            <a:spLocks noChangeArrowheads="1"/>
          </p:cNvSpPr>
          <p:nvPr/>
        </p:nvSpPr>
        <p:spPr bwMode="auto">
          <a:xfrm>
            <a:off x="2127250" y="5410200"/>
            <a:ext cx="6635750" cy="762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5693" name="Rectangle 13"/>
          <p:cNvSpPr>
            <a:spLocks noChangeArrowheads="1"/>
          </p:cNvSpPr>
          <p:nvPr/>
        </p:nvSpPr>
        <p:spPr bwMode="auto">
          <a:xfrm>
            <a:off x="3182938" y="3519488"/>
            <a:ext cx="5427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He exercises at ten o’clock.</a:t>
            </a:r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5694" name="Rectangle 14"/>
          <p:cNvSpPr>
            <a:spLocks noChangeArrowheads="1"/>
          </p:cNvSpPr>
          <p:nvPr/>
        </p:nvSpPr>
        <p:spPr bwMode="auto">
          <a:xfrm>
            <a:off x="2981325" y="5500688"/>
            <a:ext cx="542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</a:rPr>
              <a:t>He exercises at ten o’clock.</a:t>
            </a:r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0" y="2667000"/>
            <a:ext cx="859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(c) 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When</a:t>
            </a:r>
            <a:r>
              <a:rPr lang="en-US" sz="3200">
                <a:solidFill>
                  <a:srgbClr val="009900"/>
                </a:solidFill>
                <a:latin typeface="Comic Sans MS" pitchFamily="66" charset="0"/>
              </a:rPr>
              <a:t>       </a:t>
            </a:r>
            <a:r>
              <a:rPr lang="en-US" sz="3200" b="0" i="0">
                <a:latin typeface="Comic Sans MS" pitchFamily="66" charset="0"/>
              </a:rPr>
              <a:t>does        he          exercise?</a:t>
            </a:r>
          </a:p>
        </p:txBody>
      </p:sp>
      <p:sp>
        <p:nvSpPr>
          <p:cNvPr id="455697" name="Rectangle 17"/>
          <p:cNvSpPr>
            <a:spLocks noChangeArrowheads="1"/>
          </p:cNvSpPr>
          <p:nvPr/>
        </p:nvSpPr>
        <p:spPr bwMode="auto">
          <a:xfrm>
            <a:off x="0" y="4343400"/>
            <a:ext cx="84096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(d) </a:t>
            </a: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Where      </a:t>
            </a:r>
            <a:r>
              <a:rPr lang="en-US" sz="3200" b="0" i="0" dirty="0" smtClean="0">
                <a:latin typeface="Comic Sans MS" pitchFamily="66" charset="0"/>
              </a:rPr>
              <a:t>does       </a:t>
            </a:r>
            <a:r>
              <a:rPr lang="en-US" sz="3200" b="0" i="0" dirty="0">
                <a:latin typeface="Comic Sans MS" pitchFamily="66" charset="0"/>
              </a:rPr>
              <a:t>he         exercise</a:t>
            </a:r>
            <a:r>
              <a:rPr lang="en-US" sz="3200" b="0" dirty="0">
                <a:latin typeface="Comic Sans MS" pitchFamily="66" charset="0"/>
              </a:rPr>
              <a:t>?</a:t>
            </a:r>
          </a:p>
        </p:txBody>
      </p:sp>
      <p:sp>
        <p:nvSpPr>
          <p:cNvPr id="17418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8486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  <p:sp>
        <p:nvSpPr>
          <p:cNvPr id="17419" name="Rectangle 24"/>
          <p:cNvSpPr>
            <a:spLocks noChangeArrowheads="1"/>
          </p:cNvSpPr>
          <p:nvPr/>
        </p:nvSpPr>
        <p:spPr bwMode="auto">
          <a:xfrm>
            <a:off x="254000" y="1371600"/>
            <a:ext cx="929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accent2"/>
                </a:solidFill>
                <a:latin typeface="Comic Sans MS" pitchFamily="66" charset="0"/>
              </a:rPr>
              <a:t>   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Q-WORD</a:t>
            </a:r>
            <a:r>
              <a:rPr lang="en-US" sz="2800" b="0" i="0">
                <a:latin typeface="Comic Sans MS" pitchFamily="66" charset="0"/>
              </a:rPr>
              <a:t> +   </a:t>
            </a:r>
            <a:r>
              <a:rPr lang="en-US" sz="2800" b="0">
                <a:latin typeface="Comic Sans MS" pitchFamily="66" charset="0"/>
              </a:rPr>
              <a:t>DO/</a:t>
            </a:r>
            <a:r>
              <a:rPr lang="en-US" sz="2800" b="0" i="0">
                <a:latin typeface="Comic Sans MS" pitchFamily="66" charset="0"/>
              </a:rPr>
              <a:t>    +  SUBJECT  + MAIN</a:t>
            </a:r>
          </a:p>
          <a:p>
            <a:r>
              <a:rPr lang="en-US" sz="2800" b="0" i="0">
                <a:latin typeface="Comic Sans MS" pitchFamily="66" charset="0"/>
              </a:rPr>
              <a:t>	               </a:t>
            </a:r>
            <a:r>
              <a:rPr lang="en-US" sz="2800" b="0">
                <a:latin typeface="Comic Sans MS" pitchFamily="66" charset="0"/>
              </a:rPr>
              <a:t>DOES			    </a:t>
            </a:r>
            <a:r>
              <a:rPr lang="en-US" sz="2800" b="0" i="0">
                <a:latin typeface="Comic Sans MS" pitchFamily="66" charset="0"/>
              </a:rPr>
              <a:t>VERB</a:t>
            </a:r>
          </a:p>
        </p:txBody>
      </p:sp>
      <p:sp>
        <p:nvSpPr>
          <p:cNvPr id="17420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1143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84" grpId="0" animBg="1"/>
      <p:bldP spid="455693" grpId="0"/>
      <p:bldP spid="455694" grpId="0"/>
      <p:bldP spid="455696" grpId="0"/>
      <p:bldP spid="4556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Let´s</a:t>
            </a:r>
            <a:r>
              <a:rPr lang="es-PE" dirty="0" smtClean="0"/>
              <a:t> compare yes / no </a:t>
            </a:r>
            <a:r>
              <a:rPr lang="es-PE" dirty="0" err="1" smtClean="0"/>
              <a:t>questions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Wh</a:t>
            </a:r>
            <a:r>
              <a:rPr lang="es-PE" dirty="0" smtClean="0"/>
              <a:t> </a:t>
            </a:r>
            <a:r>
              <a:rPr lang="es-PE" dirty="0" err="1" smtClean="0"/>
              <a:t>questions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3E66E7-AF6E-4498-A465-639CD30CBE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70830F2-30C3-4355-BF5D-A34F7154082F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-79375" y="2290763"/>
            <a:ext cx="920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73038" y="2495550"/>
            <a:ext cx="873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(a)                                                   in Surco</a:t>
            </a:r>
            <a:endParaRPr lang="en-US" sz="3200" i="0">
              <a:latin typeface="Comic Sans MS" pitchFamily="66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-6350" y="3132138"/>
            <a:ext cx="241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endParaRPr lang="en-US" sz="3200" b="0" i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5088" y="3729038"/>
            <a:ext cx="9078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(c)                                                   in Tarma</a:t>
            </a:r>
            <a:endParaRPr lang="en-US" sz="3200" i="0">
              <a:latin typeface="Comic Sans MS" pitchFamily="66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-11113" y="4338638"/>
            <a:ext cx="656907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(d)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rgbClr val="663300"/>
                </a:solidFill>
                <a:latin typeface="Comic Sans MS" pitchFamily="66" charset="0"/>
              </a:rPr>
              <a:t>                      </a:t>
            </a:r>
            <a:endParaRPr lang="en-US" sz="3200" b="0" i="0">
              <a:latin typeface="Comic Sans MS" pitchFamily="66" charset="0"/>
            </a:endParaRP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auto">
          <a:xfrm>
            <a:off x="2319338" y="2509838"/>
            <a:ext cx="741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2378075" y="3132138"/>
            <a:ext cx="682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</a:t>
            </a:r>
          </a:p>
        </p:txBody>
      </p:sp>
      <p:sp>
        <p:nvSpPr>
          <p:cNvPr id="633865" name="Rectangle 9"/>
          <p:cNvSpPr>
            <a:spLocks noChangeArrowheads="1"/>
          </p:cNvSpPr>
          <p:nvPr/>
        </p:nvSpPr>
        <p:spPr bwMode="auto">
          <a:xfrm>
            <a:off x="2413000" y="4338638"/>
            <a:ext cx="1135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6" name="Rectangle 10"/>
          <p:cNvSpPr>
            <a:spLocks noChangeArrowheads="1"/>
          </p:cNvSpPr>
          <p:nvPr/>
        </p:nvSpPr>
        <p:spPr bwMode="auto">
          <a:xfrm>
            <a:off x="2311400" y="3729038"/>
            <a:ext cx="1196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7" name="Rectangle 11"/>
          <p:cNvSpPr>
            <a:spLocks noChangeArrowheads="1"/>
          </p:cNvSpPr>
          <p:nvPr/>
        </p:nvSpPr>
        <p:spPr bwMode="auto">
          <a:xfrm>
            <a:off x="2162175" y="1573213"/>
            <a:ext cx="2046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2800" b="0">
                <a:latin typeface="Comic Sans MS" pitchFamily="66" charset="0"/>
              </a:rPr>
              <a:t>/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DOES</a:t>
            </a:r>
          </a:p>
        </p:txBody>
      </p:sp>
      <p:sp>
        <p:nvSpPr>
          <p:cNvPr id="633868" name="Rectangle 12"/>
          <p:cNvSpPr>
            <a:spLocks noChangeArrowheads="1"/>
          </p:cNvSpPr>
          <p:nvPr/>
        </p:nvSpPr>
        <p:spPr bwMode="auto">
          <a:xfrm>
            <a:off x="4322763" y="1651000"/>
            <a:ext cx="1468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i="0">
                <a:latin typeface="Comic Sans MS" pitchFamily="66" charset="0"/>
              </a:rPr>
              <a:t>SUBJECT</a:t>
            </a:r>
          </a:p>
        </p:txBody>
      </p: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4364038" y="2471738"/>
            <a:ext cx="1116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they</a:t>
            </a:r>
          </a:p>
        </p:txBody>
      </p:sp>
      <p:sp>
        <p:nvSpPr>
          <p:cNvPr id="633870" name="Rectangle 14"/>
          <p:cNvSpPr>
            <a:spLocks noChangeArrowheads="1"/>
          </p:cNvSpPr>
          <p:nvPr/>
        </p:nvSpPr>
        <p:spPr bwMode="auto">
          <a:xfrm>
            <a:off x="4303713" y="3119438"/>
            <a:ext cx="11160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they</a:t>
            </a:r>
          </a:p>
        </p:txBody>
      </p:sp>
      <p:sp>
        <p:nvSpPr>
          <p:cNvPr id="633871" name="Rectangle 15"/>
          <p:cNvSpPr>
            <a:spLocks noChangeArrowheads="1"/>
          </p:cNvSpPr>
          <p:nvPr/>
        </p:nvSpPr>
        <p:spPr bwMode="auto">
          <a:xfrm>
            <a:off x="4237038" y="3729038"/>
            <a:ext cx="1630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Alexa</a:t>
            </a:r>
          </a:p>
        </p:txBody>
      </p:sp>
      <p:sp>
        <p:nvSpPr>
          <p:cNvPr id="633872" name="Rectangle 16"/>
          <p:cNvSpPr>
            <a:spLocks noChangeArrowheads="1"/>
          </p:cNvSpPr>
          <p:nvPr/>
        </p:nvSpPr>
        <p:spPr bwMode="auto">
          <a:xfrm>
            <a:off x="4391025" y="4332288"/>
            <a:ext cx="685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he</a:t>
            </a:r>
          </a:p>
        </p:txBody>
      </p:sp>
      <p:sp>
        <p:nvSpPr>
          <p:cNvPr id="633873" name="Rectangle 17"/>
          <p:cNvSpPr>
            <a:spLocks noChangeArrowheads="1"/>
          </p:cNvSpPr>
          <p:nvPr/>
        </p:nvSpPr>
        <p:spPr bwMode="auto">
          <a:xfrm>
            <a:off x="5662613" y="1590675"/>
            <a:ext cx="2462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i="0">
                <a:solidFill>
                  <a:srgbClr val="FF3300"/>
                </a:solidFill>
                <a:latin typeface="Comic Sans MS" pitchFamily="66" charset="0"/>
              </a:rPr>
              <a:t>MAIN VERB</a:t>
            </a:r>
          </a:p>
        </p:txBody>
      </p:sp>
      <p:sp>
        <p:nvSpPr>
          <p:cNvPr id="633874" name="Rectangle 18"/>
          <p:cNvSpPr>
            <a:spLocks noChangeArrowheads="1"/>
          </p:cNvSpPr>
          <p:nvPr/>
        </p:nvSpPr>
        <p:spPr bwMode="auto">
          <a:xfrm>
            <a:off x="4003675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633875" name="Rectangle 19"/>
          <p:cNvSpPr>
            <a:spLocks noChangeArrowheads="1"/>
          </p:cNvSpPr>
          <p:nvPr/>
        </p:nvSpPr>
        <p:spPr bwMode="auto">
          <a:xfrm>
            <a:off x="5499100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633876" name="Rectangle 20"/>
          <p:cNvSpPr>
            <a:spLocks noChangeArrowheads="1"/>
          </p:cNvSpPr>
          <p:nvPr/>
        </p:nvSpPr>
        <p:spPr bwMode="auto">
          <a:xfrm>
            <a:off x="6051550" y="2533650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7" name="Rectangle 21"/>
          <p:cNvSpPr>
            <a:spLocks noChangeArrowheads="1"/>
          </p:cNvSpPr>
          <p:nvPr/>
        </p:nvSpPr>
        <p:spPr bwMode="auto">
          <a:xfrm>
            <a:off x="6102350" y="3119438"/>
            <a:ext cx="912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8" name="Rectangle 22"/>
          <p:cNvSpPr>
            <a:spLocks noChangeArrowheads="1"/>
          </p:cNvSpPr>
          <p:nvPr/>
        </p:nvSpPr>
        <p:spPr bwMode="auto">
          <a:xfrm>
            <a:off x="6051550" y="3740150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79" name="Rectangle 23"/>
          <p:cNvSpPr>
            <a:spLocks noChangeArrowheads="1"/>
          </p:cNvSpPr>
          <p:nvPr/>
        </p:nvSpPr>
        <p:spPr bwMode="auto">
          <a:xfrm>
            <a:off x="6102350" y="4362450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</a:p>
        </p:txBody>
      </p:sp>
      <p:sp>
        <p:nvSpPr>
          <p:cNvPr id="633880" name="Text Box 24"/>
          <p:cNvSpPr txBox="1">
            <a:spLocks noChangeArrowheads="1"/>
          </p:cNvSpPr>
          <p:nvPr/>
        </p:nvSpPr>
        <p:spPr bwMode="auto">
          <a:xfrm>
            <a:off x="8461375" y="2495550"/>
            <a:ext cx="45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1" name="Text Box 25"/>
          <p:cNvSpPr txBox="1">
            <a:spLocks noChangeArrowheads="1"/>
          </p:cNvSpPr>
          <p:nvPr/>
        </p:nvSpPr>
        <p:spPr bwMode="auto">
          <a:xfrm>
            <a:off x="7673975" y="3108325"/>
            <a:ext cx="45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2" name="Text Box 26"/>
          <p:cNvSpPr txBox="1">
            <a:spLocks noChangeArrowheads="1"/>
          </p:cNvSpPr>
          <p:nvPr/>
        </p:nvSpPr>
        <p:spPr bwMode="auto">
          <a:xfrm>
            <a:off x="8521700" y="3729038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633883" name="Text Box 27"/>
          <p:cNvSpPr txBox="1">
            <a:spLocks noChangeArrowheads="1"/>
          </p:cNvSpPr>
          <p:nvPr/>
        </p:nvSpPr>
        <p:spPr bwMode="auto">
          <a:xfrm>
            <a:off x="7666038" y="4351338"/>
            <a:ext cx="45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i="0">
                <a:latin typeface="Comic Sans MS" pitchFamily="66" charset="0"/>
              </a:rPr>
              <a:t>?</a:t>
            </a:r>
          </a:p>
        </p:txBody>
      </p:sp>
      <p:sp>
        <p:nvSpPr>
          <p:cNvPr id="11293" name="Rectangle 28"/>
          <p:cNvSpPr>
            <a:spLocks noChangeArrowheads="1"/>
          </p:cNvSpPr>
          <p:nvPr/>
        </p:nvSpPr>
        <p:spPr bwMode="auto">
          <a:xfrm>
            <a:off x="190500" y="1573213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663300"/>
                </a:solidFill>
                <a:latin typeface="Comic Sans MS" pitchFamily="66" charset="0"/>
              </a:rPr>
              <a:t>(</a:t>
            </a:r>
            <a:r>
              <a:rPr lang="en-US" sz="2800" b="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2800" b="0">
                <a:solidFill>
                  <a:srgbClr val="663300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633885" name="Rectangle 29"/>
          <p:cNvSpPr>
            <a:spLocks noChangeArrowheads="1"/>
          </p:cNvSpPr>
          <p:nvPr/>
        </p:nvSpPr>
        <p:spPr bwMode="auto">
          <a:xfrm>
            <a:off x="1870075" y="1524000"/>
            <a:ext cx="404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+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THE SIMPLE PRESENT: ASKING INFORMATION                      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11296" name="Rectangle 3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3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63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3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3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63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6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3" grpId="0"/>
      <p:bldP spid="633864" grpId="0"/>
      <p:bldP spid="633865" grpId="0"/>
      <p:bldP spid="633866" grpId="0"/>
      <p:bldP spid="633867" grpId="0"/>
      <p:bldP spid="633868" grpId="0"/>
      <p:bldP spid="633869" grpId="0"/>
      <p:bldP spid="633870" grpId="0"/>
      <p:bldP spid="633871" grpId="0"/>
      <p:bldP spid="633872" grpId="0"/>
      <p:bldP spid="633873" grpId="0"/>
      <p:bldP spid="633874" grpId="0"/>
      <p:bldP spid="633875" grpId="0"/>
      <p:bldP spid="633880" grpId="0"/>
      <p:bldP spid="633881" grpId="0"/>
      <p:bldP spid="633882" grpId="0"/>
      <p:bldP spid="633883" grpId="0"/>
      <p:bldP spid="6338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83AEE8D-E5A9-4C07-A744-05458A052281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457200" y="1295400"/>
            <a:ext cx="3810000" cy="1752600"/>
          </a:xfrm>
          <a:prstGeom prst="wedgeRoundRectCallout">
            <a:avLst>
              <a:gd name="adj1" fmla="val 24167"/>
              <a:gd name="adj2" fmla="val 7699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When does the restaurant close?</a:t>
            </a:r>
          </a:p>
        </p:txBody>
      </p:sp>
      <p:sp>
        <p:nvSpPr>
          <p:cNvPr id="18436" name="AutoShape 6"/>
          <p:cNvSpPr>
            <a:spLocks noChangeArrowheads="1"/>
          </p:cNvSpPr>
          <p:nvPr/>
        </p:nvSpPr>
        <p:spPr bwMode="auto">
          <a:xfrm>
            <a:off x="5029200" y="1295400"/>
            <a:ext cx="3886200" cy="1752600"/>
          </a:xfrm>
          <a:prstGeom prst="wedgeRoundRectCallout">
            <a:avLst>
              <a:gd name="adj1" fmla="val -25444"/>
              <a:gd name="adj2" fmla="val 8079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The restaurant closes at 9:00 </a:t>
            </a:r>
            <a:r>
              <a:rPr lang="en-US" sz="2000" b="0" i="0">
                <a:latin typeface="Comic Sans MS" pitchFamily="66" charset="0"/>
              </a:rPr>
              <a:t>P.M.</a:t>
            </a:r>
          </a:p>
        </p:txBody>
      </p:sp>
      <p:pic>
        <p:nvPicPr>
          <p:cNvPr id="18437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C1AC81C-D1F5-4BAA-BAAB-5FC984FB9244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533400" y="1295400"/>
            <a:ext cx="4114800" cy="1676400"/>
          </a:xfrm>
          <a:prstGeom prst="wedgeRoundRectCallout">
            <a:avLst>
              <a:gd name="adj1" fmla="val 18671"/>
              <a:gd name="adj2" fmla="val 87310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When do you eat lunch?</a:t>
            </a:r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4876800" y="1447800"/>
            <a:ext cx="2590800" cy="1447800"/>
          </a:xfrm>
          <a:prstGeom prst="wedgeRoundRectCallout">
            <a:avLst>
              <a:gd name="adj1" fmla="val -20773"/>
              <a:gd name="adj2" fmla="val 9901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I eat lunch at 12:00.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pic>
        <p:nvPicPr>
          <p:cNvPr id="19462" name="Picture 1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1D02379-AF1C-4AC4-A1C6-7C7601EF3B5A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4359275" y="1270000"/>
            <a:ext cx="3810000" cy="1676400"/>
          </a:xfrm>
          <a:prstGeom prst="wedgeRoundRectCallout">
            <a:avLst>
              <a:gd name="adj1" fmla="val -12042"/>
              <a:gd name="adj2" fmla="val 91856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4495800" y="1509713"/>
            <a:ext cx="3505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>
                <a:latin typeface="Comic Sans MS" pitchFamily="66" charset="0"/>
              </a:rPr>
              <a:t>When </a:t>
            </a:r>
            <a:r>
              <a:rPr lang="en-US" sz="3200" b="0" i="0">
                <a:solidFill>
                  <a:schemeClr val="tx2"/>
                </a:solidFill>
                <a:latin typeface="Comic Sans MS" pitchFamily="66" charset="0"/>
              </a:rPr>
              <a:t>do you go to bed</a:t>
            </a:r>
          </a:p>
        </p:txBody>
      </p:sp>
      <p:sp>
        <p:nvSpPr>
          <p:cNvPr id="20485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Let’s Practice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371600" y="1524000"/>
            <a:ext cx="2362200" cy="1676400"/>
          </a:xfrm>
          <a:prstGeom prst="wedgeRoundRectCallout">
            <a:avLst>
              <a:gd name="adj1" fmla="val 37769"/>
              <a:gd name="adj2" fmla="val 7367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3200" b="0" i="0">
                <a:latin typeface="Comic Sans MS" pitchFamily="66" charset="0"/>
              </a:rPr>
              <a:t>I usually go to bed at 11:00.</a:t>
            </a:r>
          </a:p>
        </p:txBody>
      </p:sp>
      <p:pic>
        <p:nvPicPr>
          <p:cNvPr id="20487" name="Picture 2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810000" cy="2819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8" name="Text Box 24"/>
          <p:cNvSpPr txBox="1">
            <a:spLocks noChangeArrowheads="1"/>
          </p:cNvSpPr>
          <p:nvPr/>
        </p:nvSpPr>
        <p:spPr bwMode="auto">
          <a:xfrm>
            <a:off x="4495800" y="1570038"/>
            <a:ext cx="3505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latin typeface="Comic Sans MS" pitchFamily="66" charset="0"/>
              </a:rPr>
              <a:t>_____________________?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DB3CE64-8A7A-4346-BC1F-90FB5BCC81FB}" type="slidenum">
              <a:rPr lang="en-US" b="0" i="0" smtClean="0"/>
              <a:pPr eaLnBrk="1" hangingPunct="1">
                <a:defRPr/>
              </a:pPr>
              <a:t>18</a:t>
            </a:fld>
            <a:endParaRPr lang="en-US" b="0" i="0" smtClean="0"/>
          </a:p>
        </p:txBody>
      </p:sp>
      <p:sp>
        <p:nvSpPr>
          <p:cNvPr id="448547" name="Rectangle 35"/>
          <p:cNvSpPr>
            <a:spLocks noChangeArrowheads="1"/>
          </p:cNvSpPr>
          <p:nvPr/>
        </p:nvSpPr>
        <p:spPr bwMode="auto">
          <a:xfrm>
            <a:off x="5334000" y="22860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48" name="Rectangle 36"/>
          <p:cNvSpPr>
            <a:spLocks noChangeArrowheads="1"/>
          </p:cNvSpPr>
          <p:nvPr/>
        </p:nvSpPr>
        <p:spPr bwMode="auto">
          <a:xfrm>
            <a:off x="4610100" y="3505200"/>
            <a:ext cx="43053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49" name="Rectangle 37"/>
          <p:cNvSpPr>
            <a:spLocks noChangeArrowheads="1"/>
          </p:cNvSpPr>
          <p:nvPr/>
        </p:nvSpPr>
        <p:spPr bwMode="auto">
          <a:xfrm>
            <a:off x="5334000" y="48006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50" name="Rectangle 38"/>
          <p:cNvSpPr>
            <a:spLocks noChangeArrowheads="1"/>
          </p:cNvSpPr>
          <p:nvPr/>
        </p:nvSpPr>
        <p:spPr bwMode="auto">
          <a:xfrm>
            <a:off x="5334000" y="6007100"/>
            <a:ext cx="3581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66712" y="4254500"/>
            <a:ext cx="6757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(h) What</a:t>
            </a:r>
            <a:r>
              <a:rPr lang="en-US" sz="2800" i="0">
                <a:solidFill>
                  <a:schemeClr val="accent2"/>
                </a:solidFill>
                <a:latin typeface="Comic Sans MS" pitchFamily="66" charset="0"/>
              </a:rPr>
              <a:t>     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does 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she     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play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304800" y="3048000"/>
            <a:ext cx="6022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Comic Sans MS" pitchFamily="66" charset="0"/>
              </a:rPr>
              <a:t>(g) When 	    </a:t>
            </a:r>
            <a:r>
              <a:rPr lang="en-US" sz="2800" dirty="0">
                <a:solidFill>
                  <a:srgbClr val="660066"/>
                </a:solidFill>
                <a:latin typeface="Comic Sans MS" pitchFamily="66" charset="0"/>
              </a:rPr>
              <a:t>does   </a:t>
            </a:r>
            <a:r>
              <a:rPr lang="en-US" sz="2800" b="0" i="0" dirty="0" smtClean="0">
                <a:latin typeface="Comic Sans MS" pitchFamily="66" charset="0"/>
              </a:rPr>
              <a:t>class    </a:t>
            </a:r>
            <a:r>
              <a:rPr lang="en-US" sz="2800" i="0" dirty="0">
                <a:solidFill>
                  <a:srgbClr val="0000CC"/>
                </a:solidFill>
                <a:latin typeface="Comic Sans MS" pitchFamily="66" charset="0"/>
              </a:rPr>
              <a:t>start</a:t>
            </a:r>
            <a:r>
              <a:rPr lang="en-US" sz="2800" b="0" i="0" dirty="0">
                <a:latin typeface="Comic Sans MS" pitchFamily="66" charset="0"/>
              </a:rPr>
              <a:t>?</a:t>
            </a:r>
          </a:p>
        </p:txBody>
      </p:sp>
      <p:sp>
        <p:nvSpPr>
          <p:cNvPr id="21513" name="Rectangle 16"/>
          <p:cNvSpPr>
            <a:spLocks noChangeArrowheads="1"/>
          </p:cNvSpPr>
          <p:nvPr/>
        </p:nvSpPr>
        <p:spPr bwMode="auto">
          <a:xfrm>
            <a:off x="533400" y="1295400"/>
            <a:ext cx="705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 i="0">
                <a:latin typeface="Comic Sans MS" pitchFamily="66" charset="0"/>
              </a:rPr>
              <a:t>Q-WORD</a:t>
            </a:r>
            <a:r>
              <a:rPr lang="en-US" sz="2000" i="0">
                <a:latin typeface="Comic Sans MS" pitchFamily="66" charset="0"/>
              </a:rPr>
              <a:t>       </a:t>
            </a:r>
            <a:r>
              <a:rPr lang="en-US" sz="2000" b="0" i="0">
                <a:latin typeface="Comic Sans MS" pitchFamily="66" charset="0"/>
              </a:rPr>
              <a:t>+</a:t>
            </a:r>
            <a:r>
              <a:rPr lang="en-US" sz="2000" i="0">
                <a:latin typeface="Comic Sans MS" pitchFamily="66" charset="0"/>
              </a:rPr>
              <a:t>     </a:t>
            </a:r>
            <a:r>
              <a:rPr lang="en-US" sz="2000">
                <a:solidFill>
                  <a:srgbClr val="660066"/>
                </a:solidFill>
                <a:latin typeface="Comic Sans MS" pitchFamily="66" charset="0"/>
              </a:rPr>
              <a:t>DO</a:t>
            </a:r>
            <a:r>
              <a:rPr lang="en-US" sz="2000" i="0">
                <a:latin typeface="Comic Sans MS" pitchFamily="66" charset="0"/>
              </a:rPr>
              <a:t>     </a:t>
            </a:r>
            <a:r>
              <a:rPr lang="en-US" sz="2000" b="0" i="0">
                <a:latin typeface="Comic Sans MS" pitchFamily="66" charset="0"/>
              </a:rPr>
              <a:t>+</a:t>
            </a:r>
            <a:r>
              <a:rPr lang="en-US" sz="2000" i="0">
                <a:latin typeface="Comic Sans MS" pitchFamily="66" charset="0"/>
              </a:rPr>
              <a:t>  </a:t>
            </a:r>
            <a:r>
              <a:rPr lang="en-US" sz="2000" b="0" i="0">
                <a:latin typeface="Comic Sans MS" pitchFamily="66" charset="0"/>
              </a:rPr>
              <a:t>SUBJECT +</a:t>
            </a:r>
            <a:r>
              <a:rPr lang="en-US" sz="2000" i="0">
                <a:latin typeface="Comic Sans MS" pitchFamily="66" charset="0"/>
              </a:rPr>
              <a:t> </a:t>
            </a:r>
            <a:r>
              <a:rPr lang="en-US" sz="2000" b="0" i="0">
                <a:solidFill>
                  <a:srgbClr val="0000CC"/>
                </a:solidFill>
                <a:latin typeface="Comic Sans MS" pitchFamily="66" charset="0"/>
              </a:rPr>
              <a:t>MAIN VERB</a:t>
            </a:r>
          </a:p>
        </p:txBody>
      </p:sp>
      <p:sp>
        <p:nvSpPr>
          <p:cNvPr id="21514" name="Rectangle 17"/>
          <p:cNvSpPr>
            <a:spLocks noChangeArrowheads="1"/>
          </p:cNvSpPr>
          <p:nvPr/>
        </p:nvSpPr>
        <p:spPr bwMode="auto">
          <a:xfrm>
            <a:off x="292100" y="1828800"/>
            <a:ext cx="6570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 dirty="0">
                <a:latin typeface="Comic Sans MS" pitchFamily="66" charset="0"/>
              </a:rPr>
              <a:t>(f) Where</a:t>
            </a:r>
            <a:r>
              <a:rPr lang="en-US" sz="2800" i="0" dirty="0">
                <a:solidFill>
                  <a:schemeClr val="accent2"/>
                </a:solidFill>
                <a:latin typeface="Comic Sans MS" pitchFamily="66" charset="0"/>
              </a:rPr>
              <a:t>        </a:t>
            </a:r>
            <a:r>
              <a:rPr lang="en-US" sz="2800" dirty="0">
                <a:solidFill>
                  <a:srgbClr val="660066"/>
                </a:solidFill>
                <a:latin typeface="Comic Sans MS" pitchFamily="66" charset="0"/>
              </a:rPr>
              <a:t>does</a:t>
            </a:r>
            <a:r>
              <a:rPr lang="en-US" sz="2800" dirty="0">
                <a:solidFill>
                  <a:srgbClr val="009900"/>
                </a:solidFill>
                <a:latin typeface="Comic Sans MS" pitchFamily="66" charset="0"/>
              </a:rPr>
              <a:t>   </a:t>
            </a:r>
            <a:r>
              <a:rPr lang="en-US" sz="2800" b="0" i="0" dirty="0">
                <a:latin typeface="Comic Sans MS" pitchFamily="66" charset="0"/>
              </a:rPr>
              <a:t>she        </a:t>
            </a:r>
            <a:r>
              <a:rPr lang="en-US" sz="2800" i="0" dirty="0">
                <a:solidFill>
                  <a:srgbClr val="0000CC"/>
                </a:solidFill>
                <a:latin typeface="Comic Sans MS" pitchFamily="66" charset="0"/>
              </a:rPr>
              <a:t>live</a:t>
            </a:r>
            <a:r>
              <a:rPr lang="en-US" sz="2800" b="0" i="0" dirty="0">
                <a:latin typeface="Comic Sans MS" pitchFamily="66" charset="0"/>
              </a:rPr>
              <a:t>?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5346700" y="220980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 dirty="0">
                <a:latin typeface="Comic Sans MS" pitchFamily="66" charset="0"/>
              </a:rPr>
              <a:t>She </a:t>
            </a:r>
            <a:r>
              <a:rPr lang="en-US" sz="2800" dirty="0">
                <a:solidFill>
                  <a:srgbClr val="0000CC"/>
                </a:solidFill>
                <a:latin typeface="Comic Sans MS" pitchFamily="66" charset="0"/>
              </a:rPr>
              <a:t>lives</a:t>
            </a:r>
            <a:r>
              <a:rPr lang="en-US" sz="2800" b="0" i="0" dirty="0">
                <a:latin typeface="Comic Sans MS" pitchFamily="66" charset="0"/>
              </a:rPr>
              <a:t> in Belgium.</a:t>
            </a:r>
          </a:p>
        </p:txBody>
      </p:sp>
      <p:sp>
        <p:nvSpPr>
          <p:cNvPr id="448531" name="Rectangle 19"/>
          <p:cNvSpPr>
            <a:spLocks noChangeArrowheads="1"/>
          </p:cNvSpPr>
          <p:nvPr/>
        </p:nvSpPr>
        <p:spPr bwMode="auto">
          <a:xfrm>
            <a:off x="304800" y="5486400"/>
            <a:ext cx="716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(i) When</a:t>
            </a:r>
            <a:r>
              <a:rPr lang="en-US" sz="2800" i="0">
                <a:solidFill>
                  <a:schemeClr val="accent2"/>
                </a:solidFill>
                <a:latin typeface="Comic Sans MS" pitchFamily="66" charset="0"/>
              </a:rPr>
              <a:t>          </a:t>
            </a:r>
            <a:r>
              <a:rPr lang="en-US" sz="2800">
                <a:solidFill>
                  <a:srgbClr val="660066"/>
                </a:solidFill>
                <a:latin typeface="Comic Sans MS" pitchFamily="66" charset="0"/>
              </a:rPr>
              <a:t>do</a:t>
            </a:r>
            <a:r>
              <a:rPr lang="en-US" sz="2800">
                <a:solidFill>
                  <a:srgbClr val="009900"/>
                </a:solidFill>
                <a:latin typeface="Comic Sans MS" pitchFamily="66" charset="0"/>
              </a:rPr>
              <a:t>      </a:t>
            </a:r>
            <a:r>
              <a:rPr lang="en-US" sz="2800" b="0" i="0">
                <a:latin typeface="Comic Sans MS" pitchFamily="66" charset="0"/>
              </a:rPr>
              <a:t>you         </a:t>
            </a:r>
            <a:r>
              <a:rPr lang="en-US" sz="2800" i="0">
                <a:solidFill>
                  <a:srgbClr val="0000CC"/>
                </a:solidFill>
                <a:latin typeface="Comic Sans MS" pitchFamily="66" charset="0"/>
              </a:rPr>
              <a:t>study</a:t>
            </a:r>
            <a:r>
              <a:rPr lang="en-US" sz="2800" b="0" i="0">
                <a:latin typeface="Comic Sans MS" pitchFamily="66" charset="0"/>
              </a:rPr>
              <a:t>?</a:t>
            </a:r>
          </a:p>
        </p:txBody>
      </p:sp>
      <p:sp>
        <p:nvSpPr>
          <p:cNvPr id="448532" name="Text Box 20"/>
          <p:cNvSpPr txBox="1">
            <a:spLocks noChangeArrowheads="1"/>
          </p:cNvSpPr>
          <p:nvPr/>
        </p:nvSpPr>
        <p:spPr bwMode="auto">
          <a:xfrm>
            <a:off x="4572000" y="3454400"/>
            <a:ext cx="5215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 dirty="0" smtClean="0">
                <a:latin typeface="Comic Sans MS" pitchFamily="66" charset="0"/>
              </a:rPr>
              <a:t>Class </a:t>
            </a:r>
            <a:r>
              <a:rPr lang="en-US" sz="2800" dirty="0">
                <a:solidFill>
                  <a:srgbClr val="0000CC"/>
                </a:solidFill>
                <a:latin typeface="Comic Sans MS" pitchFamily="66" charset="0"/>
              </a:rPr>
              <a:t>starts</a:t>
            </a:r>
            <a:r>
              <a:rPr lang="en-US" sz="2800" b="0" i="0" dirty="0">
                <a:latin typeface="Comic Sans MS" pitchFamily="66" charset="0"/>
              </a:rPr>
              <a:t> at 9:00 </a:t>
            </a:r>
            <a:r>
              <a:rPr lang="en-US" sz="2000" b="0" i="0" dirty="0">
                <a:latin typeface="Comic Sans MS" pitchFamily="66" charset="0"/>
              </a:rPr>
              <a:t>A.M</a:t>
            </a:r>
            <a:r>
              <a:rPr lang="en-US" sz="1600" b="0" i="0" dirty="0">
                <a:latin typeface="Comic Sans MS" pitchFamily="66" charset="0"/>
              </a:rPr>
              <a:t>.</a:t>
            </a:r>
          </a:p>
        </p:txBody>
      </p:sp>
      <p:sp>
        <p:nvSpPr>
          <p:cNvPr id="448533" name="Text Box 21"/>
          <p:cNvSpPr txBox="1">
            <a:spLocks noChangeArrowheads="1"/>
          </p:cNvSpPr>
          <p:nvPr/>
        </p:nvSpPr>
        <p:spPr bwMode="auto">
          <a:xfrm>
            <a:off x="5346700" y="4699000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She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plays</a:t>
            </a:r>
            <a:r>
              <a:rPr lang="en-US" sz="2800" b="0" i="0">
                <a:latin typeface="Comic Sans MS" pitchFamily="66" charset="0"/>
              </a:rPr>
              <a:t> tennis.</a:t>
            </a:r>
          </a:p>
        </p:txBody>
      </p:sp>
      <p:sp>
        <p:nvSpPr>
          <p:cNvPr id="448534" name="Text Box 22"/>
          <p:cNvSpPr txBox="1">
            <a:spLocks noChangeArrowheads="1"/>
          </p:cNvSpPr>
          <p:nvPr/>
        </p:nvSpPr>
        <p:spPr bwMode="auto">
          <a:xfrm>
            <a:off x="5346700" y="5943600"/>
            <a:ext cx="299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>
                <a:latin typeface="Comic Sans MS" pitchFamily="66" charset="0"/>
              </a:rPr>
              <a:t>I </a:t>
            </a:r>
            <a:r>
              <a:rPr lang="en-US" sz="2800">
                <a:solidFill>
                  <a:srgbClr val="0000CC"/>
                </a:solidFill>
                <a:latin typeface="Comic Sans MS" pitchFamily="66" charset="0"/>
              </a:rPr>
              <a:t>study</a:t>
            </a:r>
            <a:r>
              <a:rPr lang="en-US" sz="2800">
                <a:solidFill>
                  <a:srgbClr val="D25500"/>
                </a:solidFill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at night.</a:t>
            </a:r>
          </a:p>
        </p:txBody>
      </p:sp>
      <p:sp>
        <p:nvSpPr>
          <p:cNvPr id="21520" name="Line 33"/>
          <p:cNvSpPr>
            <a:spLocks noChangeShapeType="1"/>
          </p:cNvSpPr>
          <p:nvPr/>
        </p:nvSpPr>
        <p:spPr bwMode="auto">
          <a:xfrm>
            <a:off x="228600" y="16764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1" name="Rectangle 3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522" name="Text Box 40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SUMMARY: INFORMATION QUESTIONS WITH </a:t>
            </a:r>
            <a:r>
              <a:rPr lang="en-US" sz="2000">
                <a:solidFill>
                  <a:schemeClr val="bg1"/>
                </a:solidFill>
              </a:rPr>
              <a:t>BE</a:t>
            </a:r>
            <a:r>
              <a:rPr lang="en-US" sz="2000" b="0" i="0">
                <a:solidFill>
                  <a:schemeClr val="bg1"/>
                </a:solidFill>
              </a:rPr>
              <a:t>       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 AND </a:t>
            </a:r>
            <a:r>
              <a:rPr lang="en-US" sz="2000" b="0">
                <a:solidFill>
                  <a:schemeClr val="bg1"/>
                </a:solidFill>
              </a:rPr>
              <a:t>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47" grpId="0" animBg="1"/>
      <p:bldP spid="448548" grpId="0" animBg="1"/>
      <p:bldP spid="448549" grpId="0" animBg="1"/>
      <p:bldP spid="448550" grpId="0" animBg="1"/>
      <p:bldP spid="448517" grpId="0"/>
      <p:bldP spid="448516" grpId="0"/>
      <p:bldP spid="448530" grpId="0"/>
      <p:bldP spid="448531" grpId="0"/>
      <p:bldP spid="448532" grpId="0"/>
      <p:bldP spid="448533" grpId="0"/>
      <p:bldP spid="4485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352800"/>
            <a:ext cx="6934200" cy="2773363"/>
          </a:xfrm>
        </p:spPr>
        <p:txBody>
          <a:bodyPr/>
          <a:lstStyle/>
          <a:p>
            <a:pPr marL="0" indent="0">
              <a:buNone/>
            </a:pPr>
            <a:r>
              <a:rPr lang="es-PE" sz="4000" dirty="0" err="1" smtClean="0">
                <a:solidFill>
                  <a:schemeClr val="accent2">
                    <a:lumMod val="75000"/>
                  </a:schemeClr>
                </a:solidFill>
              </a:rPr>
              <a:t>Now</a:t>
            </a:r>
            <a:r>
              <a:rPr lang="es-PE" sz="4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s-PE" sz="4000" dirty="0" err="1" smtClean="0">
                <a:solidFill>
                  <a:schemeClr val="accent2">
                    <a:lumMod val="75000"/>
                  </a:schemeClr>
                </a:solidFill>
              </a:rPr>
              <a:t>let´s</a:t>
            </a:r>
            <a:r>
              <a:rPr lang="es-PE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4000" dirty="0" err="1" smtClean="0">
                <a:solidFill>
                  <a:schemeClr val="accent2">
                    <a:lumMod val="75000"/>
                  </a:schemeClr>
                </a:solidFill>
              </a:rPr>
              <a:t>practice</a:t>
            </a:r>
            <a:endParaRPr lang="en-GB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3E66E7-AF6E-4498-A465-639CD30CBE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First</a:t>
            </a:r>
            <a:r>
              <a:rPr lang="es-PE" dirty="0" smtClean="0"/>
              <a:t>, </a:t>
            </a:r>
            <a:r>
              <a:rPr lang="es-PE" dirty="0" err="1" smtClean="0"/>
              <a:t>let´s</a:t>
            </a:r>
            <a:r>
              <a:rPr lang="es-PE" dirty="0" smtClean="0"/>
              <a:t> </a:t>
            </a:r>
            <a:r>
              <a:rPr lang="es-PE" dirty="0" err="1" smtClean="0"/>
              <a:t>review</a:t>
            </a:r>
            <a:r>
              <a:rPr lang="es-PE" dirty="0" smtClean="0"/>
              <a:t> yes/no </a:t>
            </a:r>
            <a:r>
              <a:rPr lang="es-PE" dirty="0" err="1" smtClean="0"/>
              <a:t>questions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9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20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>
                <a:latin typeface="Comic Sans MS" pitchFamily="66" charset="0"/>
              </a:rPr>
              <a:t>Where ____ they buy food?</a:t>
            </a: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2971800" y="3708400"/>
            <a:ext cx="90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>
                <a:latin typeface="Comic Sans MS" pitchFamily="66" charset="0"/>
              </a:rPr>
              <a:t>do</a:t>
            </a: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>
                <a:latin typeface="Comic Sans MS" pitchFamily="66" charset="0"/>
              </a:rPr>
              <a:t>is      are      does      do</a:t>
            </a: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7620145-7477-465C-B155-5943C33720EC}" type="slidenum">
              <a:rPr lang="en-US" b="0" i="0" smtClean="0"/>
              <a:pPr eaLnBrk="1" hangingPunct="1">
                <a:defRPr/>
              </a:pPr>
              <a:t>21</a:t>
            </a:fld>
            <a:endParaRPr lang="en-US" b="0" i="0" smtClean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04800" y="3719513"/>
            <a:ext cx="9712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>
                <a:latin typeface="Comic Sans MS" pitchFamily="66" charset="0"/>
              </a:rPr>
              <a:t>What time _____ the train leave?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3260725" y="3698875"/>
            <a:ext cx="1479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>
                <a:latin typeface="Comic Sans MS" pitchFamily="66" charset="0"/>
              </a:rPr>
              <a:t>does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1143000" y="2043113"/>
            <a:ext cx="6580188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>
                <a:latin typeface="Comic Sans MS" pitchFamily="66" charset="0"/>
              </a:rPr>
              <a:t>is      are      does      do</a:t>
            </a: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4610100" y="2371725"/>
            <a:ext cx="14033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07BD098-483D-429B-9FB9-4AF51AA5DFF4}" type="slidenum">
              <a:rPr lang="en-US" b="0" i="0" smtClean="0"/>
              <a:pPr eaLnBrk="1" hangingPunct="1">
                <a:defRPr/>
              </a:pPr>
              <a:t>22</a:t>
            </a:fld>
            <a:endParaRPr lang="en-US" b="0" i="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006600" y="3717925"/>
            <a:ext cx="515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When ____ your test?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3868738" y="3713163"/>
            <a:ext cx="55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is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1676400" y="2057400"/>
            <a:ext cx="571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is      are      does      do</a:t>
            </a:r>
          </a:p>
        </p:txBody>
      </p:sp>
      <p:sp>
        <p:nvSpPr>
          <p:cNvPr id="574470" name="AutoShape 6"/>
          <p:cNvSpPr>
            <a:spLocks noChangeArrowheads="1"/>
          </p:cNvSpPr>
          <p:nvPr/>
        </p:nvSpPr>
        <p:spPr bwMode="auto">
          <a:xfrm>
            <a:off x="1905000" y="2057400"/>
            <a:ext cx="6858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/>
      <p:bldP spid="5744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BB5AFE9-5A88-4827-9437-DE283291A057}" type="slidenum">
              <a:rPr lang="en-US" b="0" i="0" smtClean="0"/>
              <a:pPr eaLnBrk="1" hangingPunct="1">
                <a:defRPr/>
              </a:pPr>
              <a:t>23</a:t>
            </a:fld>
            <a:endParaRPr lang="en-US" b="0" i="0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00200" y="3717925"/>
            <a:ext cx="5721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What ____ their names?</a:t>
            </a: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3119438" y="3713163"/>
            <a:ext cx="919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are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1676400" y="2057400"/>
            <a:ext cx="571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/>
              <a:t>is      are      does      do</a:t>
            </a:r>
          </a:p>
        </p:txBody>
      </p:sp>
      <p:sp>
        <p:nvSpPr>
          <p:cNvPr id="576518" name="AutoShape 6"/>
          <p:cNvSpPr>
            <a:spLocks noChangeArrowheads="1"/>
          </p:cNvSpPr>
          <p:nvPr/>
        </p:nvSpPr>
        <p:spPr bwMode="auto">
          <a:xfrm>
            <a:off x="3048000" y="2057400"/>
            <a:ext cx="9144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24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have dinner?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When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31242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4559300"/>
            <a:ext cx="8902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have dinner at nice-thirty at night.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25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_____do you go shopping with?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944562" y="3581400"/>
            <a:ext cx="1493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Who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44563" y="45593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go shopping with my sister.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26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304800" y="3717925"/>
            <a:ext cx="882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have for breakfast?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What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12954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have juice and toast.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27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work?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Where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4845050" y="2386012"/>
            <a:ext cx="14668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work at ICPNA.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5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28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92163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_____do you live with?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944562" y="3581400"/>
            <a:ext cx="1493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Who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6934200" y="2386013"/>
            <a:ext cx="923925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44563" y="45593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live with my sister.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6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29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go shopping?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When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31242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go shopping on Monday night.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D0BED49-D73E-412D-9D9C-5FDF286FF52C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342035" name="Oval 19"/>
          <p:cNvSpPr>
            <a:spLocks noChangeArrowheads="1"/>
          </p:cNvSpPr>
          <p:nvPr/>
        </p:nvSpPr>
        <p:spPr bwMode="auto">
          <a:xfrm>
            <a:off x="5562600" y="2762250"/>
            <a:ext cx="3200400" cy="15049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2040" name="Oval 24"/>
          <p:cNvSpPr>
            <a:spLocks noChangeArrowheads="1"/>
          </p:cNvSpPr>
          <p:nvPr/>
        </p:nvSpPr>
        <p:spPr bwMode="auto">
          <a:xfrm>
            <a:off x="4610100" y="4800600"/>
            <a:ext cx="4116388" cy="169545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1681163" y="1482725"/>
            <a:ext cx="718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0" i="0">
                <a:latin typeface="Comic Sans MS" pitchFamily="66" charset="0"/>
              </a:rPr>
              <a:t>QUESTION                            SHORT ANSWER </a:t>
            </a:r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304800" y="2438400"/>
            <a:ext cx="5754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(i) </a:t>
            </a:r>
            <a:r>
              <a:rPr lang="en-US" sz="3600" b="0">
                <a:solidFill>
                  <a:srgbClr val="009900"/>
                </a:solidFill>
                <a:latin typeface="Comic Sans MS" pitchFamily="66" charset="0"/>
              </a:rPr>
              <a:t>Do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you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>
                <a:solidFill>
                  <a:srgbClr val="FF0000"/>
                </a:solidFill>
                <a:latin typeface="Comic Sans MS" pitchFamily="66" charset="0"/>
              </a:rPr>
              <a:t>like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ice cream?</a:t>
            </a:r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6019800" y="2895600"/>
            <a:ext cx="270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Yes</a:t>
            </a:r>
            <a:r>
              <a:rPr lang="en-US" sz="3600" b="0">
                <a:latin typeface="Comic Sans MS" pitchFamily="66" charset="0"/>
              </a:rPr>
              <a:t>, </a:t>
            </a:r>
            <a:r>
              <a:rPr lang="en-US" sz="3600" b="0" i="0">
                <a:latin typeface="Comic Sans MS" pitchFamily="66" charset="0"/>
              </a:rPr>
              <a:t>I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</a:t>
            </a:r>
            <a:r>
              <a:rPr lang="en-US" sz="3600" b="0">
                <a:latin typeface="Comic Sans MS" pitchFamily="66" charset="0"/>
              </a:rPr>
              <a:t>.</a:t>
            </a:r>
          </a:p>
          <a:p>
            <a:r>
              <a:rPr lang="en-US" sz="3600" b="0" i="0">
                <a:latin typeface="Comic Sans MS" pitchFamily="66" charset="0"/>
              </a:rPr>
              <a:t>No, I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don’t</a:t>
            </a:r>
            <a:r>
              <a:rPr lang="en-US" sz="3600" b="0">
                <a:latin typeface="Comic Sans MS" pitchFamily="66" charset="0"/>
              </a:rPr>
              <a:t>.</a:t>
            </a:r>
          </a:p>
        </p:txBody>
      </p:sp>
      <p:sp>
        <p:nvSpPr>
          <p:cNvPr id="6152" name="Oval 20"/>
          <p:cNvSpPr>
            <a:spLocks noChangeArrowheads="1"/>
          </p:cNvSpPr>
          <p:nvPr/>
        </p:nvSpPr>
        <p:spPr bwMode="auto">
          <a:xfrm>
            <a:off x="5410200" y="1350963"/>
            <a:ext cx="3048000" cy="7366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>
              <a:latin typeface="Comic Sans MS" pitchFamily="66" charset="0"/>
            </a:endParaRPr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228600" y="4267200"/>
            <a:ext cx="6418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(j) </a:t>
            </a:r>
            <a:r>
              <a:rPr lang="en-US" sz="3600" b="0">
                <a:solidFill>
                  <a:srgbClr val="009900"/>
                </a:solidFill>
                <a:latin typeface="Comic Sans MS" pitchFamily="66" charset="0"/>
              </a:rPr>
              <a:t>Does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Max</a:t>
            </a:r>
            <a:r>
              <a:rPr lang="en-US" sz="3600" b="0">
                <a:latin typeface="Comic Sans MS" pitchFamily="66" charset="0"/>
              </a:rPr>
              <a:t> </a:t>
            </a:r>
            <a:r>
              <a:rPr lang="en-US" sz="3600" b="0">
                <a:solidFill>
                  <a:srgbClr val="FF0000"/>
                </a:solidFill>
                <a:latin typeface="Comic Sans MS" pitchFamily="66" charset="0"/>
              </a:rPr>
              <a:t>like</a:t>
            </a:r>
            <a:r>
              <a:rPr lang="en-US" sz="3600">
                <a:latin typeface="Comic Sans MS" pitchFamily="66" charset="0"/>
              </a:rPr>
              <a:t> </a:t>
            </a:r>
            <a:r>
              <a:rPr lang="en-US" sz="3600" b="0" i="0">
                <a:latin typeface="Comic Sans MS" pitchFamily="66" charset="0"/>
              </a:rPr>
              <a:t>ice cream?</a:t>
            </a:r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5105400" y="5029200"/>
            <a:ext cx="3455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>
                <a:latin typeface="Comic Sans MS" pitchFamily="66" charset="0"/>
              </a:rPr>
              <a:t>Yes, he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does</a:t>
            </a:r>
            <a:r>
              <a:rPr lang="en-US" sz="3600" b="0">
                <a:latin typeface="Comic Sans MS" pitchFamily="66" charset="0"/>
              </a:rPr>
              <a:t>.</a:t>
            </a:r>
          </a:p>
          <a:p>
            <a:r>
              <a:rPr lang="en-US" sz="3600" b="0" i="0">
                <a:latin typeface="Comic Sans MS" pitchFamily="66" charset="0"/>
              </a:rPr>
              <a:t>No, he</a:t>
            </a:r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600">
                <a:solidFill>
                  <a:srgbClr val="009900"/>
                </a:solidFill>
                <a:latin typeface="Comic Sans MS" pitchFamily="66" charset="0"/>
              </a:rPr>
              <a:t>doesn’t</a:t>
            </a:r>
            <a:r>
              <a:rPr lang="en-US" sz="3600" b="0">
                <a:latin typeface="Comic Sans MS" pitchFamily="66" charset="0"/>
              </a:rPr>
              <a:t>.</a:t>
            </a:r>
          </a:p>
        </p:txBody>
      </p:sp>
      <p:sp>
        <p:nvSpPr>
          <p:cNvPr id="6155" name="Line 34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6" name="Rectangle 3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Text Box 3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5" grpId="0" animBg="1"/>
      <p:bldP spid="342040" grpId="0" animBg="1"/>
      <p:bldP spid="342031" grpId="0"/>
      <p:bldP spid="342034" grpId="0"/>
      <p:bldP spid="342037" grpId="0"/>
      <p:bldP spid="3420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30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buy?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17525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What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1295400" y="2386013"/>
            <a:ext cx="129540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buy tomatoes, lettuce, chicken, juice, soda and onions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31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09600" y="3717925"/>
            <a:ext cx="852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______do you buy fruits 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5800" y="35814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latin typeface="Comic Sans MS" pitchFamily="66" charset="0"/>
              </a:rPr>
              <a:t>Where 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143000" y="2057400"/>
            <a:ext cx="69342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i="0" dirty="0" smtClean="0">
                <a:latin typeface="Comic Sans MS" pitchFamily="66" charset="0"/>
              </a:rPr>
              <a:t>what    when   where    who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370706" name="AutoShape 18"/>
          <p:cNvSpPr>
            <a:spLocks noChangeArrowheads="1"/>
          </p:cNvSpPr>
          <p:nvPr/>
        </p:nvSpPr>
        <p:spPr bwMode="auto">
          <a:xfrm>
            <a:off x="4845050" y="2386012"/>
            <a:ext cx="1466850" cy="4095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800" y="4559300"/>
            <a:ext cx="8521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buy fruits at Wong.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7" grpId="0"/>
      <p:bldP spid="3707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32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974850" y="2936875"/>
            <a:ext cx="579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974850" y="2578100"/>
            <a:ext cx="56388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Where do you study?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27250" y="4025900"/>
            <a:ext cx="5797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I study at ICPNA.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33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2133600" y="3022739"/>
            <a:ext cx="533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2133600" y="2797314"/>
            <a:ext cx="4953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Where does he live?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0" y="3864114"/>
            <a:ext cx="533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He lives in Ate.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5501175-1D55-4DAD-8937-5DD585E0B519}" type="slidenum">
              <a:rPr lang="en-US" b="0" i="0" smtClean="0"/>
              <a:pPr eaLnBrk="1" hangingPunct="1">
                <a:defRPr/>
              </a:pPr>
              <a:t>34</a:t>
            </a:fld>
            <a:endParaRPr lang="en-US" b="0" i="0" smtClean="0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231900" y="2898775"/>
            <a:ext cx="533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______________?</a:t>
            </a:r>
            <a:endParaRPr lang="en-US" sz="4000" b="0" i="0" dirty="0">
              <a:latin typeface="Comic Sans MS" pitchFamily="66" charset="0"/>
            </a:endParaRPr>
          </a:p>
        </p:txBody>
      </p:sp>
      <p:sp>
        <p:nvSpPr>
          <p:cNvPr id="22533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3-13  Let’s Practice</a:t>
            </a:r>
          </a:p>
        </p:txBody>
      </p:sp>
      <p:sp>
        <p:nvSpPr>
          <p:cNvPr id="22534" name="AutoShape 16"/>
          <p:cNvSpPr>
            <a:spLocks noChangeArrowheads="1"/>
          </p:cNvSpPr>
          <p:nvPr/>
        </p:nvSpPr>
        <p:spPr bwMode="auto">
          <a:xfrm>
            <a:off x="1231900" y="2673350"/>
            <a:ext cx="4953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3600" i="0" dirty="0" smtClean="0">
                <a:latin typeface="Comic Sans MS" pitchFamily="66" charset="0"/>
              </a:rPr>
              <a:t>When do you study?</a:t>
            </a:r>
            <a:endParaRPr lang="en-US" sz="3600" i="0" dirty="0">
              <a:latin typeface="Comic Sans MS" pitchFamily="66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19200" y="3730764"/>
            <a:ext cx="678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 dirty="0" smtClean="0">
                <a:latin typeface="Comic Sans MS" pitchFamily="66" charset="0"/>
              </a:rPr>
              <a:t>Carla and I study at 7 a.m.</a:t>
            </a:r>
            <a:endParaRPr lang="en-US" sz="4000" b="0" i="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38DA27A-B582-4FBE-8053-98C96EDE43F0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>
            <a:off x="838200" y="3810000"/>
            <a:ext cx="7848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>
                <a:latin typeface="Comic Sans MS" pitchFamily="66" charset="0"/>
              </a:rPr>
              <a:t>       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533400" y="18288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4000" b="0" i="0">
                <a:latin typeface="Comic Sans MS" pitchFamily="66" charset="0"/>
              </a:rPr>
              <a:t>(h) </a:t>
            </a:r>
            <a:r>
              <a:rPr lang="en-US" sz="4000">
                <a:solidFill>
                  <a:srgbClr val="009900"/>
                </a:solidFill>
                <a:latin typeface="Comic Sans MS" pitchFamily="66" charset="0"/>
              </a:rPr>
              <a:t>Are </a:t>
            </a:r>
            <a:r>
              <a:rPr lang="en-US" sz="4000">
                <a:latin typeface="Comic Sans MS" pitchFamily="66" charset="0"/>
              </a:rPr>
              <a:t>you</a:t>
            </a:r>
            <a:r>
              <a:rPr lang="en-US" sz="4000" b="0" i="0">
                <a:latin typeface="Comic Sans MS" pitchFamily="66" charset="0"/>
              </a:rPr>
              <a:t> a student?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228600" y="2819400"/>
            <a:ext cx="917733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 u="sng" dirty="0" smtClean="0">
                <a:solidFill>
                  <a:srgbClr val="FF0000"/>
                </a:solidFill>
                <a:latin typeface="Comic Sans MS" pitchFamily="66" charset="0"/>
              </a:rPr>
              <a:t>NOT possible</a:t>
            </a:r>
            <a:r>
              <a:rPr lang="en-US" sz="3600" i="0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sz="3600" b="0" i="0" dirty="0" smtClean="0">
                <a:latin typeface="Comic Sans MS" pitchFamily="66" charset="0"/>
              </a:rPr>
              <a:t> </a:t>
            </a:r>
            <a:r>
              <a:rPr lang="en-US" sz="3600" b="0" dirty="0" smtClean="0">
                <a:latin typeface="Comic Sans MS" pitchFamily="66" charset="0"/>
              </a:rPr>
              <a:t>    </a:t>
            </a:r>
            <a:r>
              <a:rPr lang="en-US" sz="3600" b="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Do</a:t>
            </a:r>
            <a:r>
              <a:rPr lang="en-US" sz="3600" b="0" dirty="0">
                <a:latin typeface="Comic Sans MS" pitchFamily="66" charset="0"/>
              </a:rPr>
              <a:t> you </a:t>
            </a:r>
            <a:r>
              <a:rPr lang="en-US" sz="3600" u="sng" dirty="0">
                <a:solidFill>
                  <a:srgbClr val="009900"/>
                </a:solidFill>
                <a:latin typeface="Comic Sans MS" pitchFamily="66" charset="0"/>
              </a:rPr>
              <a:t>be</a:t>
            </a:r>
            <a:r>
              <a:rPr lang="en-US" sz="3600" b="0" dirty="0">
                <a:latin typeface="Comic Sans MS" pitchFamily="66" charset="0"/>
              </a:rPr>
              <a:t> a student?</a:t>
            </a:r>
          </a:p>
        </p:txBody>
      </p:sp>
      <p:sp>
        <p:nvSpPr>
          <p:cNvPr id="242701" name="Text Box 13"/>
          <p:cNvSpPr txBox="1">
            <a:spLocks noChangeArrowheads="1"/>
          </p:cNvSpPr>
          <p:nvPr/>
        </p:nvSpPr>
        <p:spPr bwMode="auto">
          <a:xfrm>
            <a:off x="1524000" y="3886200"/>
            <a:ext cx="624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0" i="0" dirty="0" smtClean="0">
                <a:latin typeface="Comic Sans MS" pitchFamily="66" charset="0"/>
              </a:rPr>
              <a:t>It´s not possible to have </a:t>
            </a:r>
            <a:r>
              <a:rPr lang="en-US" sz="4000" b="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do</a:t>
            </a:r>
            <a:r>
              <a:rPr lang="en-US" sz="4000" b="0" i="0" dirty="0" smtClean="0">
                <a:latin typeface="Comic Sans MS" pitchFamily="66" charset="0"/>
              </a:rPr>
              <a:t> as </a:t>
            </a:r>
            <a:r>
              <a:rPr lang="en-US" sz="4000" b="0" i="0" dirty="0" err="1" smtClean="0">
                <a:latin typeface="Comic Sans MS" pitchFamily="66" charset="0"/>
              </a:rPr>
              <a:t>auxiliar</a:t>
            </a:r>
            <a:r>
              <a:rPr lang="en-US" sz="4000" b="0" i="0" dirty="0" smtClean="0">
                <a:latin typeface="Comic Sans MS" pitchFamily="66" charset="0"/>
              </a:rPr>
              <a:t> and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be</a:t>
            </a:r>
          </a:p>
          <a:p>
            <a:pPr algn="ctr" eaLnBrk="1" hangingPunct="1"/>
            <a:r>
              <a:rPr lang="en-US" sz="4000" b="0" i="0" dirty="0" smtClean="0">
                <a:latin typeface="Comic Sans MS" pitchFamily="66" charset="0"/>
              </a:rPr>
              <a:t> as main verb</a:t>
            </a:r>
            <a:endParaRPr lang="en-US" sz="3200" b="0" i="0" dirty="0">
              <a:latin typeface="Comic Sans MS" pitchFamily="66" charset="0"/>
            </a:endParaRPr>
          </a:p>
        </p:txBody>
      </p:sp>
      <p:sp>
        <p:nvSpPr>
          <p:cNvPr id="5129" name="Text Box 3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3-10  THE SIMPLE PRESENT: YES/NO QUESTIONS</a:t>
            </a:r>
            <a:endParaRPr lang="en-US" sz="20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 </a:t>
            </a:r>
            <a:r>
              <a:rPr lang="es-PE" dirty="0" err="1" smtClean="0"/>
              <a:t>this</a:t>
            </a:r>
            <a:r>
              <a:rPr lang="es-PE" dirty="0" smtClean="0"/>
              <a:t> </a:t>
            </a:r>
            <a:r>
              <a:rPr lang="es-PE" dirty="0" err="1" smtClean="0"/>
              <a:t>lesson</a:t>
            </a:r>
            <a:r>
              <a:rPr lang="es-PE" dirty="0" smtClean="0"/>
              <a:t> </a:t>
            </a:r>
            <a:r>
              <a:rPr lang="es-PE" dirty="0" err="1" smtClean="0"/>
              <a:t>we</a:t>
            </a:r>
            <a:r>
              <a:rPr lang="es-PE" dirty="0" smtClean="0"/>
              <a:t> </a:t>
            </a:r>
            <a:r>
              <a:rPr lang="es-PE" dirty="0" err="1" smtClean="0"/>
              <a:t>will</a:t>
            </a:r>
            <a:r>
              <a:rPr lang="es-PE" dirty="0" smtClean="0"/>
              <a:t> </a:t>
            </a:r>
            <a:r>
              <a:rPr lang="es-PE" dirty="0" err="1" smtClean="0"/>
              <a:t>talk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Wh</a:t>
            </a:r>
            <a:r>
              <a:rPr lang="es-PE" dirty="0" smtClean="0"/>
              <a:t>- </a:t>
            </a:r>
            <a:r>
              <a:rPr lang="es-PE" dirty="0" err="1" smtClean="0"/>
              <a:t>questions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simple </a:t>
            </a:r>
            <a:r>
              <a:rPr lang="es-PE" dirty="0" err="1" smtClean="0"/>
              <a:t>present</a:t>
            </a:r>
            <a:r>
              <a:rPr lang="es-PE" dirty="0" smtClean="0"/>
              <a:t>, </a:t>
            </a:r>
            <a:r>
              <a:rPr lang="es-PE" dirty="0" err="1" smtClean="0"/>
              <a:t>that</a:t>
            </a:r>
            <a:r>
              <a:rPr lang="es-PE" dirty="0" smtClean="0"/>
              <a:t> </a:t>
            </a:r>
            <a:r>
              <a:rPr lang="es-PE" dirty="0" err="1" smtClean="0"/>
              <a:t>means</a:t>
            </a:r>
            <a:r>
              <a:rPr lang="es-PE" dirty="0" smtClean="0"/>
              <a:t> </a:t>
            </a:r>
            <a:r>
              <a:rPr lang="es-PE" dirty="0" err="1" smtClean="0"/>
              <a:t>getting</a:t>
            </a:r>
            <a:r>
              <a:rPr lang="es-PE" dirty="0" smtClean="0"/>
              <a:t> </a:t>
            </a:r>
            <a:r>
              <a:rPr lang="es-PE" dirty="0" err="1" smtClean="0"/>
              <a:t>specific</a:t>
            </a:r>
            <a:r>
              <a:rPr lang="es-PE" dirty="0" smtClean="0"/>
              <a:t> </a:t>
            </a:r>
            <a:r>
              <a:rPr lang="es-PE" dirty="0" err="1" smtClean="0"/>
              <a:t>information</a:t>
            </a:r>
            <a:r>
              <a:rPr lang="es-PE" dirty="0" smtClean="0"/>
              <a:t> </a:t>
            </a:r>
            <a:r>
              <a:rPr lang="es-PE" dirty="0" err="1" smtClean="0"/>
              <a:t>with</a:t>
            </a:r>
            <a:r>
              <a:rPr lang="es-PE" dirty="0" smtClean="0"/>
              <a:t>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questions</a:t>
            </a:r>
            <a:r>
              <a:rPr lang="es-PE" dirty="0" smtClean="0"/>
              <a:t>, </a:t>
            </a:r>
            <a:r>
              <a:rPr lang="es-PE" dirty="0" err="1" smtClean="0"/>
              <a:t>not</a:t>
            </a:r>
            <a:r>
              <a:rPr lang="es-PE" dirty="0" smtClean="0"/>
              <a:t> a Yes </a:t>
            </a:r>
            <a:r>
              <a:rPr lang="es-PE" dirty="0" err="1" smtClean="0"/>
              <a:t>or</a:t>
            </a:r>
            <a:r>
              <a:rPr lang="es-PE" dirty="0" smtClean="0"/>
              <a:t> 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0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C2F1D02-5A29-4024-AC79-4FE8C38DE76E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444418" name="Oval 2"/>
          <p:cNvSpPr>
            <a:spLocks noChangeArrowheads="1"/>
          </p:cNvSpPr>
          <p:nvPr/>
        </p:nvSpPr>
        <p:spPr bwMode="auto">
          <a:xfrm>
            <a:off x="5638800" y="3124200"/>
            <a:ext cx="31242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5954713" y="3275013"/>
            <a:ext cx="2701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Yes</a:t>
            </a:r>
            <a:r>
              <a:rPr lang="en-US" sz="2800" b="0">
                <a:latin typeface="Comic Sans MS" pitchFamily="66" charset="0"/>
              </a:rPr>
              <a:t>,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en-US" sz="2800" b="0" i="0">
                <a:latin typeface="Comic Sans MS" pitchFamily="66" charset="0"/>
              </a:rPr>
              <a:t>they</a:t>
            </a:r>
            <a:r>
              <a:rPr lang="en-US" sz="2800" b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2800" b="0">
                <a:latin typeface="Comic Sans MS" pitchFamily="66" charset="0"/>
              </a:rPr>
              <a:t>.</a:t>
            </a:r>
          </a:p>
          <a:p>
            <a:r>
              <a:rPr lang="en-US" sz="2800">
                <a:latin typeface="Comic Sans MS" pitchFamily="66" charset="0"/>
              </a:rPr>
              <a:t>No</a:t>
            </a:r>
            <a:r>
              <a:rPr lang="en-US" sz="2800" b="0">
                <a:latin typeface="Comic Sans MS" pitchFamily="66" charset="0"/>
              </a:rPr>
              <a:t>, </a:t>
            </a:r>
            <a:r>
              <a:rPr lang="en-US" sz="2800" b="0" i="0">
                <a:latin typeface="Comic Sans MS" pitchFamily="66" charset="0"/>
              </a:rPr>
              <a:t>they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0" i="0">
                <a:solidFill>
                  <a:schemeClr val="accent2"/>
                </a:solidFill>
                <a:latin typeface="Comic Sans MS" pitchFamily="66" charset="0"/>
              </a:rPr>
              <a:t>don’t</a:t>
            </a:r>
            <a:r>
              <a:rPr lang="en-US" sz="2800" b="0">
                <a:latin typeface="Comic Sans MS" pitchFamily="66" charset="0"/>
              </a:rPr>
              <a:t>.</a:t>
            </a:r>
          </a:p>
          <a:p>
            <a:endParaRPr lang="en-US" sz="28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44420" name="Oval 4"/>
          <p:cNvSpPr>
            <a:spLocks noChangeArrowheads="1"/>
          </p:cNvSpPr>
          <p:nvPr/>
        </p:nvSpPr>
        <p:spPr bwMode="auto">
          <a:xfrm>
            <a:off x="3429000" y="5181600"/>
            <a:ext cx="5257800" cy="1143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44426" name="Rectangle 10"/>
          <p:cNvSpPr>
            <a:spLocks noChangeArrowheads="1"/>
          </p:cNvSpPr>
          <p:nvPr/>
        </p:nvSpPr>
        <p:spPr bwMode="auto">
          <a:xfrm>
            <a:off x="381000" y="2697163"/>
            <a:ext cx="4913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(a) </a:t>
            </a: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Do</a:t>
            </a:r>
            <a:r>
              <a:rPr lang="en-US" sz="3200" dirty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they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in </a:t>
            </a:r>
            <a:r>
              <a:rPr lang="en-US" sz="3200" b="0" i="0" dirty="0" err="1" smtClean="0">
                <a:latin typeface="Comic Sans MS" pitchFamily="66" charset="0"/>
              </a:rPr>
              <a:t>Ñaña</a:t>
            </a:r>
            <a:r>
              <a:rPr lang="en-US" sz="3200" b="0" i="0" dirty="0" smtClean="0">
                <a:latin typeface="Comic Sans MS" pitchFamily="66" charset="0"/>
              </a:rPr>
              <a:t>?</a:t>
            </a:r>
            <a:endParaRPr lang="en-US" sz="3200" b="0" i="0" dirty="0">
              <a:latin typeface="Comic Sans MS" pitchFamily="66" charset="0"/>
            </a:endParaRPr>
          </a:p>
        </p:txBody>
      </p:sp>
      <p:sp>
        <p:nvSpPr>
          <p:cNvPr id="9225" name="Oval 13"/>
          <p:cNvSpPr>
            <a:spLocks noChangeArrowheads="1"/>
          </p:cNvSpPr>
          <p:nvPr/>
        </p:nvSpPr>
        <p:spPr bwMode="auto">
          <a:xfrm>
            <a:off x="5334000" y="1371600"/>
            <a:ext cx="32004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444435" name="Rectangle 19"/>
          <p:cNvSpPr>
            <a:spLocks noChangeArrowheads="1"/>
          </p:cNvSpPr>
          <p:nvPr/>
        </p:nvSpPr>
        <p:spPr bwMode="auto">
          <a:xfrm>
            <a:off x="381000" y="4471988"/>
            <a:ext cx="501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(b)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do </a:t>
            </a:r>
            <a:r>
              <a:rPr lang="en-US" sz="3200" b="0" i="0">
                <a:latin typeface="Comic Sans MS" pitchFamily="66" charset="0"/>
              </a:rPr>
              <a:t>they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i="0">
                <a:latin typeface="Comic Sans MS" pitchFamily="66" charset="0"/>
              </a:rPr>
              <a:t>?</a:t>
            </a:r>
          </a:p>
        </p:txBody>
      </p:sp>
      <p:sp>
        <p:nvSpPr>
          <p:cNvPr id="444436" name="Rectangle 20"/>
          <p:cNvSpPr>
            <a:spLocks noChangeArrowheads="1"/>
          </p:cNvSpPr>
          <p:nvPr/>
        </p:nvSpPr>
        <p:spPr bwMode="auto">
          <a:xfrm>
            <a:off x="3733800" y="5461000"/>
            <a:ext cx="40334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They live in </a:t>
            </a:r>
            <a:r>
              <a:rPr lang="en-US" sz="3200" dirty="0" err="1" smtClean="0">
                <a:latin typeface="Comic Sans MS" pitchFamily="66" charset="0"/>
              </a:rPr>
              <a:t>Cañete</a:t>
            </a:r>
            <a:endParaRPr lang="en-US" sz="3200" b="0" dirty="0">
              <a:latin typeface="Comic Sans MS" pitchFamily="66" charset="0"/>
            </a:endParaRPr>
          </a:p>
        </p:txBody>
      </p:sp>
      <p:sp>
        <p:nvSpPr>
          <p:cNvPr id="9228" name="Rectangle 26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0779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animBg="1"/>
      <p:bldP spid="444428" grpId="0"/>
      <p:bldP spid="444420" grpId="0" animBg="1"/>
      <p:bldP spid="444426" grpId="0"/>
      <p:bldP spid="444435" grpId="0"/>
      <p:bldP spid="444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C9AB6C2-9F13-4741-8E17-9992D43DE380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450563" name="Oval 3"/>
          <p:cNvSpPr>
            <a:spLocks noChangeArrowheads="1"/>
          </p:cNvSpPr>
          <p:nvPr/>
        </p:nvSpPr>
        <p:spPr bwMode="auto">
          <a:xfrm>
            <a:off x="5334000" y="3276600"/>
            <a:ext cx="3429000" cy="12954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5638800" y="3352800"/>
            <a:ext cx="332975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Yes, </a:t>
            </a:r>
            <a:r>
              <a:rPr lang="en-US" sz="3200" i="0" dirty="0" smtClean="0">
                <a:latin typeface="Comic Sans MS" pitchFamily="66" charset="0"/>
              </a:rPr>
              <a:t>s</a:t>
            </a:r>
            <a:r>
              <a:rPr lang="en-US" sz="3200" b="0" i="0" dirty="0" smtClean="0">
                <a:latin typeface="Comic Sans MS" pitchFamily="66" charset="0"/>
              </a:rPr>
              <a:t>he</a:t>
            </a:r>
            <a:r>
              <a:rPr lang="en-US" sz="3200" b="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solidFill>
                  <a:schemeClr val="accent2"/>
                </a:solidFill>
                <a:latin typeface="Comic Sans MS" pitchFamily="66" charset="0"/>
              </a:rPr>
              <a:t>does</a:t>
            </a:r>
            <a:r>
              <a:rPr lang="en-US" sz="3200" b="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r>
              <a:rPr lang="en-US" sz="3200" dirty="0">
                <a:latin typeface="Comic Sans MS" pitchFamily="66" charset="0"/>
              </a:rPr>
              <a:t>No,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 smtClean="0">
                <a:latin typeface="Comic Sans MS" pitchFamily="66" charset="0"/>
              </a:rPr>
              <a:t>she</a:t>
            </a:r>
            <a:r>
              <a:rPr lang="en-US" sz="32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3200" b="0" i="0" dirty="0">
                <a:solidFill>
                  <a:schemeClr val="accent2"/>
                </a:solidFill>
                <a:latin typeface="Comic Sans MS" pitchFamily="66" charset="0"/>
              </a:rPr>
              <a:t>doesn’t</a:t>
            </a:r>
            <a:r>
              <a:rPr lang="en-US" sz="2800" b="0" dirty="0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50565" name="Oval 5"/>
          <p:cNvSpPr>
            <a:spLocks noChangeArrowheads="1"/>
          </p:cNvSpPr>
          <p:nvPr/>
        </p:nvSpPr>
        <p:spPr bwMode="auto">
          <a:xfrm>
            <a:off x="3657600" y="5181600"/>
            <a:ext cx="5029200" cy="1143000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28600" y="2362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676400" y="1447800"/>
            <a:ext cx="689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QUESTION                   SHORT ANSWER</a:t>
            </a:r>
            <a:r>
              <a:rPr lang="en-US" sz="2400" b="0" i="0"/>
              <a:t> 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381000" y="2697163"/>
            <a:ext cx="61446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 dirty="0">
                <a:latin typeface="Comic Sans MS" pitchFamily="66" charset="0"/>
              </a:rPr>
              <a:t>(c) </a:t>
            </a: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Does </a:t>
            </a:r>
            <a:r>
              <a:rPr lang="en-US" sz="3200" b="0" i="0" dirty="0" err="1" smtClean="0">
                <a:latin typeface="Comic Sans MS" pitchFamily="66" charset="0"/>
              </a:rPr>
              <a:t>Alexa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 dirty="0">
                <a:latin typeface="Comic Sans MS" pitchFamily="66" charset="0"/>
              </a:rPr>
              <a:t> </a:t>
            </a:r>
            <a:r>
              <a:rPr lang="en-US" sz="3200" b="0" i="0" dirty="0">
                <a:latin typeface="Comic Sans MS" pitchFamily="66" charset="0"/>
              </a:rPr>
              <a:t>in Moscow?</a:t>
            </a:r>
          </a:p>
          <a:p>
            <a:endParaRPr lang="en-US" sz="3200" b="0" i="0" dirty="0">
              <a:latin typeface="Comic Sans MS" pitchFamily="66" charset="0"/>
            </a:endParaRPr>
          </a:p>
        </p:txBody>
      </p:sp>
      <p:sp>
        <p:nvSpPr>
          <p:cNvPr id="10249" name="Oval 12"/>
          <p:cNvSpPr>
            <a:spLocks noChangeArrowheads="1"/>
          </p:cNvSpPr>
          <p:nvPr/>
        </p:nvSpPr>
        <p:spPr bwMode="auto">
          <a:xfrm>
            <a:off x="5257800" y="1371600"/>
            <a:ext cx="3352800" cy="695325"/>
          </a:xfrm>
          <a:prstGeom prst="ellipse">
            <a:avLst/>
          </a:prstGeom>
          <a:solidFill>
            <a:srgbClr val="333399">
              <a:alpha val="2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2800" i="0"/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381000" y="4471988"/>
            <a:ext cx="5030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>
                <a:latin typeface="Comic Sans MS" pitchFamily="66" charset="0"/>
              </a:rPr>
              <a:t> </a:t>
            </a:r>
            <a:r>
              <a:rPr lang="en-US" sz="3200" b="0" i="0">
                <a:latin typeface="Comic Sans MS" pitchFamily="66" charset="0"/>
              </a:rPr>
              <a:t>(d) </a:t>
            </a:r>
            <a:r>
              <a:rPr lang="en-US" sz="3200">
                <a:solidFill>
                  <a:srgbClr val="0000CC"/>
                </a:solidFill>
                <a:latin typeface="Comic Sans MS" pitchFamily="66" charset="0"/>
              </a:rPr>
              <a:t>Where</a:t>
            </a: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 does </a:t>
            </a:r>
            <a:r>
              <a:rPr lang="en-US" sz="3200" b="0" i="0">
                <a:latin typeface="Comic Sans MS" pitchFamily="66" charset="0"/>
              </a:rPr>
              <a:t>he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>
                <a:solidFill>
                  <a:srgbClr val="FF3300"/>
                </a:solidFill>
                <a:latin typeface="Comic Sans MS" pitchFamily="66" charset="0"/>
              </a:rPr>
              <a:t>live</a:t>
            </a:r>
            <a:r>
              <a:rPr lang="en-US" sz="3200" b="0">
                <a:latin typeface="Comic Sans MS" pitchFamily="66" charset="0"/>
              </a:rPr>
              <a:t>?</a:t>
            </a:r>
          </a:p>
        </p:txBody>
      </p:sp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3889375" y="5448300"/>
            <a:ext cx="4546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He lives in </a:t>
            </a:r>
            <a:r>
              <a:rPr lang="en-US" sz="3200" dirty="0" smtClean="0">
                <a:latin typeface="Comic Sans MS" pitchFamily="66" charset="0"/>
              </a:rPr>
              <a:t>New York.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252" name="Rectangle 21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3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3-11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6901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nimBg="1"/>
      <p:bldP spid="450562" grpId="0"/>
      <p:bldP spid="450565" grpId="0" animBg="1"/>
      <p:bldP spid="450570" grpId="0"/>
      <p:bldP spid="450574" grpId="0"/>
      <p:bldP spid="4505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42EBE21-710A-473A-BCBC-221A14F07545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7724" y="1642566"/>
            <a:ext cx="4946650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>
                <a:latin typeface="Comic Sans MS" pitchFamily="66" charset="0"/>
              </a:rPr>
              <a:t>Does he exercise?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  <a:latin typeface="Comic Sans MS" pitchFamily="66" charset="0"/>
              </a:rPr>
              <a:t>3-10  THE SIMPLE PRESENT: YES/NO QUESTIONS</a:t>
            </a:r>
            <a:endParaRPr lang="en-US" sz="2000" b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101" name="Picture 9" descr="C3S70_1964015_exerci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60525"/>
            <a:ext cx="2540000" cy="3810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7724" y="2579191"/>
            <a:ext cx="3607078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Yes, he does.</a:t>
            </a:r>
            <a:endParaRPr lang="en-US" sz="4400" b="0" i="0" dirty="0"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292" y="4260850"/>
            <a:ext cx="6888424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Where does </a:t>
            </a:r>
            <a:r>
              <a:rPr lang="en-US" sz="4400" b="0" i="0" dirty="0">
                <a:latin typeface="Comic Sans MS" pitchFamily="66" charset="0"/>
              </a:rPr>
              <a:t>he exercise?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792" y="5172075"/>
            <a:ext cx="6026009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 dirty="0" smtClean="0">
                <a:latin typeface="Comic Sans MS" pitchFamily="66" charset="0"/>
              </a:rPr>
              <a:t>He exercises at home.</a:t>
            </a:r>
            <a:endParaRPr lang="en-US" sz="4400" b="0" i="0" dirty="0">
              <a:latin typeface="Comic Sans MS" pitchFamily="66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728885" y="2905125"/>
            <a:ext cx="862415" cy="66992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5BB4ACB-46CB-46B2-8679-4AD21407C442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14425" y="1371600"/>
            <a:ext cx="6962775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When do you go shopping?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33400" y="2274888"/>
            <a:ext cx="8240713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What time do you go shopping?</a:t>
            </a:r>
          </a:p>
        </p:txBody>
      </p:sp>
      <p:pic>
        <p:nvPicPr>
          <p:cNvPr id="15365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301875" cy="3429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8410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3-12  THE SIMPLE PRESENT: ASKING INFORMATION</a:t>
            </a:r>
          </a:p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         QUESTIONS WITH </a:t>
            </a:r>
            <a:r>
              <a:rPr lang="en-US" sz="2000" b="0">
                <a:solidFill>
                  <a:schemeClr val="bg1"/>
                </a:solidFill>
              </a:rPr>
              <a:t>WHEN </a:t>
            </a:r>
            <a:r>
              <a:rPr lang="en-US" sz="2000" b="0" i="0">
                <a:solidFill>
                  <a:schemeClr val="bg1"/>
                </a:solidFill>
              </a:rPr>
              <a:t>AND</a:t>
            </a:r>
            <a:r>
              <a:rPr lang="en-US" sz="2000" b="0">
                <a:solidFill>
                  <a:schemeClr val="bg1"/>
                </a:solidFill>
              </a:rPr>
              <a:t> WHAT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17713</TotalTime>
  <Words>939</Words>
  <Application>Microsoft Office PowerPoint</Application>
  <PresentationFormat>On-screen Show (4:3)</PresentationFormat>
  <Paragraphs>245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BEG DESIGN</vt:lpstr>
      <vt:lpstr>1_BEG DESIGN</vt:lpstr>
      <vt:lpstr>Default Design</vt:lpstr>
      <vt:lpstr>WH – Questions using the Simple Present</vt:lpstr>
      <vt:lpstr>First, let´s review yes/no questions</vt:lpstr>
      <vt:lpstr>PowerPoint Presentation</vt:lpstr>
      <vt:lpstr>PowerPoint Presentation</vt:lpstr>
      <vt:lpstr>In this lesson we will talk about Wh- questions using the simple present, that means getting specific information with your questions, not a Yes or 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</cp:lastModifiedBy>
  <cp:revision>350</cp:revision>
  <dcterms:created xsi:type="dcterms:W3CDTF">2006-05-06T11:54:18Z</dcterms:created>
  <dcterms:modified xsi:type="dcterms:W3CDTF">2012-05-31T17:17:51Z</dcterms:modified>
</cp:coreProperties>
</file>