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6A685-0C35-4CE6-98C8-7BACE58B81E7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E8FD8-BBC3-429C-B772-C16A403F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E59E08-F0AD-41FA-9380-9BB625848697}" type="slidenum">
              <a:rPr lang="en-US" b="0" smtClean="0"/>
              <a:pPr eaLnBrk="1" hangingPunct="1"/>
              <a:t>37</a:t>
            </a:fld>
            <a:endParaRPr lang="en-US" b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AE67EE4-F7B0-42BF-9AC3-540E2D302EC8}" type="slidenum">
              <a:rPr lang="en-US" b="0" smtClean="0"/>
              <a:pPr eaLnBrk="1" hangingPunct="1"/>
              <a:t>38</a:t>
            </a:fld>
            <a:endParaRPr lang="en-US" b="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1AB5D2-9C56-4EBB-B624-9CE4B1689938}" type="slidenum">
              <a:rPr lang="en-US" b="0" smtClean="0"/>
              <a:pPr eaLnBrk="1" hangingPunct="1"/>
              <a:t>39</a:t>
            </a:fld>
            <a:endParaRPr lang="en-US" b="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DB795B6-7538-49EF-8824-18A0F5FB731C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Holidays</a:t>
            </a:r>
            <a:r>
              <a:rPr lang="es-PE" dirty="0" smtClean="0"/>
              <a:t> and </a:t>
            </a:r>
            <a:r>
              <a:rPr lang="es-PE" dirty="0" err="1" smtClean="0"/>
              <a:t>Celebrations</a:t>
            </a:r>
            <a:endParaRPr lang="es-PE" dirty="0" smtClean="0"/>
          </a:p>
          <a:p>
            <a:r>
              <a:rPr lang="es-PE" dirty="0" smtClean="0"/>
              <a:t>Basic 3 </a:t>
            </a:r>
            <a:r>
              <a:rPr lang="es-PE" dirty="0" err="1" smtClean="0"/>
              <a:t>Lesson</a:t>
            </a:r>
            <a:r>
              <a:rPr lang="es-PE" dirty="0" smtClean="0"/>
              <a:t>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0" y="2420888"/>
            <a:ext cx="6324600" cy="1828800"/>
          </a:xfrm>
        </p:spPr>
        <p:txBody>
          <a:bodyPr/>
          <a:lstStyle/>
          <a:p>
            <a:r>
              <a:rPr lang="es-PE" dirty="0" err="1" smtClean="0"/>
              <a:t>Special</a:t>
            </a:r>
            <a:r>
              <a:rPr lang="es-PE" dirty="0" smtClean="0"/>
              <a:t> </a:t>
            </a:r>
            <a:r>
              <a:rPr lang="es-PE" dirty="0" err="1" smtClean="0"/>
              <a:t>occasions</a:t>
            </a:r>
            <a:endParaRPr lang="en-US" dirty="0"/>
          </a:p>
        </p:txBody>
      </p:sp>
      <p:pic>
        <p:nvPicPr>
          <p:cNvPr id="2052" name="Picture 4" descr="http://c.tadst.com/gfx/600x400/christmas.jpg?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8" y="204292"/>
            <a:ext cx="3998268" cy="2665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152256" y="476672"/>
            <a:ext cx="257998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latin typeface="Comic Sans MS" pitchFamily="66" charset="0"/>
              </a:rPr>
              <a:t>Christmas 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2054" name="Picture 6" descr="http://www.thewestinnovascotian.com/assets/u/mothersda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2" y="4005064"/>
            <a:ext cx="3480321" cy="2706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851920" y="4869994"/>
            <a:ext cx="2664296" cy="1007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err="1" smtClean="0">
                <a:latin typeface="Comic Sans MS" pitchFamily="66" charset="0"/>
              </a:rPr>
              <a:t>Mother´s</a:t>
            </a:r>
            <a:r>
              <a:rPr lang="es-PE" sz="2800" dirty="0" smtClean="0">
                <a:latin typeface="Comic Sans MS" pitchFamily="66" charset="0"/>
              </a:rPr>
              <a:t> Day 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978" y="596900"/>
            <a:ext cx="7972456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Seventh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8349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904" y="585788"/>
            <a:ext cx="7947042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Eighth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5542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2521" y="596900"/>
            <a:ext cx="8017371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Ninth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4915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396" y="590550"/>
            <a:ext cx="8017208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Tenth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3037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228600" y="470034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Eleventh </a:t>
            </a:r>
            <a:endParaRPr lang="en-US" sz="4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7546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"/>
          <a:stretch>
            <a:fillRect/>
          </a:stretch>
        </p:blipFill>
        <p:spPr bwMode="auto">
          <a:xfrm>
            <a:off x="228600" y="562005"/>
            <a:ext cx="8002588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twelfth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9266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4572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thirteenth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628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8028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fourteenth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1126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52400" y="535247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fifteenth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5109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0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sixteenth</a:t>
            </a:r>
            <a:endParaRPr lang="en-US" sz="4400" b="0" dirty="0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01663"/>
            <a:ext cx="79994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3315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july2013calendarprintable.com/wp-content/uploads/2013/05/July-2013-Calendar-Printable-2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944"/>
            <a:ext cx="8645691" cy="64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seventeenth</a:t>
            </a:r>
            <a:endParaRPr lang="en-US" sz="4400" b="0" dirty="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76200" y="445672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551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52400" y="425450"/>
            <a:ext cx="79883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eighteenth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8979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nineteenth</a:t>
            </a:r>
            <a:endParaRPr lang="en-US" sz="4400" b="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/>
          <a:stretch>
            <a:fillRect/>
          </a:stretch>
        </p:blipFill>
        <p:spPr bwMode="auto">
          <a:xfrm>
            <a:off x="152400" y="436563"/>
            <a:ext cx="803275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929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twentieth</a:t>
            </a:r>
            <a:endParaRPr lang="en-US" sz="44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152400" y="414337"/>
            <a:ext cx="7986713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7665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228600" y="470034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33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Twenty-first</a:t>
            </a:r>
            <a:endParaRPr lang="en-US" sz="4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st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2993" y="479292"/>
            <a:ext cx="8229599" cy="5854448"/>
            <a:chOff x="192" y="357"/>
            <a:chExt cx="5031" cy="357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2" y="357"/>
              <a:ext cx="5031" cy="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5" t="13817" r="49507" b="9988"/>
            <a:stretch/>
          </p:blipFill>
          <p:spPr bwMode="auto">
            <a:xfrm>
              <a:off x="417" y="853"/>
              <a:ext cx="2337" cy="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87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"/>
          <a:stretch>
            <a:fillRect/>
          </a:stretch>
        </p:blipFill>
        <p:spPr bwMode="auto">
          <a:xfrm>
            <a:off x="228600" y="562005"/>
            <a:ext cx="8002588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307" y="6103834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Twenty-second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nd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561043" y="1290638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4572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Twenty-third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rd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609600" y="1219200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8028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648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Twenty-fourth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609600" y="1219200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52400" y="535247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Twenty-fifth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609600" y="1219200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4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6" y="438981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thirtieth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9289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2514600"/>
            <a:ext cx="6400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To express order use Ordinal Numbers :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865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fortieth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7908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601663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fiftieth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7823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sixtieth</a:t>
            </a:r>
            <a:endParaRPr lang="en-US" sz="4400" b="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0" y="436563"/>
            <a:ext cx="79994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7237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seventieth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41942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969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eightieth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8807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ninetieth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8852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"/>
          <a:stretch>
            <a:fillRect/>
          </a:stretch>
        </p:blipFill>
        <p:spPr bwMode="auto">
          <a:xfrm>
            <a:off x="-19228" y="548355"/>
            <a:ext cx="809148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one </a:t>
            </a:r>
            <a:r>
              <a:rPr lang="en-US" sz="4400" b="0" dirty="0" smtClean="0"/>
              <a:t>hundredth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0" y="1196494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131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443661-6160-4C0D-AC86-C332AA54A5D8}" type="slidenum">
              <a:rPr lang="en-US" b="0" smtClean="0"/>
              <a:pPr eaLnBrk="1" hangingPunct="1"/>
              <a:t>37</a:t>
            </a:fld>
            <a:endParaRPr lang="en-US" b="0" smtClean="0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8600" y="2057400"/>
            <a:ext cx="86868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257800" y="4648200"/>
            <a:ext cx="36576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353050" y="2108200"/>
            <a:ext cx="2175532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/>
              <a:t>Friday.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/>
              <a:t>October.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/>
              <a:t>2015.</a:t>
            </a:r>
            <a:r>
              <a:rPr lang="en-US" sz="2800" dirty="0"/>
              <a:t> 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 </a:t>
            </a:r>
            <a:r>
              <a:rPr lang="en-US" sz="2800" b="0" dirty="0"/>
              <a:t>June 8.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June 8</a:t>
            </a:r>
            <a:r>
              <a:rPr lang="en-US" sz="2800" b="0" baseline="30000" dirty="0" smtClean="0"/>
              <a:t>th.</a:t>
            </a:r>
            <a:endParaRPr lang="en-US" sz="2800" b="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88938" y="2108200"/>
            <a:ext cx="4459287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b="0"/>
              <a:t>(a)</a:t>
            </a:r>
            <a:r>
              <a:rPr lang="en-US" sz="2800"/>
              <a:t>  </a:t>
            </a:r>
            <a:r>
              <a:rPr lang="en-US" sz="2800" b="0"/>
              <a:t>What day is it?</a:t>
            </a:r>
          </a:p>
          <a:p>
            <a:pPr eaLnBrk="1" hangingPunct="1"/>
            <a:endParaRPr lang="en-US" sz="2800" b="0"/>
          </a:p>
          <a:p>
            <a:pPr eaLnBrk="1" hangingPunct="1"/>
            <a:r>
              <a:rPr lang="en-US" sz="2800" b="0"/>
              <a:t>(b)</a:t>
            </a:r>
            <a:r>
              <a:rPr lang="en-US" sz="2800"/>
              <a:t>  </a:t>
            </a:r>
            <a:r>
              <a:rPr lang="en-US" sz="2800" b="0"/>
              <a:t>What month is it?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 b="0"/>
              <a:t>(c)</a:t>
            </a:r>
            <a:r>
              <a:rPr lang="en-US" sz="2800"/>
              <a:t>  </a:t>
            </a:r>
            <a:r>
              <a:rPr lang="en-US" sz="2800" b="0"/>
              <a:t>What year is it?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 b="0"/>
              <a:t>(d)</a:t>
            </a:r>
            <a:r>
              <a:rPr lang="en-US" sz="2800"/>
              <a:t>  </a:t>
            </a:r>
            <a:r>
              <a:rPr lang="en-US" sz="2800" b="0"/>
              <a:t>What’s the date today?</a:t>
            </a:r>
          </a:p>
          <a:p>
            <a:pPr eaLnBrk="1" hangingPunct="1"/>
            <a:endParaRPr lang="en-US" sz="3200" b="0"/>
          </a:p>
          <a:p>
            <a:pPr eaLnBrk="1" hangingPunct="1"/>
            <a:endParaRPr lang="en-US" sz="320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46125" y="1157288"/>
            <a:ext cx="2039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7038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11274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11275" name="Rectangle 2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6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667 L 0 0.2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5 L 0 0.3722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1277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  <p:bldP spid="4115" grpId="1" animBg="1"/>
      <p:bldP spid="4115" grpId="2" animBg="1"/>
      <p:bldP spid="4115" grpId="3" animBg="1"/>
      <p:bldP spid="4123" grpId="0" animBg="1"/>
      <p:bldP spid="412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883175-9C7D-4239-A6DA-EE9C3BCF1E64}" type="slidenum">
              <a:rPr lang="en-US" b="0" smtClean="0"/>
              <a:pPr eaLnBrk="1" hangingPunct="1"/>
              <a:t>38</a:t>
            </a:fld>
            <a:endParaRPr lang="en-US" b="0" smtClean="0"/>
          </a:p>
        </p:txBody>
      </p:sp>
      <p:graphicFrame>
        <p:nvGraphicFramePr>
          <p:cNvPr id="14352" name="Group 16"/>
          <p:cNvGraphicFramePr>
            <a:graphicFrameLocks noGrp="1"/>
          </p:cNvGraphicFramePr>
          <p:nvPr/>
        </p:nvGraphicFramePr>
        <p:xfrm>
          <a:off x="457200" y="4818063"/>
          <a:ext cx="8305800" cy="1041400"/>
        </p:xfrm>
        <a:graphic>
          <a:graphicData uri="http://schemas.openxmlformats.org/drawingml/2006/table">
            <a:tbl>
              <a:tblPr/>
              <a:tblGrid>
                <a:gridCol w="1187450"/>
                <a:gridCol w="1185863"/>
                <a:gridCol w="1187450"/>
                <a:gridCol w="1184275"/>
                <a:gridCol w="1187450"/>
                <a:gridCol w="1185862"/>
                <a:gridCol w="118745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381" name="WordArt 34"/>
          <p:cNvSpPr>
            <a:spLocks noChangeArrowheads="1" noChangeShapeType="1" noTextEdit="1"/>
          </p:cNvSpPr>
          <p:nvPr/>
        </p:nvSpPr>
        <p:spPr bwMode="auto">
          <a:xfrm>
            <a:off x="609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00FF"/>
                </a:solidFill>
                <a:latin typeface="Arial Black"/>
              </a:rPr>
              <a:t>Sunday</a:t>
            </a:r>
          </a:p>
        </p:txBody>
      </p:sp>
      <p:sp>
        <p:nvSpPr>
          <p:cNvPr id="15382" name="WordArt 35"/>
          <p:cNvSpPr>
            <a:spLocks noChangeArrowheads="1" noChangeShapeType="1" noTextEdit="1"/>
          </p:cNvSpPr>
          <p:nvPr/>
        </p:nvSpPr>
        <p:spPr bwMode="auto">
          <a:xfrm>
            <a:off x="1752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800080"/>
                </a:solidFill>
                <a:latin typeface="Arial Black"/>
              </a:rPr>
              <a:t>Monday</a:t>
            </a:r>
          </a:p>
        </p:txBody>
      </p:sp>
      <p:sp>
        <p:nvSpPr>
          <p:cNvPr id="15383" name="WordArt 36"/>
          <p:cNvSpPr>
            <a:spLocks noChangeArrowheads="1" noChangeShapeType="1" noTextEdit="1"/>
          </p:cNvSpPr>
          <p:nvPr/>
        </p:nvSpPr>
        <p:spPr bwMode="auto">
          <a:xfrm>
            <a:off x="3048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6600"/>
                </a:solidFill>
                <a:latin typeface="Arial Black"/>
              </a:rPr>
              <a:t>Tuesday</a:t>
            </a:r>
          </a:p>
        </p:txBody>
      </p:sp>
      <p:sp>
        <p:nvSpPr>
          <p:cNvPr id="15384" name="WordArt 37"/>
          <p:cNvSpPr>
            <a:spLocks noChangeArrowheads="1" noChangeShapeType="1" noTextEdit="1"/>
          </p:cNvSpPr>
          <p:nvPr/>
        </p:nvSpPr>
        <p:spPr bwMode="auto">
          <a:xfrm>
            <a:off x="4191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FF00FF"/>
                </a:solidFill>
                <a:latin typeface="Arial Black"/>
              </a:rPr>
              <a:t>Wednesday</a:t>
            </a:r>
          </a:p>
        </p:txBody>
      </p:sp>
      <p:sp>
        <p:nvSpPr>
          <p:cNvPr id="15385" name="WordArt 38"/>
          <p:cNvSpPr>
            <a:spLocks noChangeArrowheads="1" noChangeShapeType="1" noTextEdit="1"/>
          </p:cNvSpPr>
          <p:nvPr/>
        </p:nvSpPr>
        <p:spPr bwMode="auto">
          <a:xfrm>
            <a:off x="5410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993300"/>
                </a:solidFill>
                <a:latin typeface="Arial Black"/>
              </a:rPr>
              <a:t>Thursday</a:t>
            </a:r>
          </a:p>
        </p:txBody>
      </p:sp>
      <p:sp>
        <p:nvSpPr>
          <p:cNvPr id="15386" name="WordArt 39"/>
          <p:cNvSpPr>
            <a:spLocks noChangeArrowheads="1" noChangeShapeType="1" noTextEdit="1"/>
          </p:cNvSpPr>
          <p:nvPr/>
        </p:nvSpPr>
        <p:spPr bwMode="auto">
          <a:xfrm>
            <a:off x="6553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33CCCC"/>
                </a:solidFill>
                <a:latin typeface="Arial Black"/>
              </a:rPr>
              <a:t>Friday</a:t>
            </a:r>
          </a:p>
        </p:txBody>
      </p:sp>
      <p:sp>
        <p:nvSpPr>
          <p:cNvPr id="15387" name="WordArt 40"/>
          <p:cNvSpPr>
            <a:spLocks noChangeArrowheads="1" noChangeShapeType="1" noTextEdit="1"/>
          </p:cNvSpPr>
          <p:nvPr/>
        </p:nvSpPr>
        <p:spPr bwMode="auto">
          <a:xfrm>
            <a:off x="7696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FF00"/>
                </a:solidFill>
                <a:latin typeface="Arial Black"/>
              </a:rPr>
              <a:t>Saturday</a:t>
            </a:r>
          </a:p>
        </p:txBody>
      </p:sp>
      <p:sp>
        <p:nvSpPr>
          <p:cNvPr id="15388" name="Rectangle 41"/>
          <p:cNvSpPr>
            <a:spLocks noChangeArrowheads="1"/>
          </p:cNvSpPr>
          <p:nvPr/>
        </p:nvSpPr>
        <p:spPr bwMode="auto">
          <a:xfrm>
            <a:off x="4000500" y="4800600"/>
            <a:ext cx="1219200" cy="1066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AutoShape 42"/>
          <p:cNvSpPr>
            <a:spLocks noChangeArrowheads="1"/>
          </p:cNvSpPr>
          <p:nvPr/>
        </p:nvSpPr>
        <p:spPr bwMode="auto">
          <a:xfrm>
            <a:off x="4457700" y="4114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15390" name="Picture 4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16" y="1078173"/>
            <a:ext cx="1993900" cy="2971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91" name="AutoShape 7"/>
          <p:cNvSpPr>
            <a:spLocks noChangeArrowheads="1"/>
          </p:cNvSpPr>
          <p:nvPr/>
        </p:nvSpPr>
        <p:spPr bwMode="auto">
          <a:xfrm>
            <a:off x="6135616" y="849573"/>
            <a:ext cx="2779784" cy="1371600"/>
          </a:xfrm>
          <a:prstGeom prst="wedgeRoundRectCallout">
            <a:avLst>
              <a:gd name="adj1" fmla="val -76944"/>
              <a:gd name="adj2" fmla="val -694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dirty="0"/>
              <a:t>It’s </a:t>
            </a:r>
            <a:r>
              <a:rPr lang="en-US" sz="3200" b="0" dirty="0" smtClean="0"/>
              <a:t>Wednesday</a:t>
            </a:r>
            <a:r>
              <a:rPr lang="en-US" i="1" dirty="0"/>
              <a:t>.</a:t>
            </a:r>
          </a:p>
        </p:txBody>
      </p:sp>
      <p:sp>
        <p:nvSpPr>
          <p:cNvPr id="15392" name="Text Box 46"/>
          <p:cNvSpPr txBox="1">
            <a:spLocks noChangeArrowheads="1"/>
          </p:cNvSpPr>
          <p:nvPr/>
        </p:nvSpPr>
        <p:spPr bwMode="auto">
          <a:xfrm>
            <a:off x="1076325" y="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5393" name="AutoShape 49"/>
          <p:cNvSpPr>
            <a:spLocks noChangeArrowheads="1"/>
          </p:cNvSpPr>
          <p:nvPr/>
        </p:nvSpPr>
        <p:spPr bwMode="auto">
          <a:xfrm>
            <a:off x="914400" y="849573"/>
            <a:ext cx="2630416" cy="1371600"/>
          </a:xfrm>
          <a:prstGeom prst="wedgeRoundRectCallout">
            <a:avLst>
              <a:gd name="adj1" fmla="val 71977"/>
              <a:gd name="adj2" fmla="val 8912"/>
              <a:gd name="adj3" fmla="val 16667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3200" b="0"/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1182616" y="1001973"/>
            <a:ext cx="2279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0"/>
              <a:t>What day</a:t>
            </a:r>
          </a:p>
          <a:p>
            <a:pPr algn="ctr"/>
            <a:r>
              <a:rPr lang="en-US" sz="3200" b="0"/>
              <a:t> is it</a:t>
            </a:r>
          </a:p>
        </p:txBody>
      </p:sp>
      <p:sp>
        <p:nvSpPr>
          <p:cNvPr id="15395" name="Text Box 1135"/>
          <p:cNvSpPr txBox="1">
            <a:spLocks noChangeArrowheads="1"/>
          </p:cNvSpPr>
          <p:nvPr/>
        </p:nvSpPr>
        <p:spPr bwMode="auto">
          <a:xfrm>
            <a:off x="1336343" y="996286"/>
            <a:ext cx="238594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</p:spTree>
    <p:extLst>
      <p:ext uri="{BB962C8B-B14F-4D97-AF65-F5344CB8AC3E}">
        <p14:creationId xmlns:p14="http://schemas.microsoft.com/office/powerpoint/2010/main" val="19662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341F80-7E5F-4469-856A-57588C66730B}" type="slidenum">
              <a:rPr lang="en-US" b="0" smtClean="0"/>
              <a:pPr eaLnBrk="1" hangingPunct="1"/>
              <a:t>39</a:t>
            </a:fld>
            <a:endParaRPr lang="en-US" b="0" smtClean="0"/>
          </a:p>
        </p:txBody>
      </p:sp>
      <p:pic>
        <p:nvPicPr>
          <p:cNvPr id="18435" name="Picture 3" descr="C2S24_206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3962400" cy="29067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3251200" y="4241800"/>
            <a:ext cx="228600" cy="228600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381000" y="1219200"/>
            <a:ext cx="2870200" cy="1676400"/>
          </a:xfrm>
          <a:prstGeom prst="wedgeRoundRectCallout">
            <a:avLst>
              <a:gd name="adj1" fmla="val 94912"/>
              <a:gd name="adj2" fmla="val 75190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2800" b="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12775" y="1447800"/>
            <a:ext cx="2638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What’s the date today</a:t>
            </a:r>
          </a:p>
        </p:txBody>
      </p:sp>
      <p:graphicFrame>
        <p:nvGraphicFramePr>
          <p:cNvPr id="437298" name="Group 50"/>
          <p:cNvGraphicFramePr>
            <a:graphicFrameLocks noGrp="1"/>
          </p:cNvGraphicFramePr>
          <p:nvPr/>
        </p:nvGraphicFramePr>
        <p:xfrm>
          <a:off x="381000" y="3352800"/>
          <a:ext cx="3124200" cy="2165351"/>
        </p:xfrm>
        <a:graphic>
          <a:graphicData uri="http://schemas.openxmlformats.org/drawingml/2006/table">
            <a:tbl>
              <a:tblPr/>
              <a:tblGrid>
                <a:gridCol w="460375"/>
                <a:gridCol w="484188"/>
                <a:gridCol w="444500"/>
                <a:gridCol w="492125"/>
                <a:gridCol w="454025"/>
                <a:gridCol w="374650"/>
                <a:gridCol w="414337"/>
              </a:tblGrid>
              <a:tr h="2936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   2012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29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 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93" name="Text Box 10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8494" name="AutoShape 103"/>
          <p:cNvSpPr>
            <a:spLocks noChangeArrowheads="1"/>
          </p:cNvSpPr>
          <p:nvPr/>
        </p:nvSpPr>
        <p:spPr bwMode="auto">
          <a:xfrm>
            <a:off x="4267200" y="1676400"/>
            <a:ext cx="4114800" cy="838200"/>
          </a:xfrm>
          <a:prstGeom prst="wedgeRoundRectCallout">
            <a:avLst>
              <a:gd name="adj1" fmla="val 13157"/>
              <a:gd name="adj2" fmla="val 17007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8495" name="Rectangle 105"/>
          <p:cNvSpPr>
            <a:spLocks noChangeArrowheads="1"/>
          </p:cNvSpPr>
          <p:nvPr/>
        </p:nvSpPr>
        <p:spPr bwMode="auto">
          <a:xfrm>
            <a:off x="4267200" y="1828800"/>
            <a:ext cx="4027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The 3</a:t>
            </a:r>
            <a:r>
              <a:rPr lang="en-US" sz="3200" b="0" baseline="30000"/>
              <a:t>rd</a:t>
            </a:r>
            <a:r>
              <a:rPr lang="en-US" sz="3200" b="0"/>
              <a:t> of May, 2012.</a:t>
            </a:r>
          </a:p>
        </p:txBody>
      </p:sp>
      <p:sp>
        <p:nvSpPr>
          <p:cNvPr id="18496" name="Text Box 4"/>
          <p:cNvSpPr txBox="1">
            <a:spLocks noChangeArrowheads="1"/>
          </p:cNvSpPr>
          <p:nvPr/>
        </p:nvSpPr>
        <p:spPr bwMode="auto">
          <a:xfrm>
            <a:off x="612775" y="1447800"/>
            <a:ext cx="2478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___________________?</a:t>
            </a:r>
          </a:p>
        </p:txBody>
      </p:sp>
    </p:spTree>
    <p:extLst>
      <p:ext uri="{BB962C8B-B14F-4D97-AF65-F5344CB8AC3E}">
        <p14:creationId xmlns:p14="http://schemas.microsoft.com/office/powerpoint/2010/main" val="21442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" grpId="0" animBg="1"/>
      <p:bldP spid="184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First </a:t>
            </a:r>
            <a:endParaRPr lang="en-US" sz="5400" b="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6901" y="304800"/>
            <a:ext cx="7925423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st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3834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549275"/>
            <a:ext cx="8213725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410200" y="6324600"/>
            <a:ext cx="327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  <p:extLst>
      <p:ext uri="{BB962C8B-B14F-4D97-AF65-F5344CB8AC3E}">
        <p14:creationId xmlns:p14="http://schemas.microsoft.com/office/powerpoint/2010/main" val="32130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105400" y="63246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2009 MES-English.com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5450"/>
            <a:ext cx="8223250" cy="579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8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576263"/>
            <a:ext cx="8089900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Copyright © 2005 – 2006 MES-English.com</a:t>
            </a:r>
          </a:p>
        </p:txBody>
      </p:sp>
    </p:spTree>
    <p:extLst>
      <p:ext uri="{BB962C8B-B14F-4D97-AF65-F5344CB8AC3E}">
        <p14:creationId xmlns:p14="http://schemas.microsoft.com/office/powerpoint/2010/main" val="2758824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105400" y="63246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2009 MES-English.com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"/>
          <a:stretch>
            <a:fillRect/>
          </a:stretch>
        </p:blipFill>
        <p:spPr bwMode="auto">
          <a:xfrm>
            <a:off x="304800" y="228600"/>
            <a:ext cx="855980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Are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the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holidays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in B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celebrated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in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Peru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 Are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they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on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the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same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day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</a:t>
            </a:r>
          </a:p>
          <a:p>
            <a:pPr marL="320040" lvl="1" indent="0">
              <a:buNone/>
            </a:pPr>
            <a:r>
              <a:rPr lang="es-PE" sz="2800" dirty="0" smtClean="0">
                <a:latin typeface="Comic Sans MS" pitchFamily="66" charset="0"/>
              </a:rPr>
              <a:t>Yes, </a:t>
            </a:r>
            <a:r>
              <a:rPr lang="es-PE" sz="2800" dirty="0" err="1" smtClean="0">
                <a:latin typeface="Comic Sans MS" pitchFamily="66" charset="0"/>
              </a:rPr>
              <a:t>they</a:t>
            </a:r>
            <a:r>
              <a:rPr lang="es-PE" sz="2800" dirty="0" smtClean="0">
                <a:latin typeface="Comic Sans MS" pitchFamily="66" charset="0"/>
              </a:rPr>
              <a:t> are. New </a:t>
            </a:r>
            <a:r>
              <a:rPr lang="es-PE" sz="2800" dirty="0" err="1" smtClean="0">
                <a:latin typeface="Comic Sans MS" pitchFamily="66" charset="0"/>
              </a:rPr>
              <a:t>years´s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eve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celebrated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es-PE" sz="2800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FF0000"/>
                </a:solidFill>
                <a:latin typeface="Comic Sans MS" pitchFamily="66" charset="0"/>
              </a:rPr>
              <a:t>same</a:t>
            </a:r>
            <a:r>
              <a:rPr lang="es-PE" sz="2800" i="1" dirty="0" smtClean="0">
                <a:latin typeface="Comic Sans MS" pitchFamily="66" charset="0"/>
              </a:rPr>
              <a:t>/</a:t>
            </a:r>
            <a:r>
              <a:rPr lang="es-PE" sz="2800" i="1" dirty="0" smtClean="0">
                <a:solidFill>
                  <a:srgbClr val="0070C0"/>
                </a:solidFill>
                <a:latin typeface="Comic Sans MS" pitchFamily="66" charset="0"/>
              </a:rPr>
              <a:t>a </a:t>
            </a:r>
            <a:r>
              <a:rPr lang="es-PE" sz="2800" i="1" dirty="0" err="1" smtClean="0">
                <a:solidFill>
                  <a:srgbClr val="0070C0"/>
                </a:solidFill>
                <a:latin typeface="Comic Sans MS" pitchFamily="66" charset="0"/>
              </a:rPr>
              <a:t>different</a:t>
            </a:r>
            <a:r>
              <a:rPr lang="es-PE" sz="2800" i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day</a:t>
            </a:r>
            <a:r>
              <a:rPr lang="es-PE" sz="2800" dirty="0" smtClean="0">
                <a:latin typeface="Comic Sans MS" pitchFamily="66" charset="0"/>
              </a:rPr>
              <a:t>. </a:t>
            </a:r>
            <a:r>
              <a:rPr lang="es-PE" sz="2800" dirty="0" err="1" smtClean="0">
                <a:latin typeface="Comic Sans MS" pitchFamily="66" charset="0"/>
              </a:rPr>
              <a:t>It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celebrated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___. Labor Day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celebrated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on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es-PE" sz="2800" i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FF0000"/>
                </a:solidFill>
                <a:latin typeface="Comic Sans MS" pitchFamily="66" charset="0"/>
              </a:rPr>
              <a:t>same</a:t>
            </a:r>
            <a:r>
              <a:rPr lang="es-PE" sz="2800" i="1" dirty="0">
                <a:latin typeface="Comic Sans MS" pitchFamily="66" charset="0"/>
              </a:rPr>
              <a:t>/</a:t>
            </a:r>
            <a:r>
              <a:rPr lang="es-PE" sz="2800" i="1" dirty="0">
                <a:solidFill>
                  <a:srgbClr val="0070C0"/>
                </a:solidFill>
                <a:latin typeface="Comic Sans MS" pitchFamily="66" charset="0"/>
              </a:rPr>
              <a:t>a </a:t>
            </a:r>
            <a:r>
              <a:rPr lang="es-PE" sz="2800" i="1" dirty="0" err="1">
                <a:solidFill>
                  <a:srgbClr val="0070C0"/>
                </a:solidFill>
                <a:latin typeface="Comic Sans MS" pitchFamily="66" charset="0"/>
              </a:rPr>
              <a:t>different</a:t>
            </a:r>
            <a:r>
              <a:rPr lang="es-PE" sz="2800" i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day</a:t>
            </a:r>
            <a:r>
              <a:rPr lang="es-PE" sz="2800" dirty="0">
                <a:latin typeface="Comic Sans MS" pitchFamily="66" charset="0"/>
              </a:rPr>
              <a:t>. </a:t>
            </a:r>
            <a:r>
              <a:rPr lang="es-PE" sz="2800" dirty="0" err="1" smtClean="0">
                <a:latin typeface="Comic Sans MS" pitchFamily="66" charset="0"/>
              </a:rPr>
              <a:t>It</a:t>
            </a:r>
            <a:r>
              <a:rPr lang="es-PE" sz="2800" dirty="0" smtClean="0">
                <a:latin typeface="Comic Sans MS" pitchFamily="66" charset="0"/>
              </a:rPr>
              <a:t>………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Name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two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other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important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holidays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in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Peru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.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When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are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they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</a:t>
            </a:r>
          </a:p>
          <a:p>
            <a:pPr marL="320040" lvl="1" indent="0">
              <a:buNone/>
            </a:pPr>
            <a:r>
              <a:rPr lang="es-PE" sz="2800" dirty="0" err="1" smtClean="0">
                <a:latin typeface="Comic Sans MS" pitchFamily="66" charset="0"/>
              </a:rPr>
              <a:t>Two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important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holidays</a:t>
            </a:r>
            <a:r>
              <a:rPr lang="es-PE" sz="2800" dirty="0" smtClean="0">
                <a:latin typeface="Comic Sans MS" pitchFamily="66" charset="0"/>
              </a:rPr>
              <a:t> in </a:t>
            </a:r>
            <a:r>
              <a:rPr lang="es-PE" sz="2800" dirty="0" err="1" smtClean="0">
                <a:latin typeface="Comic Sans MS" pitchFamily="66" charset="0"/>
              </a:rPr>
              <a:t>Peru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are_X</a:t>
            </a:r>
            <a:r>
              <a:rPr lang="es-PE" sz="2800" dirty="0" smtClean="0">
                <a:latin typeface="Comic Sans MS" pitchFamily="66" charset="0"/>
              </a:rPr>
              <a:t>_ and _Y_. _X_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celebrated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b="1" u="sng" dirty="0" err="1" smtClean="0">
                <a:solidFill>
                  <a:srgbClr val="F98C1F"/>
                </a:solidFill>
                <a:latin typeface="Comic Sans MS" pitchFamily="66" charset="0"/>
              </a:rPr>
              <a:t>_date</a:t>
            </a:r>
            <a:r>
              <a:rPr lang="es-PE" sz="2800" b="1" u="sng" dirty="0" smtClean="0">
                <a:solidFill>
                  <a:srgbClr val="F98C1F"/>
                </a:solidFill>
                <a:latin typeface="Comic Sans MS" pitchFamily="66" charset="0"/>
              </a:rPr>
              <a:t>_</a:t>
            </a:r>
            <a:r>
              <a:rPr lang="es-PE" sz="2800" dirty="0" smtClean="0">
                <a:latin typeface="Comic Sans MS" pitchFamily="66" charset="0"/>
              </a:rPr>
              <a:t>. And _Y_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celebrated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b="1" u="sng" dirty="0" smtClean="0">
                <a:solidFill>
                  <a:srgbClr val="F98C1F"/>
                </a:solidFill>
                <a:latin typeface="Comic Sans MS" pitchFamily="66" charset="0"/>
              </a:rPr>
              <a:t>__date__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What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is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your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favorite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holiday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When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is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it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Why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do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you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like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rgbClr val="00B050"/>
                </a:solidFill>
                <a:latin typeface="Comic Sans MS" pitchFamily="66" charset="0"/>
              </a:rPr>
              <a:t>it</a:t>
            </a:r>
            <a:r>
              <a:rPr lang="es-PE" sz="2600" dirty="0" smtClean="0">
                <a:solidFill>
                  <a:srgbClr val="00B050"/>
                </a:solidFill>
                <a:latin typeface="Comic Sans MS" pitchFamily="66" charset="0"/>
              </a:rPr>
              <a:t>?</a:t>
            </a:r>
          </a:p>
          <a:p>
            <a:pPr marL="320040" lvl="1" indent="0">
              <a:buNone/>
            </a:pPr>
            <a:r>
              <a:rPr lang="es-PE" sz="2800" dirty="0" err="1" smtClean="0">
                <a:latin typeface="Comic Sans MS" pitchFamily="66" charset="0"/>
              </a:rPr>
              <a:t>My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favorite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holiday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_x_. </a:t>
            </a:r>
            <a:r>
              <a:rPr lang="es-PE" sz="2800" dirty="0" err="1" smtClean="0">
                <a:latin typeface="Comic Sans MS" pitchFamily="66" charset="0"/>
              </a:rPr>
              <a:t>It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b="1" u="sng" dirty="0" smtClean="0">
                <a:solidFill>
                  <a:srgbClr val="F98C1F"/>
                </a:solidFill>
                <a:latin typeface="Comic Sans MS" pitchFamily="66" charset="0"/>
              </a:rPr>
              <a:t>__date__</a:t>
            </a:r>
            <a:r>
              <a:rPr lang="es-PE" sz="2800" dirty="0" smtClean="0">
                <a:latin typeface="Comic Sans MS" pitchFamily="66" charset="0"/>
              </a:rPr>
              <a:t>. I </a:t>
            </a:r>
            <a:r>
              <a:rPr lang="es-PE" sz="2800" dirty="0" err="1" smtClean="0">
                <a:latin typeface="Comic Sans MS" pitchFamily="66" charset="0"/>
              </a:rPr>
              <a:t>like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it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because</a:t>
            </a:r>
            <a:r>
              <a:rPr lang="es-PE" sz="2800" dirty="0" smtClean="0">
                <a:latin typeface="Comic Sans MS" pitchFamily="66" charset="0"/>
              </a:rPr>
              <a:t> ________</a:t>
            </a:r>
            <a:endParaRPr lang="es-PE" sz="2800" dirty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2776" y="601663"/>
            <a:ext cx="7925423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err="1" smtClean="0"/>
              <a:t>Sencond</a:t>
            </a:r>
            <a:r>
              <a:rPr lang="en-US" sz="5400" b="0" dirty="0" smtClean="0"/>
              <a:t>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nd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7598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741" y="596900"/>
            <a:ext cx="7947367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Third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smtClean="0"/>
              <a:t>rd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3905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822" y="590550"/>
            <a:ext cx="7947205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Fourth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350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897" y="601663"/>
            <a:ext cx="7972619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Fifth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1453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660" y="601663"/>
            <a:ext cx="7947530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Sixth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4801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45</TotalTime>
  <Words>365</Words>
  <Application>Microsoft Office PowerPoint</Application>
  <PresentationFormat>On-screen Show (4:3)</PresentationFormat>
  <Paragraphs>166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Grid</vt:lpstr>
      <vt:lpstr>Special occasions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DellK</dc:creator>
  <cp:lastModifiedBy>Koshka</cp:lastModifiedBy>
  <cp:revision>9</cp:revision>
  <dcterms:created xsi:type="dcterms:W3CDTF">2012-03-13T18:24:23Z</dcterms:created>
  <dcterms:modified xsi:type="dcterms:W3CDTF">2013-07-10T18:25:03Z</dcterms:modified>
</cp:coreProperties>
</file>