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C8E7F-7074-4BC4-A5DD-FED2CD9084D0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D4E4-3F0B-405C-B9F3-F16EB35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8FA7F4B-8DFE-4778-AAF6-5406541025EB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1B4DCFF-5DD7-4B82-8110-9435F1C03D23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97B5345-EEC0-41E3-B8C7-AFC141437B74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002A2CB-6F7C-469E-970A-585C3B6E230E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B8A9D23-C545-4593-BDD8-2AF54ADAC452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5D5F665-C17C-4AA7-A43D-BF0285607D2C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C0BA3FE-4A4E-463F-A11A-301CDB093FD4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518DC46-E46C-4273-BBCD-D5C0D82DD5B6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B24C24E-2082-4B5F-B642-A1B7CCA80706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270024-2D87-449B-A7DE-D160A935C899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D0334D-133A-4707-9113-CC4B0E5779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When</a:t>
            </a:r>
            <a:r>
              <a:rPr lang="es-PE" dirty="0" smtClean="0"/>
              <a:t> and </a:t>
            </a:r>
            <a:r>
              <a:rPr lang="es-PE" dirty="0" err="1" smtClean="0"/>
              <a:t>How</a:t>
            </a:r>
            <a:r>
              <a:rPr lang="es-PE" dirty="0" smtClean="0"/>
              <a:t> Long</a:t>
            </a:r>
            <a:br>
              <a:rPr lang="es-PE" dirty="0" smtClean="0"/>
            </a:br>
            <a:r>
              <a:rPr lang="es-PE" dirty="0" err="1"/>
              <a:t>Q</a:t>
            </a:r>
            <a:r>
              <a:rPr lang="es-PE" dirty="0" err="1" smtClean="0"/>
              <a:t>uestions</a:t>
            </a:r>
            <a:r>
              <a:rPr lang="es-P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543808" y="6076537"/>
            <a:ext cx="3044952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98F0A2A-8716-4EBF-A016-F6488B10F9E8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10243" name="AutoShape 5"/>
          <p:cNvSpPr>
            <a:spLocks noChangeArrowheads="1"/>
          </p:cNvSpPr>
          <p:nvPr/>
        </p:nvSpPr>
        <p:spPr bwMode="auto">
          <a:xfrm>
            <a:off x="57408" y="2033753"/>
            <a:ext cx="4724400" cy="685800"/>
          </a:xfrm>
          <a:prstGeom prst="wedgeRoundRectCallout">
            <a:avLst>
              <a:gd name="adj1" fmla="val 16273"/>
              <a:gd name="adj2" fmla="val 14180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200" b="0" i="0"/>
          </a:p>
        </p:txBody>
      </p:sp>
      <p:sp>
        <p:nvSpPr>
          <p:cNvPr id="10244" name="Rectangle 15"/>
          <p:cNvSpPr>
            <a:spLocks noChangeArrowheads="1"/>
          </p:cNvSpPr>
          <p:nvPr/>
        </p:nvSpPr>
        <p:spPr bwMode="auto">
          <a:xfrm>
            <a:off x="209808" y="2097253"/>
            <a:ext cx="4191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5391408" y="966953"/>
            <a:ext cx="2209800" cy="1943100"/>
          </a:xfrm>
          <a:prstGeom prst="wedgeRoundRectCallout">
            <a:avLst>
              <a:gd name="adj1" fmla="val -25444"/>
              <a:gd name="adj2" fmla="val 8079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/>
              <a:t>I work </a:t>
            </a:r>
            <a:r>
              <a:rPr lang="en-US" sz="3200" i="0" u="sng">
                <a:solidFill>
                  <a:srgbClr val="FF0000"/>
                </a:solidFill>
              </a:rPr>
              <a:t>from</a:t>
            </a:r>
            <a:r>
              <a:rPr lang="en-US" sz="3200" b="0" i="0"/>
              <a:t> 3:00 </a:t>
            </a:r>
            <a:r>
              <a:rPr lang="en-US" sz="3200" i="0" u="sng">
                <a:solidFill>
                  <a:srgbClr val="FF0000"/>
                </a:solidFill>
              </a:rPr>
              <a:t>to</a:t>
            </a:r>
            <a:r>
              <a:rPr lang="en-US" sz="3200" b="0" i="0"/>
              <a:t> 8:00</a:t>
            </a:r>
            <a:endParaRPr lang="en-US" sz="2000" b="0" i="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184408" y="2021053"/>
            <a:ext cx="480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i="0" u="sng">
                <a:solidFill>
                  <a:srgbClr val="0000CC"/>
                </a:solidFill>
              </a:rPr>
              <a:t>How long </a:t>
            </a:r>
            <a:r>
              <a:rPr lang="en-US" sz="3200" b="0" i="0"/>
              <a:t>do you work?</a:t>
            </a:r>
          </a:p>
        </p:txBody>
      </p:sp>
      <p:pic>
        <p:nvPicPr>
          <p:cNvPr id="10247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08" y="3329153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Text Box 14"/>
          <p:cNvSpPr txBox="1">
            <a:spLocks noChangeArrowheads="1"/>
          </p:cNvSpPr>
          <p:nvPr/>
        </p:nvSpPr>
        <p:spPr bwMode="auto">
          <a:xfrm>
            <a:off x="790833" y="-23647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648708" y="3767303"/>
            <a:ext cx="2209800" cy="1943100"/>
          </a:xfrm>
          <a:prstGeom prst="wedgeRoundRectCallout">
            <a:avLst>
              <a:gd name="adj1" fmla="val -71995"/>
              <a:gd name="adj2" fmla="val -40773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 dirty="0"/>
              <a:t>I work </a:t>
            </a:r>
            <a:r>
              <a:rPr lang="en-US" sz="3200" i="0" u="sng" dirty="0">
                <a:solidFill>
                  <a:srgbClr val="FF0000"/>
                </a:solidFill>
              </a:rPr>
              <a:t>for</a:t>
            </a:r>
            <a:r>
              <a:rPr lang="en-US" sz="3200" b="0" i="0" dirty="0"/>
              <a:t> five hours</a:t>
            </a:r>
            <a:endParaRPr lang="en-US" sz="2000" b="0" i="0" dirty="0"/>
          </a:p>
        </p:txBody>
      </p:sp>
    </p:spTree>
    <p:extLst>
      <p:ext uri="{BB962C8B-B14F-4D97-AF65-F5344CB8AC3E}">
        <p14:creationId xmlns:p14="http://schemas.microsoft.com/office/powerpoint/2010/main" val="38528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361483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1BDF942-F801-41D1-B9D2-0D3C32B65BE4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3581400" y="3276600"/>
            <a:ext cx="50990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I work ____ 8:30 </a:t>
            </a:r>
            <a:r>
              <a:rPr lang="en-US" sz="2000" b="0"/>
              <a:t>A.M.</a:t>
            </a:r>
            <a:r>
              <a:rPr lang="en-US" sz="3600" b="0"/>
              <a:t>       </a:t>
            </a:r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3600" b="0"/>
              <a:t>        __ 4:30 </a:t>
            </a:r>
            <a:r>
              <a:rPr lang="en-US" sz="2000" b="0"/>
              <a:t>P.M.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997450" y="3249613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from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648200" y="4130675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to</a:t>
            </a:r>
          </a:p>
        </p:txBody>
      </p:sp>
      <p:pic>
        <p:nvPicPr>
          <p:cNvPr id="12294" name="Picture 1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6363"/>
            <a:ext cx="2895600" cy="28416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2296" name="AutoShape 19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  <p:bldP spid="24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93CBC2E-CC69-4ED3-AE80-5D7270E2A069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533400" y="2530475"/>
            <a:ext cx="861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I teach a class __ 8:30 </a:t>
            </a:r>
            <a:r>
              <a:rPr lang="en-US" sz="2000" b="0"/>
              <a:t>A.M</a:t>
            </a:r>
            <a:r>
              <a:rPr lang="en-US" b="0"/>
              <a:t>.</a:t>
            </a:r>
            <a:r>
              <a:rPr lang="en-US" sz="3600" b="0"/>
              <a:t> __ Monday.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581400" y="2530475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at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784850" y="2530475"/>
            <a:ext cx="69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on</a:t>
            </a:r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3319" name="AutoShape 15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for    on    from ... to</a:t>
            </a:r>
            <a:endParaRPr lang="en-US"/>
          </a:p>
        </p:txBody>
      </p:sp>
      <p:pic>
        <p:nvPicPr>
          <p:cNvPr id="13320" name="Picture 17" descr="C5S20_283507_tea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3600"/>
            <a:ext cx="3708400" cy="30797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5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BAD6CD4-72A7-4A32-9A0B-73BDEDD7063F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1676400" y="243840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He swims __ the afternoon.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79850" y="2438400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in</a:t>
            </a:r>
          </a:p>
        </p:txBody>
      </p:sp>
      <p:pic>
        <p:nvPicPr>
          <p:cNvPr id="14341" name="Picture 9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346450"/>
            <a:ext cx="4208462" cy="31035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4343" name="AutoShape 13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E785581-63DC-4128-B463-73CC030A43BC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pic>
        <p:nvPicPr>
          <p:cNvPr id="15363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52800"/>
            <a:ext cx="2301875" cy="3429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419100" y="1898650"/>
            <a:ext cx="83058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She goes shopping __ the afternoon. She goes shopping ___ 3 hours </a:t>
            </a:r>
            <a:r>
              <a:rPr lang="en-US" sz="3600" b="0" i="0">
                <a:sym typeface="Wingdings" pitchFamily="2" charset="2"/>
              </a:rPr>
              <a:t></a:t>
            </a:r>
            <a:endParaRPr lang="en-US" sz="3600" b="0" i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18025" y="1873250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in</a:t>
            </a:r>
          </a:p>
        </p:txBody>
      </p:sp>
      <p:sp>
        <p:nvSpPr>
          <p:cNvPr id="15367" name="AutoShape 13"/>
          <p:cNvSpPr>
            <a:spLocks noChangeArrowheads="1"/>
          </p:cNvSpPr>
          <p:nvPr/>
        </p:nvSpPr>
        <p:spPr bwMode="auto">
          <a:xfrm>
            <a:off x="2032000" y="107315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for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18025" y="2478088"/>
            <a:ext cx="72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7440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791200" y="6207188"/>
            <a:ext cx="3044952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7BCBF7B-5E3F-4059-B612-114169708AEB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057400" y="3226244"/>
            <a:ext cx="32766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992313" y="4750244"/>
            <a:ext cx="5453062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28600" y="2159444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2464244"/>
            <a:ext cx="731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(a) </a:t>
            </a:r>
            <a:r>
              <a:rPr lang="en-US" sz="3200">
                <a:solidFill>
                  <a:schemeClr val="accent2"/>
                </a:solidFill>
              </a:rPr>
              <a:t>When         </a:t>
            </a:r>
            <a:r>
              <a:rPr lang="en-US" sz="3200" b="0" i="0"/>
              <a:t>is        your</a:t>
            </a:r>
            <a:r>
              <a:rPr lang="en-US" sz="3200" b="0" i="0">
                <a:solidFill>
                  <a:schemeClr val="accent2"/>
                </a:solidFill>
              </a:rPr>
              <a:t>          </a:t>
            </a:r>
            <a:r>
              <a:rPr lang="en-US" sz="3200" b="0" i="0"/>
              <a:t>exam?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938" y="4140644"/>
            <a:ext cx="7454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 </a:t>
            </a:r>
            <a:r>
              <a:rPr lang="en-US" sz="3200" b="0" i="0"/>
              <a:t>(b) </a:t>
            </a:r>
            <a:r>
              <a:rPr lang="en-US" sz="3200">
                <a:solidFill>
                  <a:schemeClr val="accent2"/>
                </a:solidFill>
              </a:rPr>
              <a:t>How long   </a:t>
            </a:r>
            <a:r>
              <a:rPr lang="en-US" sz="3200" b="0" i="0"/>
              <a:t>is       your           exam?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90775" y="3302444"/>
            <a:ext cx="557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is </a:t>
            </a:r>
            <a:r>
              <a:rPr lang="en-US" sz="3200">
                <a:solidFill>
                  <a:srgbClr val="FF0000"/>
                </a:solidFill>
              </a:rPr>
              <a:t>at </a:t>
            </a:r>
            <a:r>
              <a:rPr lang="en-US" sz="3200"/>
              <a:t>7:00.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279650" y="4826444"/>
            <a:ext cx="527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is </a:t>
            </a:r>
            <a:r>
              <a:rPr lang="en-US" sz="3200">
                <a:solidFill>
                  <a:srgbClr val="FF0000"/>
                </a:solidFill>
              </a:rPr>
              <a:t>from </a:t>
            </a:r>
            <a:r>
              <a:rPr lang="en-US" sz="3200"/>
              <a:t>7:45 </a:t>
            </a:r>
            <a:r>
              <a:rPr lang="en-US" sz="3200">
                <a:solidFill>
                  <a:srgbClr val="FF0000"/>
                </a:solidFill>
              </a:rPr>
              <a:t>to </a:t>
            </a:r>
            <a:r>
              <a:rPr lang="en-US" sz="3200"/>
              <a:t>8:30.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38225" y="102044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HOW LONG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457200" y="1168844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</a:rPr>
              <a:t>Q-WORD</a:t>
            </a:r>
            <a:r>
              <a:rPr lang="en-US" sz="2800" b="0" i="0"/>
              <a:t>  +   </a:t>
            </a:r>
            <a:r>
              <a:rPr lang="en-US" sz="2800" b="0"/>
              <a:t>BE</a:t>
            </a:r>
            <a:r>
              <a:rPr lang="en-US" sz="2800" b="0" i="0"/>
              <a:t>   + SUBJECT + EVENT</a:t>
            </a:r>
          </a:p>
          <a:p>
            <a:r>
              <a:rPr lang="en-US" sz="2800" b="0" i="0"/>
              <a:t>		(am/is/are)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28600" y="1016444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101850" y="5728144"/>
            <a:ext cx="5453063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390775" y="5804344"/>
            <a:ext cx="5273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</a:t>
            </a:r>
            <a:r>
              <a:rPr lang="en-US" sz="3200">
                <a:solidFill>
                  <a:srgbClr val="FF0000"/>
                </a:solidFill>
              </a:rPr>
              <a:t>last for </a:t>
            </a:r>
            <a:r>
              <a:rPr lang="en-US" sz="3200"/>
              <a:t>45 minutes.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/>
      <p:bldP spid="9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714371" y="5838444"/>
            <a:ext cx="3044952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7BB3B2A-41D7-447D-9127-B32BBFE63FCD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834521" y="2900363"/>
            <a:ext cx="3186113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980571" y="4562475"/>
            <a:ext cx="5453063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5884" y="24003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5391" y="2363788"/>
            <a:ext cx="7243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(a) </a:t>
            </a:r>
            <a:r>
              <a:rPr lang="en-US" sz="3200">
                <a:solidFill>
                  <a:schemeClr val="accent2"/>
                </a:solidFill>
              </a:rPr>
              <a:t>When         </a:t>
            </a:r>
            <a:r>
              <a:rPr lang="en-US" sz="3200" b="0" i="0"/>
              <a:t>is        your</a:t>
            </a:r>
            <a:r>
              <a:rPr lang="en-US" sz="3200" b="0" i="0">
                <a:solidFill>
                  <a:schemeClr val="accent2"/>
                </a:solidFill>
              </a:rPr>
              <a:t>          </a:t>
            </a:r>
            <a:r>
              <a:rPr lang="en-US" sz="3200" b="0" i="0"/>
              <a:t>class?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-76829" y="3997325"/>
            <a:ext cx="73866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 </a:t>
            </a:r>
            <a:r>
              <a:rPr lang="en-US" sz="3200" b="0" i="0"/>
              <a:t>(b) </a:t>
            </a:r>
            <a:r>
              <a:rPr lang="en-US" sz="3200">
                <a:solidFill>
                  <a:schemeClr val="accent2"/>
                </a:solidFill>
              </a:rPr>
              <a:t>How long   </a:t>
            </a:r>
            <a:r>
              <a:rPr lang="en-US" sz="3200" b="0" i="0"/>
              <a:t>is       your           class?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167896" y="2976563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is </a:t>
            </a:r>
            <a:r>
              <a:rPr lang="en-US" sz="3200">
                <a:solidFill>
                  <a:srgbClr val="FF0000"/>
                </a:solidFill>
              </a:rPr>
              <a:t>at </a:t>
            </a:r>
            <a:r>
              <a:rPr lang="en-US" sz="3200"/>
              <a:t>7:00.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269496" y="4638675"/>
            <a:ext cx="527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is </a:t>
            </a:r>
            <a:r>
              <a:rPr lang="en-US" sz="3200">
                <a:solidFill>
                  <a:srgbClr val="FF0000"/>
                </a:solidFill>
              </a:rPr>
              <a:t>from </a:t>
            </a:r>
            <a:r>
              <a:rPr lang="en-US" sz="3200"/>
              <a:t>7:00 </a:t>
            </a:r>
            <a:r>
              <a:rPr lang="en-US" sz="3200">
                <a:solidFill>
                  <a:srgbClr val="FF0000"/>
                </a:solidFill>
              </a:rPr>
              <a:t>to </a:t>
            </a:r>
            <a:r>
              <a:rPr lang="en-US" sz="3200"/>
              <a:t>8:30.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80371" y="8001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</a:rPr>
              <a:t>Q-WORD</a:t>
            </a:r>
            <a:r>
              <a:rPr lang="en-US" sz="2800" b="0" i="0"/>
              <a:t>  +   </a:t>
            </a:r>
            <a:r>
              <a:rPr lang="en-US" sz="2800" b="0"/>
              <a:t>BE</a:t>
            </a:r>
            <a:r>
              <a:rPr lang="en-US" sz="2800" b="0" i="0"/>
              <a:t>   + SUBJECT + EVENT</a:t>
            </a:r>
          </a:p>
          <a:p>
            <a:r>
              <a:rPr lang="en-US" sz="2800" b="0" i="0"/>
              <a:t>		(am/is/are)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151771" y="6477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2070100" y="3754438"/>
            <a:ext cx="5453063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112713" y="29718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2700" y="3189288"/>
            <a:ext cx="75453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 </a:t>
            </a:r>
            <a:r>
              <a:rPr lang="en-US" sz="3200" b="0" i="0"/>
              <a:t>(b) </a:t>
            </a:r>
            <a:r>
              <a:rPr lang="en-US" sz="3200">
                <a:solidFill>
                  <a:schemeClr val="accent2"/>
                </a:solidFill>
              </a:rPr>
              <a:t>How long   </a:t>
            </a:r>
            <a:r>
              <a:rPr lang="en-US" sz="3200" b="0" i="0"/>
              <a:t>does      your exam last?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359025" y="3830638"/>
            <a:ext cx="527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</a:t>
            </a:r>
            <a:r>
              <a:rPr lang="en-US" sz="3200">
                <a:solidFill>
                  <a:srgbClr val="FF0000"/>
                </a:solidFill>
              </a:rPr>
              <a:t>lasts for </a:t>
            </a:r>
            <a:r>
              <a:rPr lang="en-US" sz="3200"/>
              <a:t>45 minutes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457200" y="13716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</a:rPr>
              <a:t>Q-WORD</a:t>
            </a:r>
            <a:r>
              <a:rPr lang="en-US" sz="2800" b="0" i="0"/>
              <a:t>  +   </a:t>
            </a:r>
            <a:r>
              <a:rPr lang="en-US" sz="2800" b="0"/>
              <a:t>DO/</a:t>
            </a:r>
            <a:r>
              <a:rPr lang="en-US" sz="2800" b="0" i="0"/>
              <a:t>   +  EVENT    + LAST?</a:t>
            </a:r>
          </a:p>
          <a:p>
            <a:r>
              <a:rPr lang="en-US" sz="2800" b="0" i="0"/>
              <a:t>		  </a:t>
            </a:r>
            <a:r>
              <a:rPr lang="en-US" sz="2800" b="0"/>
              <a:t>DOES</a:t>
            </a:r>
            <a:r>
              <a:rPr lang="en-US" sz="2800" b="0" i="0"/>
              <a:t> 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7400" y="4814888"/>
            <a:ext cx="5453063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346325" y="4814888"/>
            <a:ext cx="5273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It </a:t>
            </a:r>
            <a:r>
              <a:rPr lang="en-US" sz="3200">
                <a:solidFill>
                  <a:srgbClr val="FF0000"/>
                </a:solidFill>
              </a:rPr>
              <a:t>is </a:t>
            </a:r>
            <a:r>
              <a:rPr lang="en-US" sz="3200"/>
              <a:t>45 minutes </a:t>
            </a:r>
            <a:r>
              <a:rPr lang="en-US" sz="3200">
                <a:solidFill>
                  <a:srgbClr val="FF000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6905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715000" y="5838444"/>
            <a:ext cx="3044952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EA8EEE9-E1AC-4192-9172-878421A70B28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81200" y="2857500"/>
            <a:ext cx="60198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981200" y="4673600"/>
            <a:ext cx="5453063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52400" y="17907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6200" y="2095500"/>
            <a:ext cx="719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(a) </a:t>
            </a:r>
            <a:r>
              <a:rPr lang="en-US" sz="3200">
                <a:solidFill>
                  <a:schemeClr val="accent2"/>
                </a:solidFill>
              </a:rPr>
              <a:t>When         </a:t>
            </a:r>
            <a:r>
              <a:rPr lang="en-US" sz="3200" b="0" i="0"/>
              <a:t>do        you</a:t>
            </a:r>
            <a:r>
              <a:rPr lang="en-US" sz="3200" b="0" i="0">
                <a:solidFill>
                  <a:schemeClr val="accent2"/>
                </a:solidFill>
              </a:rPr>
              <a:t>          </a:t>
            </a:r>
            <a:r>
              <a:rPr lang="en-US" sz="3200" b="0" i="0"/>
              <a:t>work?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-76200" y="3924300"/>
            <a:ext cx="734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 </a:t>
            </a:r>
            <a:r>
              <a:rPr lang="en-US" sz="3200" b="0" i="0"/>
              <a:t>(b) </a:t>
            </a:r>
            <a:r>
              <a:rPr lang="en-US" sz="3200">
                <a:solidFill>
                  <a:schemeClr val="accent2"/>
                </a:solidFill>
              </a:rPr>
              <a:t>How long   </a:t>
            </a:r>
            <a:r>
              <a:rPr lang="en-US" sz="3200" b="0" i="0"/>
              <a:t>do       you           work?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14575" y="2933700"/>
            <a:ext cx="557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 work </a:t>
            </a:r>
            <a:r>
              <a:rPr lang="en-US" sz="3200">
                <a:solidFill>
                  <a:srgbClr val="FF0000"/>
                </a:solidFill>
              </a:rPr>
              <a:t>at </a:t>
            </a:r>
            <a:r>
              <a:rPr lang="en-US" sz="3200"/>
              <a:t>eight o’clock.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270125" y="4749800"/>
            <a:ext cx="5273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I work </a:t>
            </a:r>
            <a:r>
              <a:rPr lang="en-US" sz="3200">
                <a:solidFill>
                  <a:srgbClr val="FF0000"/>
                </a:solidFill>
              </a:rPr>
              <a:t>from </a:t>
            </a:r>
            <a:r>
              <a:rPr lang="en-US" sz="3200"/>
              <a:t>noon </a:t>
            </a:r>
            <a:r>
              <a:rPr lang="en-US" sz="3200">
                <a:solidFill>
                  <a:srgbClr val="FF0000"/>
                </a:solidFill>
              </a:rPr>
              <a:t>to </a:t>
            </a:r>
            <a:r>
              <a:rPr lang="en-US" sz="3200"/>
              <a:t>six.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81000" y="800100"/>
            <a:ext cx="822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</a:rPr>
              <a:t>Q-WORD</a:t>
            </a:r>
            <a:r>
              <a:rPr lang="en-US" sz="2800" b="0" i="0"/>
              <a:t>  +   </a:t>
            </a:r>
            <a:r>
              <a:rPr lang="en-US" sz="2800" b="0"/>
              <a:t>DO/</a:t>
            </a:r>
            <a:r>
              <a:rPr lang="en-US" sz="2800" b="0" i="0"/>
              <a:t>   + SUBJECT + MAIN </a:t>
            </a:r>
          </a:p>
          <a:p>
            <a:r>
              <a:rPr lang="en-US" sz="3200" b="0" i="0"/>
              <a:t>	           </a:t>
            </a:r>
            <a:r>
              <a:rPr lang="en-US" sz="2800" b="0"/>
              <a:t>DOES		        </a:t>
            </a:r>
            <a:r>
              <a:rPr lang="en-US" sz="2800" b="0" i="0"/>
              <a:t>VERB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152400" y="6477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791200" y="5990844"/>
            <a:ext cx="3044952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A9FCAE6-DFF6-4A34-B2EE-4FD1CAE574C4}" type="slidenum">
              <a:rPr lang="en-US" b="0" i="0" smtClean="0"/>
              <a:pPr eaLnBrk="1" hangingPunct="1">
                <a:defRPr/>
              </a:pPr>
              <a:t>19</a:t>
            </a:fld>
            <a:endParaRPr lang="en-US" b="0" i="0" smtClean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057400" y="3009900"/>
            <a:ext cx="60198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035175" y="4826000"/>
            <a:ext cx="6042025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28600" y="19431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2247900"/>
            <a:ext cx="7423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(a) </a:t>
            </a:r>
            <a:r>
              <a:rPr lang="en-US" sz="3200">
                <a:solidFill>
                  <a:schemeClr val="accent2"/>
                </a:solidFill>
              </a:rPr>
              <a:t>When         </a:t>
            </a:r>
            <a:r>
              <a:rPr lang="en-US" sz="3200" b="0" i="0"/>
              <a:t>does        he</a:t>
            </a:r>
            <a:r>
              <a:rPr lang="en-US" sz="3200" b="0" i="0">
                <a:solidFill>
                  <a:schemeClr val="accent2"/>
                </a:solidFill>
              </a:rPr>
              <a:t>          </a:t>
            </a:r>
            <a:r>
              <a:rPr lang="en-US" sz="3200" b="0" i="0"/>
              <a:t>work?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076700"/>
            <a:ext cx="7567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 </a:t>
            </a:r>
            <a:r>
              <a:rPr lang="en-US" sz="3200" b="0" i="0"/>
              <a:t>(b) </a:t>
            </a:r>
            <a:r>
              <a:rPr lang="en-US" sz="3200">
                <a:solidFill>
                  <a:schemeClr val="accent2"/>
                </a:solidFill>
              </a:rPr>
              <a:t>How long   </a:t>
            </a:r>
            <a:r>
              <a:rPr lang="en-US" sz="3200" b="0" i="0"/>
              <a:t>does       he           work?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90775" y="3086100"/>
            <a:ext cx="557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he works </a:t>
            </a:r>
            <a:r>
              <a:rPr lang="en-US" sz="3200">
                <a:solidFill>
                  <a:srgbClr val="FF0000"/>
                </a:solidFill>
              </a:rPr>
              <a:t>at </a:t>
            </a:r>
            <a:r>
              <a:rPr lang="en-US" sz="3200"/>
              <a:t>eight o’clock.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324100" y="4902200"/>
            <a:ext cx="58435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He works </a:t>
            </a:r>
            <a:r>
              <a:rPr lang="en-US" sz="3200">
                <a:solidFill>
                  <a:srgbClr val="FF0000"/>
                </a:solidFill>
              </a:rPr>
              <a:t>from </a:t>
            </a:r>
            <a:r>
              <a:rPr lang="en-US" sz="3200"/>
              <a:t>noon </a:t>
            </a:r>
            <a:r>
              <a:rPr lang="en-US" sz="3200">
                <a:solidFill>
                  <a:srgbClr val="FF0000"/>
                </a:solidFill>
              </a:rPr>
              <a:t>to </a:t>
            </a:r>
            <a:r>
              <a:rPr lang="en-US" sz="3200"/>
              <a:t>six.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57200" y="952500"/>
            <a:ext cx="822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</a:rPr>
              <a:t>Q-WORD</a:t>
            </a:r>
            <a:r>
              <a:rPr lang="en-US" sz="2800" b="0" i="0"/>
              <a:t>  +   </a:t>
            </a:r>
            <a:r>
              <a:rPr lang="en-US" sz="2800" b="0"/>
              <a:t>DO/</a:t>
            </a:r>
            <a:r>
              <a:rPr lang="en-US" sz="2800" b="0" i="0"/>
              <a:t>   + SUBJECT + MAIN </a:t>
            </a:r>
          </a:p>
          <a:p>
            <a:r>
              <a:rPr lang="en-US" sz="3200" b="0" i="0"/>
              <a:t>	           </a:t>
            </a:r>
            <a:r>
              <a:rPr lang="en-US" sz="2800" b="0"/>
              <a:t>DOES		        </a:t>
            </a:r>
            <a:r>
              <a:rPr lang="en-US" sz="2800" b="0" i="0"/>
              <a:t>VERB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28600" y="8001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pronouns with prepositions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4008" y="1556792"/>
            <a:ext cx="4248472" cy="1872208"/>
          </a:xfrm>
        </p:spPr>
        <p:txBody>
          <a:bodyPr>
            <a:normAutofit lnSpcReduction="10000"/>
          </a:bodyPr>
          <a:lstStyle/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in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July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</a:p>
          <a:p>
            <a:endParaRPr lang="es-PE" sz="3600" dirty="0">
              <a:latin typeface="Comic Sans MS" pitchFamily="66" charset="0"/>
            </a:endParaRPr>
          </a:p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starts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at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412776"/>
            <a:ext cx="4464496" cy="2088232"/>
          </a:xfrm>
        </p:spPr>
        <p:txBody>
          <a:bodyPr>
            <a:normAutofit lnSpcReduction="10000"/>
          </a:bodyPr>
          <a:lstStyle/>
          <a:p>
            <a:endParaRPr lang="en-US" sz="36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When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is </a:t>
            </a:r>
            <a:r>
              <a:rPr lang="en-US" sz="3600" dirty="0" smtClean="0">
                <a:latin typeface="Comic Sans MS" pitchFamily="66" charset="0"/>
              </a:rPr>
              <a:t>the party?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4008" y="4293096"/>
            <a:ext cx="4248472" cy="223224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in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October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</a:p>
          <a:p>
            <a:endParaRPr lang="es-PE" sz="3600" dirty="0" smtClean="0">
              <a:latin typeface="Comic Sans MS" pitchFamily="66" charset="0"/>
            </a:endParaRPr>
          </a:p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starts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October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3rd at 10 in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morning</a:t>
            </a:r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779" y="4653136"/>
            <a:ext cx="4464496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When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is </a:t>
            </a:r>
            <a:r>
              <a:rPr lang="en-US" sz="3600" dirty="0" smtClean="0">
                <a:latin typeface="Comic Sans MS" pitchFamily="66" charset="0"/>
              </a:rPr>
              <a:t>the festival?</a:t>
            </a:r>
          </a:p>
        </p:txBody>
      </p:sp>
    </p:spTree>
    <p:extLst>
      <p:ext uri="{BB962C8B-B14F-4D97-AF65-F5344CB8AC3E}">
        <p14:creationId xmlns:p14="http://schemas.microsoft.com/office/powerpoint/2010/main" val="5956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pronouns with prepositions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4008" y="1556792"/>
            <a:ext cx="4248472" cy="1584176"/>
          </a:xfrm>
        </p:spPr>
        <p:txBody>
          <a:bodyPr>
            <a:normAutofit fontScale="70000" lnSpcReduction="20000"/>
          </a:bodyPr>
          <a:lstStyle/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6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midnight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</a:p>
          <a:p>
            <a:endParaRPr lang="es-PE" sz="3600" dirty="0">
              <a:latin typeface="Comic Sans MS" pitchFamily="66" charset="0"/>
            </a:endParaRPr>
          </a:p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until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midnight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412776"/>
            <a:ext cx="4464496" cy="2088232"/>
          </a:xfrm>
        </p:spPr>
        <p:txBody>
          <a:bodyPr>
            <a:normAutofit fontScale="70000" lnSpcReduction="20000"/>
          </a:bodyPr>
          <a:lstStyle/>
          <a:p>
            <a:endParaRPr lang="en-US" sz="36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How long is </a:t>
            </a:r>
            <a:r>
              <a:rPr lang="en-US" sz="3600" dirty="0" smtClean="0">
                <a:latin typeface="Comic Sans MS" pitchFamily="66" charset="0"/>
              </a:rPr>
              <a:t>the party?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4008" y="3933056"/>
            <a:ext cx="4248472" cy="259228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October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3rd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October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12th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  <a:p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s-PE" sz="3600" dirty="0" err="1">
                <a:latin typeface="Comic Sans MS" pitchFamily="66" charset="0"/>
              </a:rPr>
              <a:t>It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is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3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0000"/>
                </a:solidFill>
                <a:latin typeface="Comic Sans MS" pitchFamily="66" charset="0"/>
              </a:rPr>
              <a:t>October</a:t>
            </a:r>
            <a:r>
              <a:rPr lang="es-PE" sz="3600" dirty="0">
                <a:solidFill>
                  <a:srgbClr val="FF0000"/>
                </a:solidFill>
                <a:latin typeface="Comic Sans MS" pitchFamily="66" charset="0"/>
              </a:rPr>
              <a:t> 3rd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until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October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12th</a:t>
            </a:r>
            <a:r>
              <a:rPr lang="es-PE" sz="36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>
                <a:latin typeface="Comic Sans MS" pitchFamily="66" charset="0"/>
              </a:rPr>
              <a:t> </a:t>
            </a:r>
          </a:p>
          <a:p>
            <a:endParaRPr lang="es-PE" sz="3600" dirty="0" smtClean="0">
              <a:latin typeface="Comic Sans MS" pitchFamily="66" charset="0"/>
            </a:endParaRPr>
          </a:p>
          <a:p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lasts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nine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days</a:t>
            </a:r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779" y="4653136"/>
            <a:ext cx="4464496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How long is </a:t>
            </a:r>
            <a:r>
              <a:rPr lang="en-US" sz="2800" dirty="0" smtClean="0">
                <a:latin typeface="Comic Sans MS" pitchFamily="66" charset="0"/>
              </a:rPr>
              <a:t>the festival?</a:t>
            </a:r>
          </a:p>
        </p:txBody>
      </p:sp>
    </p:spTree>
    <p:extLst>
      <p:ext uri="{BB962C8B-B14F-4D97-AF65-F5344CB8AC3E}">
        <p14:creationId xmlns:p14="http://schemas.microsoft.com/office/powerpoint/2010/main" val="20891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pronouns with prepositions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4008" y="1556792"/>
            <a:ext cx="4248472" cy="1872208"/>
          </a:xfrm>
        </p:spPr>
        <p:txBody>
          <a:bodyPr>
            <a:normAutofit fontScale="85000" lnSpcReduction="20000"/>
          </a:bodyPr>
          <a:lstStyle/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study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in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afternoons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</a:p>
          <a:p>
            <a:endParaRPr lang="es-PE" sz="3600" dirty="0"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study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at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412776"/>
            <a:ext cx="4464496" cy="2088232"/>
          </a:xfrm>
        </p:spPr>
        <p:txBody>
          <a:bodyPr>
            <a:normAutofit fontScale="85000" lnSpcReduction="20000"/>
          </a:bodyPr>
          <a:lstStyle/>
          <a:p>
            <a:endParaRPr lang="en-US" sz="36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When</a:t>
            </a:r>
            <a:r>
              <a:rPr lang="en-US" sz="3600" dirty="0" smtClean="0">
                <a:latin typeface="Comic Sans MS" pitchFamily="66" charset="0"/>
              </a:rPr>
              <a:t> do you study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4008" y="4581128"/>
            <a:ext cx="4248472" cy="194421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study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Saturday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</a:p>
          <a:p>
            <a:endParaRPr lang="es-PE" sz="3600" dirty="0" smtClean="0"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study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after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school</a:t>
            </a:r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779" y="4653136"/>
            <a:ext cx="4464496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When </a:t>
            </a:r>
            <a:r>
              <a:rPr lang="en-US" sz="3200" dirty="0" smtClean="0">
                <a:latin typeface="Comic Sans MS" pitchFamily="66" charset="0"/>
              </a:rPr>
              <a:t>do you study?</a:t>
            </a:r>
          </a:p>
        </p:txBody>
      </p:sp>
    </p:spTree>
    <p:extLst>
      <p:ext uri="{BB962C8B-B14F-4D97-AF65-F5344CB8AC3E}">
        <p14:creationId xmlns:p14="http://schemas.microsoft.com/office/powerpoint/2010/main" val="2299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pronouns with prepositions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4008" y="1556792"/>
            <a:ext cx="4248472" cy="1872208"/>
          </a:xfrm>
        </p:spPr>
        <p:txBody>
          <a:bodyPr>
            <a:normAutofit fontScale="70000" lnSpcReduction="20000"/>
          </a:bodyPr>
          <a:lstStyle/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sleep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midnight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5:30 in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morning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</a:p>
          <a:p>
            <a:endParaRPr lang="es-PE" sz="3600" dirty="0"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sleep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until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noon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weekend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412776"/>
            <a:ext cx="4464496" cy="2088232"/>
          </a:xfrm>
        </p:spPr>
        <p:txBody>
          <a:bodyPr>
            <a:normAutofit fontScale="70000" lnSpcReduction="20000"/>
          </a:bodyPr>
          <a:lstStyle/>
          <a:p>
            <a:endParaRPr lang="en-US" sz="36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How long </a:t>
            </a:r>
            <a:r>
              <a:rPr lang="en-US" sz="3600" dirty="0" smtClean="0">
                <a:latin typeface="Comic Sans MS" pitchFamily="66" charset="0"/>
              </a:rPr>
              <a:t>do you sleep?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4008" y="3933056"/>
            <a:ext cx="4248472" cy="259228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exercise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8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10 at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night</a:t>
            </a:r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exercise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until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10 at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night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s-PE" sz="3600" dirty="0" smtClean="0">
                <a:latin typeface="Comic Sans MS" pitchFamily="66" charset="0"/>
              </a:rPr>
              <a:t> </a:t>
            </a:r>
            <a:endParaRPr lang="es-PE" sz="3600" dirty="0">
              <a:latin typeface="Comic Sans MS" pitchFamily="66" charset="0"/>
            </a:endParaRPr>
          </a:p>
          <a:p>
            <a:endParaRPr lang="es-PE" sz="3600" dirty="0" smtClean="0"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I </a:t>
            </a:r>
            <a:r>
              <a:rPr lang="es-PE" sz="3600" dirty="0" err="1" smtClean="0">
                <a:latin typeface="Comic Sans MS" pitchFamily="66" charset="0"/>
              </a:rPr>
              <a:t>exercise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rgbClr val="FF0000"/>
                </a:solidFill>
                <a:latin typeface="Comic Sans MS" pitchFamily="66" charset="0"/>
              </a:rPr>
              <a:t> 2 </a:t>
            </a:r>
            <a:r>
              <a:rPr lang="es-PE" sz="3600" dirty="0" err="1" smtClean="0">
                <a:solidFill>
                  <a:srgbClr val="FF0000"/>
                </a:solidFill>
                <a:latin typeface="Comic Sans MS" pitchFamily="66" charset="0"/>
              </a:rPr>
              <a:t>hours</a:t>
            </a:r>
            <a:endParaRPr lang="es-PE" sz="36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779" y="4653136"/>
            <a:ext cx="4464496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How long </a:t>
            </a:r>
            <a:r>
              <a:rPr lang="en-US" sz="2800" dirty="0" smtClean="0">
                <a:latin typeface="Comic Sans MS" pitchFamily="66" charset="0"/>
              </a:rPr>
              <a:t>do you exercise?</a:t>
            </a:r>
          </a:p>
        </p:txBody>
      </p:sp>
    </p:spTree>
    <p:extLst>
      <p:ext uri="{BB962C8B-B14F-4D97-AF65-F5344CB8AC3E}">
        <p14:creationId xmlns:p14="http://schemas.microsoft.com/office/powerpoint/2010/main" val="42425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2B3262D-1711-464F-9D34-73722AED7FB7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1524000" y="4648200"/>
            <a:ext cx="5562600" cy="1066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36600" y="1348581"/>
            <a:ext cx="65786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3600" b="0" dirty="0" smtClean="0"/>
          </a:p>
          <a:p>
            <a:pPr eaLnBrk="1" hangingPunct="1"/>
            <a:r>
              <a:rPr lang="en-US" sz="3600" b="0" dirty="0" smtClean="0"/>
              <a:t>I </a:t>
            </a:r>
            <a:r>
              <a:rPr lang="en-US" sz="3600" b="0" dirty="0"/>
              <a:t>work </a:t>
            </a:r>
            <a:r>
              <a:rPr lang="en-US" sz="3600" dirty="0">
                <a:solidFill>
                  <a:srgbClr val="FF0066"/>
                </a:solidFill>
              </a:rPr>
              <a:t>from</a:t>
            </a:r>
            <a:r>
              <a:rPr lang="en-US" sz="3600" b="0" dirty="0"/>
              <a:t> 9:00 </a:t>
            </a:r>
            <a:r>
              <a:rPr lang="en-US" sz="3600" dirty="0">
                <a:solidFill>
                  <a:srgbClr val="FF0066"/>
                </a:solidFill>
              </a:rPr>
              <a:t>to</a:t>
            </a:r>
            <a:r>
              <a:rPr lang="en-US" sz="3600" b="0" dirty="0"/>
              <a:t> 5:00.</a:t>
            </a:r>
            <a:endParaRPr lang="en-US" sz="3200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1520" y="503237"/>
            <a:ext cx="7287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rgbClr val="FF0066"/>
                </a:solidFill>
              </a:rPr>
              <a:t>How long do you work?</a:t>
            </a:r>
            <a:endParaRPr lang="en-US" sz="3600" dirty="0">
              <a:solidFill>
                <a:srgbClr val="FF0066"/>
              </a:solidFill>
            </a:endParaRP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2667000" y="2667000"/>
            <a:ext cx="1752600" cy="15240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3429000" y="3352800"/>
            <a:ext cx="1905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3517900" y="2768600"/>
            <a:ext cx="0" cy="58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 flipH="1">
            <a:off x="2971800" y="3429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1676400" y="487680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66"/>
                </a:solidFill>
              </a:rPr>
              <a:t>from</a:t>
            </a:r>
            <a:r>
              <a:rPr lang="en-US" sz="3600"/>
              <a:t> </a:t>
            </a:r>
            <a:r>
              <a:rPr lang="en-US" sz="3600" b="0"/>
              <a:t>(a time) </a:t>
            </a:r>
            <a:r>
              <a:rPr lang="en-US" sz="3600"/>
              <a:t> </a:t>
            </a:r>
            <a:r>
              <a:rPr lang="en-US" sz="3600">
                <a:solidFill>
                  <a:srgbClr val="FF0066"/>
                </a:solidFill>
              </a:rPr>
              <a:t>to</a:t>
            </a:r>
            <a:r>
              <a:rPr lang="en-US" sz="3600"/>
              <a:t> </a:t>
            </a:r>
            <a:r>
              <a:rPr lang="en-US" sz="3600" b="0"/>
              <a:t>(a time)</a:t>
            </a:r>
          </a:p>
        </p:txBody>
      </p:sp>
      <p:sp>
        <p:nvSpPr>
          <p:cNvPr id="5131" name="Oval 15"/>
          <p:cNvSpPr>
            <a:spLocks noChangeArrowheads="1"/>
          </p:cNvSpPr>
          <p:nvPr/>
        </p:nvSpPr>
        <p:spPr bwMode="auto">
          <a:xfrm>
            <a:off x="5334000" y="2667000"/>
            <a:ext cx="1752600" cy="15240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5132" name="Oval 16"/>
          <p:cNvSpPr>
            <a:spLocks noChangeArrowheads="1"/>
          </p:cNvSpPr>
          <p:nvPr/>
        </p:nvSpPr>
        <p:spPr bwMode="auto">
          <a:xfrm>
            <a:off x="6096000" y="3352800"/>
            <a:ext cx="1905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7"/>
          <p:cNvSpPr>
            <a:spLocks noChangeShapeType="1"/>
          </p:cNvSpPr>
          <p:nvPr/>
        </p:nvSpPr>
        <p:spPr bwMode="auto">
          <a:xfrm flipH="1" flipV="1">
            <a:off x="6197600" y="2768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8"/>
          <p:cNvSpPr>
            <a:spLocks noChangeShapeType="1"/>
          </p:cNvSpPr>
          <p:nvPr/>
        </p:nvSpPr>
        <p:spPr bwMode="auto">
          <a:xfrm>
            <a:off x="6248400" y="3556000"/>
            <a:ext cx="228600" cy="3190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</a:p>
        </p:txBody>
      </p:sp>
    </p:spTree>
    <p:extLst>
      <p:ext uri="{BB962C8B-B14F-4D97-AF65-F5344CB8AC3E}">
        <p14:creationId xmlns:p14="http://schemas.microsoft.com/office/powerpoint/2010/main" val="26822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 animBg="1"/>
      <p:bldP spid="5127" grpId="0" animBg="1"/>
      <p:bldP spid="5128" grpId="0" animBg="1"/>
      <p:bldP spid="5129" grpId="0" animBg="1"/>
      <p:bldP spid="5131" grpId="0" animBg="1"/>
      <p:bldP spid="5132" grpId="0" animBg="1"/>
      <p:bldP spid="5133" grpId="0" animBg="1"/>
      <p:bldP spid="5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FA1933A-DF2E-4011-B6CD-02B143D619C8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6147" name="AutoShape 5"/>
          <p:cNvSpPr>
            <a:spLocks noChangeArrowheads="1"/>
          </p:cNvSpPr>
          <p:nvPr/>
        </p:nvSpPr>
        <p:spPr bwMode="auto">
          <a:xfrm>
            <a:off x="3851920" y="1117600"/>
            <a:ext cx="3810000" cy="1295400"/>
          </a:xfrm>
          <a:prstGeom prst="wedgeRoundRectCallout">
            <a:avLst>
              <a:gd name="adj1" fmla="val -19042"/>
              <a:gd name="adj2" fmla="val 109505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3818124" y="1412776"/>
            <a:ext cx="350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When is the class</a:t>
            </a:r>
            <a:endParaRPr lang="en-US" sz="3200" b="0" i="0">
              <a:solidFill>
                <a:schemeClr val="tx2"/>
              </a:solidFill>
            </a:endParaRP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11560" y="736600"/>
            <a:ext cx="2362200" cy="2057400"/>
          </a:xfrm>
          <a:prstGeom prst="wedgeRoundRectCallout">
            <a:avLst>
              <a:gd name="adj1" fmla="val 37769"/>
              <a:gd name="adj2" fmla="val 7367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3200" b="0" i="0"/>
              <a:t>It is at 7:00 </a:t>
            </a:r>
            <a:r>
              <a:rPr lang="en-US" sz="3200" i="0" u="sng">
                <a:solidFill>
                  <a:srgbClr val="FF0000"/>
                </a:solidFill>
              </a:rPr>
              <a:t>from</a:t>
            </a:r>
            <a:r>
              <a:rPr lang="en-US" sz="3200" b="0" i="0"/>
              <a:t> Monday </a:t>
            </a:r>
            <a:r>
              <a:rPr lang="en-US" sz="3200" i="0" u="sng">
                <a:solidFill>
                  <a:srgbClr val="FF0000"/>
                </a:solidFill>
              </a:rPr>
              <a:t>to</a:t>
            </a:r>
            <a:r>
              <a:rPr lang="en-US" sz="3200" b="0" i="0"/>
              <a:t> Friday.</a:t>
            </a:r>
          </a:p>
        </p:txBody>
      </p:sp>
      <p:pic>
        <p:nvPicPr>
          <p:cNvPr id="6151" name="Picture 20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83" y="3140968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Text Box 24"/>
          <p:cNvSpPr txBox="1">
            <a:spLocks noChangeArrowheads="1"/>
          </p:cNvSpPr>
          <p:nvPr/>
        </p:nvSpPr>
        <p:spPr bwMode="auto">
          <a:xfrm>
            <a:off x="3810000" y="1478066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0" u="sng" dirty="0">
                <a:solidFill>
                  <a:srgbClr val="FF0000"/>
                </a:solidFill>
              </a:rPr>
              <a:t>_______</a:t>
            </a:r>
            <a:r>
              <a:rPr lang="en-US" sz="3200" b="0" i="0" dirty="0"/>
              <a:t>_______?</a:t>
            </a:r>
          </a:p>
        </p:txBody>
      </p:sp>
    </p:spTree>
    <p:extLst>
      <p:ext uri="{BB962C8B-B14F-4D97-AF65-F5344CB8AC3E}">
        <p14:creationId xmlns:p14="http://schemas.microsoft.com/office/powerpoint/2010/main" val="10768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488566" y="1943100"/>
            <a:ext cx="4343400" cy="685800"/>
          </a:xfrm>
          <a:prstGeom prst="wedgeRoundRectCallout">
            <a:avLst>
              <a:gd name="adj1" fmla="val 16273"/>
              <a:gd name="adj2" fmla="val 14180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200" b="0" i="0"/>
          </a:p>
        </p:txBody>
      </p:sp>
      <p:sp>
        <p:nvSpPr>
          <p:cNvPr id="7172" name="Rectangle 15"/>
          <p:cNvSpPr>
            <a:spLocks noChangeArrowheads="1"/>
          </p:cNvSpPr>
          <p:nvPr/>
        </p:nvSpPr>
        <p:spPr bwMode="auto">
          <a:xfrm>
            <a:off x="488566" y="2006600"/>
            <a:ext cx="4191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5670166" y="876300"/>
            <a:ext cx="2209800" cy="1943100"/>
          </a:xfrm>
          <a:prstGeom prst="wedgeRoundRectCallout">
            <a:avLst>
              <a:gd name="adj1" fmla="val -25444"/>
              <a:gd name="adj2" fmla="val 8079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/>
              <a:t>I work </a:t>
            </a:r>
            <a:r>
              <a:rPr lang="en-US" sz="3200" i="0" u="sng">
                <a:solidFill>
                  <a:srgbClr val="FF0000"/>
                </a:solidFill>
              </a:rPr>
              <a:t>on</a:t>
            </a:r>
            <a:r>
              <a:rPr lang="en-US" sz="3200" b="0" i="0"/>
              <a:t> Saturday </a:t>
            </a:r>
            <a:r>
              <a:rPr lang="en-US" sz="3200" i="0" u="sng">
                <a:solidFill>
                  <a:srgbClr val="FF0000"/>
                </a:solidFill>
              </a:rPr>
              <a:t>from</a:t>
            </a:r>
            <a:r>
              <a:rPr lang="en-US" sz="3200" b="0" i="0"/>
              <a:t> 3:00 </a:t>
            </a:r>
            <a:r>
              <a:rPr lang="en-US" sz="3200" i="0" u="sng">
                <a:solidFill>
                  <a:srgbClr val="FF0000"/>
                </a:solidFill>
              </a:rPr>
              <a:t>to</a:t>
            </a:r>
            <a:r>
              <a:rPr lang="en-US" sz="3200" b="0" i="0"/>
              <a:t> 8:00</a:t>
            </a:r>
            <a:endParaRPr lang="en-US" sz="2000" b="0" i="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4766" y="1930400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i="0" u="sng">
                <a:solidFill>
                  <a:srgbClr val="FF0000"/>
                </a:solidFill>
              </a:rPr>
              <a:t>When</a:t>
            </a:r>
            <a:r>
              <a:rPr lang="en-US" sz="3200" b="0" i="0"/>
              <a:t> do you work?</a:t>
            </a:r>
          </a:p>
        </p:txBody>
      </p:sp>
      <p:pic>
        <p:nvPicPr>
          <p:cNvPr id="7175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6" y="32385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6" name="Text Box 14"/>
          <p:cNvSpPr txBox="1">
            <a:spLocks noChangeArrowheads="1"/>
          </p:cNvSpPr>
          <p:nvPr/>
        </p:nvSpPr>
        <p:spPr bwMode="auto">
          <a:xfrm>
            <a:off x="1069591" y="-1143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0389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232400" y="5663944"/>
            <a:ext cx="3044952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2BC9C95-3B98-4504-97E3-EFA9710269E1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3568700" y="1373510"/>
            <a:ext cx="4953000" cy="723900"/>
          </a:xfrm>
          <a:prstGeom prst="wedgeRoundRectCallout">
            <a:avLst>
              <a:gd name="adj1" fmla="val -13657"/>
              <a:gd name="adj2" fmla="val 165644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8196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60400" y="1316360"/>
            <a:ext cx="2695575" cy="1447800"/>
          </a:xfrm>
          <a:prstGeom prst="wedgeRoundRectCallout">
            <a:avLst>
              <a:gd name="adj1" fmla="val 37769"/>
              <a:gd name="adj2" fmla="val 7367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3200" b="0" i="0"/>
              <a:t>It is </a:t>
            </a:r>
            <a:r>
              <a:rPr lang="en-US" sz="3200" i="0" u="sng">
                <a:solidFill>
                  <a:srgbClr val="FF0000"/>
                </a:solidFill>
              </a:rPr>
              <a:t>from </a:t>
            </a:r>
            <a:r>
              <a:rPr lang="en-US" sz="3200" b="0" i="0"/>
              <a:t>7:00 </a:t>
            </a:r>
            <a:r>
              <a:rPr lang="en-US" sz="3200" i="0" u="sng">
                <a:solidFill>
                  <a:srgbClr val="FF0000"/>
                </a:solidFill>
              </a:rPr>
              <a:t>to</a:t>
            </a:r>
            <a:r>
              <a:rPr lang="en-US" sz="3200" b="0" i="0"/>
              <a:t> 8:30</a:t>
            </a:r>
          </a:p>
        </p:txBody>
      </p:sp>
      <p:pic>
        <p:nvPicPr>
          <p:cNvPr id="8198" name="Picture 20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306896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Box 24"/>
          <p:cNvSpPr txBox="1">
            <a:spLocks noChangeArrowheads="1"/>
          </p:cNvSpPr>
          <p:nvPr/>
        </p:nvSpPr>
        <p:spPr bwMode="auto">
          <a:xfrm>
            <a:off x="3873500" y="1456060"/>
            <a:ext cx="464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0" u="sng">
                <a:solidFill>
                  <a:srgbClr val="0000CC"/>
                </a:solidFill>
              </a:rPr>
              <a:t>How long </a:t>
            </a:r>
            <a:r>
              <a:rPr lang="en-US" sz="3200" b="0" i="0"/>
              <a:t>is the class?</a:t>
            </a:r>
          </a:p>
        </p:txBody>
      </p:sp>
    </p:spTree>
    <p:extLst>
      <p:ext uri="{BB962C8B-B14F-4D97-AF65-F5344CB8AC3E}">
        <p14:creationId xmlns:p14="http://schemas.microsoft.com/office/powerpoint/2010/main" val="13431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592</Words>
  <Application>Microsoft Office PowerPoint</Application>
  <PresentationFormat>On-screen Show (4:3)</PresentationFormat>
  <Paragraphs>140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When and How Long Questions </vt:lpstr>
      <vt:lpstr>Relative pronouns with prepositions</vt:lpstr>
      <vt:lpstr>Relative pronouns with prepositions</vt:lpstr>
      <vt:lpstr>Relative pronouns with prepositions</vt:lpstr>
      <vt:lpstr>Relative pronouns with prepositions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 CLAUSES WITH PREPOSITIONS; ADJECTIVE PHRASES</dc:title>
  <dc:creator>Puta</dc:creator>
  <cp:lastModifiedBy>DellK</cp:lastModifiedBy>
  <cp:revision>24</cp:revision>
  <dcterms:created xsi:type="dcterms:W3CDTF">2011-05-12T17:15:58Z</dcterms:created>
  <dcterms:modified xsi:type="dcterms:W3CDTF">2012-03-16T17:22:51Z</dcterms:modified>
</cp:coreProperties>
</file>