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</p:sldMasterIdLst>
  <p:notesMasterIdLst>
    <p:notesMasterId r:id="rId21"/>
  </p:notesMasterIdLst>
  <p:sldIdLst>
    <p:sldId id="381" r:id="rId4"/>
    <p:sldId id="379" r:id="rId5"/>
    <p:sldId id="628" r:id="rId6"/>
    <p:sldId id="629" r:id="rId7"/>
    <p:sldId id="630" r:id="rId8"/>
    <p:sldId id="506" r:id="rId9"/>
    <p:sldId id="509" r:id="rId10"/>
    <p:sldId id="617" r:id="rId11"/>
    <p:sldId id="634" r:id="rId12"/>
    <p:sldId id="635" r:id="rId13"/>
    <p:sldId id="601" r:id="rId14"/>
    <p:sldId id="636" r:id="rId15"/>
    <p:sldId id="513" r:id="rId16"/>
    <p:sldId id="637" r:id="rId17"/>
    <p:sldId id="400" r:id="rId18"/>
    <p:sldId id="522" r:id="rId19"/>
    <p:sldId id="52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FF"/>
    <a:srgbClr val="EF6BCC"/>
    <a:srgbClr val="F286D6"/>
    <a:srgbClr val="FF0000"/>
    <a:srgbClr val="800080"/>
    <a:srgbClr val="0000CC"/>
    <a:srgbClr val="00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6" autoAdjust="0"/>
    <p:restoredTop sz="97762" autoAdjust="0"/>
  </p:normalViewPr>
  <p:slideViewPr>
    <p:cSldViewPr>
      <p:cViewPr>
        <p:scale>
          <a:sx n="75" d="100"/>
          <a:sy n="75" d="100"/>
        </p:scale>
        <p:origin x="-2238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9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8E8A221-9965-478A-9F1B-954673855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4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87BC8C8-D1BF-4F4B-9F0E-FA02E72C1F42}" type="slidenum">
              <a:rPr lang="en-US" b="0" i="0" smtClean="0"/>
              <a:pPr eaLnBrk="1" hangingPunct="1">
                <a:defRPr/>
              </a:pPr>
              <a:t>1</a:t>
            </a:fld>
            <a:endParaRPr lang="en-US" b="0" i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8C1F58F-BA44-412D-BC05-D85B83E42729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913E162-9244-418A-813F-89E8A1B2D336}" type="slidenum">
              <a:rPr lang="en-US" b="0" i="0" smtClean="0"/>
              <a:pPr eaLnBrk="1" hangingPunct="1">
                <a:defRPr/>
              </a:pPr>
              <a:t>11</a:t>
            </a:fld>
            <a:endParaRPr lang="en-US" b="0" i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B56E4E8-548F-4DD1-A790-540374082C20}" type="slidenum">
              <a:rPr lang="en-US" b="0" i="0" smtClean="0"/>
              <a:pPr eaLnBrk="1" hangingPunct="1">
                <a:defRPr/>
              </a:pPr>
              <a:t>12</a:t>
            </a:fld>
            <a:endParaRPr lang="en-US" b="0" i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31F0DFD-FC21-4070-B9B6-39C28AAD9E01}" type="slidenum">
              <a:rPr lang="en-US" b="0" i="0" smtClean="0"/>
              <a:pPr eaLnBrk="1" hangingPunct="1">
                <a:defRPr/>
              </a:pPr>
              <a:t>13</a:t>
            </a:fld>
            <a:endParaRPr lang="en-US" b="0" i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6BF63AF-E3F5-4F35-8834-B910DC8CB5FE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12E97A6-D122-408F-9BB0-4231843F168B}" type="slidenum">
              <a:rPr lang="en-US" b="0" i="0" smtClean="0"/>
              <a:pPr eaLnBrk="1" hangingPunct="1">
                <a:defRPr/>
              </a:pPr>
              <a:t>15</a:t>
            </a:fld>
            <a:endParaRPr lang="en-US" b="0" i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AC09B65-D8DC-40AA-812A-BA7ED2A81A77}" type="slidenum">
              <a:rPr lang="en-US" b="0" i="0" smtClean="0"/>
              <a:pPr eaLnBrk="1" hangingPunct="1">
                <a:defRPr/>
              </a:pPr>
              <a:t>16</a:t>
            </a:fld>
            <a:endParaRPr lang="en-US" b="0" i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DBA468D-DD67-48C5-B508-F001097B07ED}" type="slidenum">
              <a:rPr lang="en-US" b="0" i="0" smtClean="0"/>
              <a:pPr eaLnBrk="1" hangingPunct="1">
                <a:defRPr/>
              </a:pPr>
              <a:t>17</a:t>
            </a:fld>
            <a:endParaRPr lang="en-US" b="0" i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4069C52-3AA9-4141-8B53-A0FD00FF065A}" type="slidenum">
              <a:rPr lang="en-US" b="0" i="0" smtClean="0"/>
              <a:pPr eaLnBrk="1" hangingPunct="1">
                <a:defRPr/>
              </a:pPr>
              <a:t>2</a:t>
            </a:fld>
            <a:endParaRPr lang="en-US" b="0" i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AB34531-B233-4586-940B-E928E0365D97}" type="slidenum">
              <a:rPr lang="en-US" b="0" i="0" smtClean="0"/>
              <a:pPr eaLnBrk="1" hangingPunct="1">
                <a:defRPr/>
              </a:pPr>
              <a:t>3</a:t>
            </a:fld>
            <a:endParaRPr lang="en-US" b="0" i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B801794-44EF-40D1-969F-63E2D3F58A2D}" type="slidenum">
              <a:rPr lang="en-US" b="0" i="0" smtClean="0"/>
              <a:pPr eaLnBrk="1" hangingPunct="1">
                <a:defRPr/>
              </a:pPr>
              <a:t>4</a:t>
            </a:fld>
            <a:endParaRPr lang="en-US" b="0" i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6518E25-E697-45D9-B80F-9E02112A3103}" type="slidenum">
              <a:rPr lang="en-US" b="0" i="0" smtClean="0"/>
              <a:pPr eaLnBrk="1" hangingPunct="1">
                <a:defRPr/>
              </a:pPr>
              <a:t>5</a:t>
            </a:fld>
            <a:endParaRPr lang="en-US" b="0" i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C700039-A214-4615-B172-5BA3DE3BA22A}" type="slidenum">
              <a:rPr lang="en-US" b="0" i="0" smtClean="0"/>
              <a:pPr eaLnBrk="1" hangingPunct="1">
                <a:defRPr/>
              </a:pPr>
              <a:t>6</a:t>
            </a:fld>
            <a:endParaRPr lang="en-US" b="0" i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6FCA44F-6E24-490B-A259-84AAF4E100F7}" type="slidenum">
              <a:rPr lang="en-US" b="0" i="0" smtClean="0"/>
              <a:pPr eaLnBrk="1" hangingPunct="1">
                <a:defRPr/>
              </a:pPr>
              <a:t>7</a:t>
            </a:fld>
            <a:endParaRPr lang="en-US" b="0" i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4311404-3D09-4834-B2B5-5F302A6356B8}" type="slidenum">
              <a:rPr lang="en-US" b="0" i="0" smtClean="0"/>
              <a:pPr eaLnBrk="1" hangingPunct="1">
                <a:defRPr/>
              </a:pPr>
              <a:t>8</a:t>
            </a:fld>
            <a:endParaRPr lang="en-US" b="0" i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8E10B5F-3A72-4FFF-9E46-546F3D4E5A1C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FE4C4-ADC7-482C-9758-EF938BDB12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C062D-F95E-4C66-8E40-89F6AA8F8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719E-F3F7-433B-A354-21225CA0F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8C800-1135-4912-9BF5-7BDD2E2D1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069C4-2D30-48EF-9A3A-230899014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51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47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38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0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09CEC-DB8D-40F6-8246-02054A255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1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01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2532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4985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3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1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5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0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1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2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9126-AFEC-4DDD-8EBA-B9C2A0425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8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61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2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3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5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5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84197-22FF-4899-990C-13BD7DD0B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4AA7C-1BF7-4AD6-BBA0-FF26449D1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D1046-CFD5-4B31-A1F0-42257132E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B4E4A-64B5-4A34-BC10-2DDE22F65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3999F-E0F1-4256-8BCF-1EEA3EAC5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681CA-4E84-44B0-8FC6-671F5013E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C97B33C-6C19-4ECB-A4AD-DE4C8CA21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D659922-A11D-4EEE-86AB-F0A0846C7F07}" type="slidenum">
              <a:rPr lang="en-US" b="0" i="0" smtClean="0"/>
              <a:pPr eaLnBrk="1" hangingPunct="1">
                <a:defRPr/>
              </a:pPr>
              <a:t>1</a:t>
            </a:fld>
            <a:endParaRPr lang="en-US" b="0" i="0" smtClean="0"/>
          </a:p>
        </p:txBody>
      </p:sp>
      <p:sp>
        <p:nvSpPr>
          <p:cNvPr id="146488" name="AutoShape 56"/>
          <p:cNvSpPr>
            <a:spLocks noChangeArrowheads="1"/>
          </p:cNvSpPr>
          <p:nvPr/>
        </p:nvSpPr>
        <p:spPr bwMode="auto">
          <a:xfrm>
            <a:off x="2362200" y="5651500"/>
            <a:ext cx="4495800" cy="762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146472" name="Rectangle 40"/>
          <p:cNvSpPr>
            <a:spLocks noChangeArrowheads="1"/>
          </p:cNvSpPr>
          <p:nvPr/>
        </p:nvSpPr>
        <p:spPr bwMode="auto">
          <a:xfrm>
            <a:off x="228600" y="3416628"/>
            <a:ext cx="8686800" cy="593725"/>
          </a:xfrm>
          <a:prstGeom prst="rect">
            <a:avLst/>
          </a:prstGeom>
          <a:solidFill>
            <a:srgbClr val="00990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474" name="Rectangle 42"/>
          <p:cNvSpPr>
            <a:spLocks noChangeArrowheads="1"/>
          </p:cNvSpPr>
          <p:nvPr/>
        </p:nvSpPr>
        <p:spPr bwMode="auto">
          <a:xfrm>
            <a:off x="228600" y="2829253"/>
            <a:ext cx="8686800" cy="593725"/>
          </a:xfrm>
          <a:prstGeom prst="rect">
            <a:avLst/>
          </a:prstGeom>
          <a:solidFill>
            <a:srgbClr val="0099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457" name="Text Box 25"/>
          <p:cNvSpPr txBox="1">
            <a:spLocks noChangeArrowheads="1"/>
          </p:cNvSpPr>
          <p:nvPr/>
        </p:nvSpPr>
        <p:spPr bwMode="auto">
          <a:xfrm>
            <a:off x="1541463" y="3438853"/>
            <a:ext cx="6916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0" i="0"/>
              <a:t>   </a:t>
            </a:r>
            <a:r>
              <a:rPr lang="en-US" sz="2800" b="0" i="0"/>
              <a:t>(d)</a:t>
            </a:r>
            <a:r>
              <a:rPr lang="en-US" sz="2800" i="0"/>
              <a:t> Tia </a:t>
            </a:r>
            <a:r>
              <a:rPr lang="en-US" sz="2800">
                <a:solidFill>
                  <a:srgbClr val="0000FF"/>
                </a:solidFill>
              </a:rPr>
              <a:t>sometimes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 i="0"/>
              <a:t>eats </a:t>
            </a:r>
            <a:r>
              <a:rPr lang="en-US" sz="2800" b="0" i="0"/>
              <a:t>lunch at school.</a:t>
            </a:r>
            <a:endParaRPr lang="en-US" sz="2800" b="0" i="0">
              <a:solidFill>
                <a:srgbClr val="800080"/>
              </a:solidFill>
            </a:endParaRPr>
          </a:p>
        </p:txBody>
      </p:sp>
      <p:sp>
        <p:nvSpPr>
          <p:cNvPr id="146473" name="Rectangle 41"/>
          <p:cNvSpPr>
            <a:spLocks noChangeArrowheads="1"/>
          </p:cNvSpPr>
          <p:nvPr/>
        </p:nvSpPr>
        <p:spPr bwMode="auto">
          <a:xfrm>
            <a:off x="228600" y="2232353"/>
            <a:ext cx="8686800" cy="593725"/>
          </a:xfrm>
          <a:prstGeom prst="rect">
            <a:avLst/>
          </a:prstGeom>
          <a:solidFill>
            <a:srgbClr val="009900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471" name="Rectangle 39"/>
          <p:cNvSpPr>
            <a:spLocks noChangeArrowheads="1"/>
          </p:cNvSpPr>
          <p:nvPr/>
        </p:nvSpPr>
        <p:spPr bwMode="auto">
          <a:xfrm>
            <a:off x="228600" y="1231900"/>
            <a:ext cx="8686800" cy="611188"/>
          </a:xfrm>
          <a:prstGeom prst="rect">
            <a:avLst/>
          </a:prstGeom>
          <a:solidFill>
            <a:srgbClr val="009900">
              <a:alpha val="8392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479" name="Rectangle 47"/>
          <p:cNvSpPr>
            <a:spLocks noChangeArrowheads="1"/>
          </p:cNvSpPr>
          <p:nvPr/>
        </p:nvSpPr>
        <p:spPr bwMode="auto">
          <a:xfrm>
            <a:off x="228600" y="4016703"/>
            <a:ext cx="8686800" cy="593725"/>
          </a:xfrm>
          <a:prstGeom prst="rect">
            <a:avLst/>
          </a:prstGeom>
          <a:solidFill>
            <a:srgbClr val="009900">
              <a:alpha val="1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1897063" y="2838778"/>
            <a:ext cx="541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/>
              <a:t>(c)</a:t>
            </a:r>
            <a:r>
              <a:rPr lang="en-US" sz="2800" i="0"/>
              <a:t> Josh </a:t>
            </a:r>
            <a:r>
              <a:rPr lang="en-US" sz="2800">
                <a:solidFill>
                  <a:srgbClr val="0000FF"/>
                </a:solidFill>
              </a:rPr>
              <a:t>often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 i="0"/>
              <a:t>eats </a:t>
            </a:r>
            <a:r>
              <a:rPr lang="en-US" sz="2800" b="0" i="0"/>
              <a:t>hamburgers.</a:t>
            </a:r>
            <a:endParaRPr lang="en-US" sz="2800" b="0" i="0">
              <a:solidFill>
                <a:srgbClr val="800080"/>
              </a:solidFill>
            </a:endParaRPr>
          </a:p>
        </p:txBody>
      </p:sp>
      <p:sp>
        <p:nvSpPr>
          <p:cNvPr id="4108" name="Text Box 7"/>
          <p:cNvSpPr txBox="1">
            <a:spLocks noChangeArrowheads="1"/>
          </p:cNvSpPr>
          <p:nvPr/>
        </p:nvSpPr>
        <p:spPr bwMode="auto">
          <a:xfrm>
            <a:off x="793750" y="1309688"/>
            <a:ext cx="104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0"/>
              <a:t>100%</a:t>
            </a:r>
            <a:r>
              <a:rPr lang="en-US" sz="2400" i="0">
                <a:solidFill>
                  <a:srgbClr val="FF0000"/>
                </a:solidFill>
              </a:rPr>
              <a:t> 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109" name="Text Box 8"/>
          <p:cNvSpPr txBox="1">
            <a:spLocks noChangeArrowheads="1"/>
          </p:cNvSpPr>
          <p:nvPr/>
        </p:nvSpPr>
        <p:spPr bwMode="auto">
          <a:xfrm>
            <a:off x="1879600" y="1219200"/>
            <a:ext cx="620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0" i="0"/>
              <a:t>(a)</a:t>
            </a:r>
            <a:r>
              <a:rPr lang="en-US" sz="2800" i="0"/>
              <a:t> Mary </a:t>
            </a:r>
            <a:r>
              <a:rPr lang="en-US" sz="2800">
                <a:solidFill>
                  <a:srgbClr val="0000CC"/>
                </a:solidFill>
              </a:rPr>
              <a:t>always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 i="0"/>
              <a:t>eats </a:t>
            </a:r>
            <a:r>
              <a:rPr lang="en-US" sz="2800" b="0" i="0"/>
              <a:t>lunch at school.</a:t>
            </a:r>
            <a:endParaRPr lang="en-US" sz="2800" b="0" i="0">
              <a:solidFill>
                <a:srgbClr val="800080"/>
              </a:solidFill>
            </a:endParaRPr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234950" y="2310141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0"/>
              <a:t>90%- 99%</a:t>
            </a:r>
            <a:r>
              <a:rPr lang="en-US" sz="2400" i="0">
                <a:solidFill>
                  <a:srgbClr val="FF0000"/>
                </a:solidFill>
              </a:rPr>
              <a:t> 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46453" name="Text Box 21"/>
          <p:cNvSpPr txBox="1">
            <a:spLocks noChangeArrowheads="1"/>
          </p:cNvSpPr>
          <p:nvPr/>
        </p:nvSpPr>
        <p:spPr bwMode="auto">
          <a:xfrm>
            <a:off x="1676400" y="2224416"/>
            <a:ext cx="6459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0" i="0"/>
              <a:t>  (b)</a:t>
            </a:r>
            <a:r>
              <a:rPr lang="en-US" sz="2800" i="0"/>
              <a:t> Mary </a:t>
            </a:r>
            <a:r>
              <a:rPr lang="en-US" sz="2800">
                <a:solidFill>
                  <a:srgbClr val="0000FF"/>
                </a:solidFill>
              </a:rPr>
              <a:t>usually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 i="0"/>
              <a:t>eats </a:t>
            </a:r>
            <a:r>
              <a:rPr lang="en-US" sz="2800" b="0" i="0"/>
              <a:t>lunch at school.</a:t>
            </a:r>
            <a:endParaRPr lang="en-US" sz="2800" b="0" i="0">
              <a:solidFill>
                <a:srgbClr val="800080"/>
              </a:solidFill>
            </a:endParaRPr>
          </a:p>
        </p:txBody>
      </p:sp>
      <p:sp>
        <p:nvSpPr>
          <p:cNvPr id="146454" name="Text Box 22"/>
          <p:cNvSpPr txBox="1">
            <a:spLocks noChangeArrowheads="1"/>
          </p:cNvSpPr>
          <p:nvPr/>
        </p:nvSpPr>
        <p:spPr bwMode="auto">
          <a:xfrm>
            <a:off x="234950" y="2919741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0"/>
              <a:t>75%- 90%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6456" name="Text Box 24"/>
          <p:cNvSpPr txBox="1">
            <a:spLocks noChangeArrowheads="1"/>
          </p:cNvSpPr>
          <p:nvPr/>
        </p:nvSpPr>
        <p:spPr bwMode="auto">
          <a:xfrm>
            <a:off x="236538" y="3529341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0"/>
              <a:t>25%- 75%</a:t>
            </a:r>
            <a:r>
              <a:rPr lang="en-US" sz="2400" i="0">
                <a:solidFill>
                  <a:srgbClr val="FF0000"/>
                </a:solidFill>
              </a:rPr>
              <a:t> 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390525" y="4142116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0"/>
              <a:t>1%- 10%</a:t>
            </a:r>
            <a:r>
              <a:rPr lang="en-US" sz="2400" i="0">
                <a:solidFill>
                  <a:srgbClr val="FF0000"/>
                </a:solidFill>
              </a:rPr>
              <a:t>   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447675" y="4967288"/>
            <a:ext cx="121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0">
                <a:solidFill>
                  <a:srgbClr val="FF0000"/>
                </a:solidFill>
              </a:rPr>
              <a:t>       </a:t>
            </a:r>
            <a:r>
              <a:rPr lang="en-US" sz="2400" i="0"/>
              <a:t>0%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46476" name="Text Box 44"/>
          <p:cNvSpPr txBox="1">
            <a:spLocks noChangeArrowheads="1"/>
          </p:cNvSpPr>
          <p:nvPr/>
        </p:nvSpPr>
        <p:spPr bwMode="auto">
          <a:xfrm>
            <a:off x="1600200" y="4153228"/>
            <a:ext cx="63780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 dirty="0"/>
              <a:t>   (f)</a:t>
            </a:r>
            <a:r>
              <a:rPr lang="en-US" sz="2800" i="0" dirty="0"/>
              <a:t>  Eva </a:t>
            </a:r>
            <a:r>
              <a:rPr lang="en-US" sz="2800" dirty="0" smtClean="0">
                <a:solidFill>
                  <a:srgbClr val="0000FF"/>
                </a:solidFill>
              </a:rPr>
              <a:t>hardly ever</a:t>
            </a:r>
            <a:r>
              <a:rPr lang="en-US" sz="2800" i="0" dirty="0" smtClean="0">
                <a:solidFill>
                  <a:srgbClr val="FF0000"/>
                </a:solidFill>
              </a:rPr>
              <a:t> </a:t>
            </a:r>
            <a:r>
              <a:rPr lang="en-US" sz="2800" i="0" dirty="0"/>
              <a:t>washes </a:t>
            </a:r>
            <a:r>
              <a:rPr lang="en-US" sz="2800" b="0" i="0" dirty="0"/>
              <a:t>her car.</a:t>
            </a:r>
            <a:endParaRPr lang="en-US" sz="2800" b="0" i="0" dirty="0">
              <a:solidFill>
                <a:srgbClr val="800080"/>
              </a:solidFill>
            </a:endParaRPr>
          </a:p>
        </p:txBody>
      </p:sp>
      <p:sp>
        <p:nvSpPr>
          <p:cNvPr id="146477" name="Rectangle 45"/>
          <p:cNvSpPr>
            <a:spLocks noChangeArrowheads="1"/>
          </p:cNvSpPr>
          <p:nvPr/>
        </p:nvSpPr>
        <p:spPr bwMode="auto">
          <a:xfrm>
            <a:off x="1892300" y="4968875"/>
            <a:ext cx="505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0" i="0"/>
              <a:t>(g)</a:t>
            </a:r>
            <a:r>
              <a:rPr lang="en-US" sz="2800" i="0"/>
              <a:t> Jay </a:t>
            </a:r>
            <a:r>
              <a:rPr lang="en-US" sz="2800">
                <a:solidFill>
                  <a:srgbClr val="0000FF"/>
                </a:solidFill>
              </a:rPr>
              <a:t>never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i="0"/>
              <a:t>goes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b="0" i="0"/>
              <a:t>to the zoo.</a:t>
            </a:r>
          </a:p>
        </p:txBody>
      </p:sp>
      <p:sp>
        <p:nvSpPr>
          <p:cNvPr id="146482" name="Text Box 50"/>
          <p:cNvSpPr txBox="1">
            <a:spLocks noChangeArrowheads="1"/>
          </p:cNvSpPr>
          <p:nvPr/>
        </p:nvSpPr>
        <p:spPr bwMode="auto">
          <a:xfrm>
            <a:off x="2667000" y="5700713"/>
            <a:ext cx="394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frequency adverbs</a:t>
            </a:r>
          </a:p>
        </p:txBody>
      </p:sp>
      <p:sp>
        <p:nvSpPr>
          <p:cNvPr id="4121" name="Text Box 52"/>
          <p:cNvSpPr txBox="1">
            <a:spLocks noChangeArrowheads="1"/>
          </p:cNvSpPr>
          <p:nvPr/>
        </p:nvSpPr>
        <p:spPr bwMode="auto">
          <a:xfrm>
            <a:off x="1038225" y="304800"/>
            <a:ext cx="714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3-2  USING FREQUENCY ADVERBS: </a:t>
            </a:r>
            <a:r>
              <a:rPr lang="en-US" sz="2000" b="0">
                <a:solidFill>
                  <a:schemeClr val="bg1"/>
                </a:solidFill>
              </a:rPr>
              <a:t>ALWAYS, USUALLY, OFTEN, SOMETIMES, SELDOM, RARELY, NEVER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4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88" grpId="0" animBg="1"/>
      <p:bldP spid="146472" grpId="0" animBg="1"/>
      <p:bldP spid="146474" grpId="0" animBg="1"/>
      <p:bldP spid="146457" grpId="0"/>
      <p:bldP spid="146473" grpId="0" animBg="1"/>
      <p:bldP spid="146471" grpId="0" animBg="1"/>
      <p:bldP spid="146479" grpId="0" animBg="1"/>
      <p:bldP spid="146455" grpId="0"/>
      <p:bldP spid="146452" grpId="0"/>
      <p:bldP spid="146453" grpId="0"/>
      <p:bldP spid="146454" grpId="0"/>
      <p:bldP spid="146456" grpId="0"/>
      <p:bldP spid="146460" grpId="0"/>
      <p:bldP spid="146462" grpId="0"/>
      <p:bldP spid="146476" grpId="0"/>
      <p:bldP spid="146477" grpId="0"/>
      <p:bldP spid="1464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FD8174D-FC04-4BBB-9680-F4249F6791D6}" type="slidenum">
              <a:rPr lang="en-US" b="0" i="0" smtClean="0"/>
              <a:pPr eaLnBrk="1" hangingPunct="1">
                <a:defRPr/>
              </a:pPr>
              <a:t>10</a:t>
            </a:fld>
            <a:endParaRPr lang="en-US" b="0" i="0" smtClean="0"/>
          </a:p>
        </p:txBody>
      </p:sp>
      <p:sp>
        <p:nvSpPr>
          <p:cNvPr id="435226" name="AutoShape 26"/>
          <p:cNvSpPr>
            <a:spLocks noChangeArrowheads="1"/>
          </p:cNvSpPr>
          <p:nvPr/>
        </p:nvSpPr>
        <p:spPr bwMode="auto">
          <a:xfrm>
            <a:off x="1295400" y="3505200"/>
            <a:ext cx="5943600" cy="2895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3124200" y="2590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often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2743200" y="2590800"/>
            <a:ext cx="257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sometimes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48000" y="255905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seldom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3048000" y="25908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rarely</a:t>
            </a:r>
          </a:p>
        </p:txBody>
      </p:sp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3124200" y="25908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never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5181600" y="2590800"/>
            <a:ext cx="373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b="0" i="0"/>
              <a:t> +</a:t>
            </a:r>
            <a:r>
              <a:rPr lang="en-US" sz="3600" i="0">
                <a:solidFill>
                  <a:schemeClr val="accent2"/>
                </a:solidFill>
              </a:rPr>
              <a:t>   </a:t>
            </a:r>
            <a:r>
              <a:rPr lang="en-US" sz="3600">
                <a:solidFill>
                  <a:srgbClr val="0000CC"/>
                </a:solidFill>
              </a:rPr>
              <a:t>rides</a:t>
            </a:r>
            <a:r>
              <a:rPr lang="en-US" sz="3600" i="0">
                <a:solidFill>
                  <a:schemeClr val="accent2"/>
                </a:solidFill>
              </a:rPr>
              <a:t> </a:t>
            </a:r>
            <a:r>
              <a:rPr lang="en-US" sz="3600" b="0" i="0"/>
              <a:t>a bike</a:t>
            </a:r>
            <a:r>
              <a:rPr lang="en-US" sz="3600" b="0"/>
              <a:t>.</a:t>
            </a:r>
            <a:endParaRPr lang="en-US" sz="3600" b="0" i="0"/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/>
              <a:t>  </a:t>
            </a:r>
            <a:r>
              <a:rPr lang="en-US" sz="3600" b="0" i="0"/>
              <a:t>Sergio    </a:t>
            </a:r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134938" y="1352550"/>
            <a:ext cx="9009062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/>
              <a:t> SUBJECT     </a:t>
            </a:r>
            <a:r>
              <a:rPr lang="en-US" sz="3600" b="0" i="0"/>
              <a:t>+</a:t>
            </a:r>
            <a:r>
              <a:rPr lang="en-US" sz="2800" b="0" i="0"/>
              <a:t>   </a:t>
            </a:r>
            <a:r>
              <a:rPr lang="en-US" sz="2800" b="0" i="0">
                <a:solidFill>
                  <a:srgbClr val="660066"/>
                </a:solidFill>
              </a:rPr>
              <a:t>FREQUENCY</a:t>
            </a:r>
            <a:r>
              <a:rPr lang="en-US" sz="2800" i="0">
                <a:solidFill>
                  <a:srgbClr val="660066"/>
                </a:solidFill>
              </a:rPr>
              <a:t>  </a:t>
            </a:r>
            <a:r>
              <a:rPr lang="en-US" sz="3600" b="0" i="0"/>
              <a:t>+</a:t>
            </a:r>
            <a:r>
              <a:rPr lang="en-US" sz="3600" i="0"/>
              <a:t> </a:t>
            </a:r>
            <a:r>
              <a:rPr lang="en-US" sz="2800" i="0"/>
              <a:t> </a:t>
            </a:r>
            <a:r>
              <a:rPr lang="en-US" sz="2800" b="0" i="0">
                <a:solidFill>
                  <a:srgbClr val="0000CC"/>
                </a:solidFill>
              </a:rPr>
              <a:t>OTHER SIMPLE</a:t>
            </a:r>
          </a:p>
          <a:p>
            <a:pPr eaLnBrk="1" hangingPunct="1"/>
            <a:r>
              <a:rPr lang="en-US" sz="2800" i="0">
                <a:solidFill>
                  <a:srgbClr val="660066"/>
                </a:solidFill>
              </a:rPr>
              <a:t>			</a:t>
            </a:r>
            <a:r>
              <a:rPr lang="en-US" sz="2800" b="0" i="0">
                <a:solidFill>
                  <a:srgbClr val="660066"/>
                </a:solidFill>
              </a:rPr>
              <a:t>ADVERB</a:t>
            </a:r>
            <a:r>
              <a:rPr lang="en-US" sz="2800" i="0">
                <a:solidFill>
                  <a:srgbClr val="660066"/>
                </a:solidFill>
              </a:rPr>
              <a:t>		  </a:t>
            </a:r>
            <a:r>
              <a:rPr lang="en-US" sz="2800" b="0" i="0">
                <a:solidFill>
                  <a:srgbClr val="0000CC"/>
                </a:solidFill>
              </a:rPr>
              <a:t>PRESENT VERBS</a:t>
            </a:r>
          </a:p>
        </p:txBody>
      </p:sp>
      <p:sp>
        <p:nvSpPr>
          <p:cNvPr id="435214" name="Text Box 14"/>
          <p:cNvSpPr txBox="1">
            <a:spLocks noChangeArrowheads="1"/>
          </p:cNvSpPr>
          <p:nvPr/>
        </p:nvSpPr>
        <p:spPr bwMode="auto">
          <a:xfrm>
            <a:off x="2965450" y="2635250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always</a:t>
            </a:r>
          </a:p>
        </p:txBody>
      </p:sp>
      <p:sp>
        <p:nvSpPr>
          <p:cNvPr id="435215" name="Text Box 15"/>
          <p:cNvSpPr txBox="1">
            <a:spLocks noChangeArrowheads="1"/>
          </p:cNvSpPr>
          <p:nvPr/>
        </p:nvSpPr>
        <p:spPr bwMode="auto">
          <a:xfrm>
            <a:off x="2971800" y="25908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usually</a:t>
            </a: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2274888" y="2582863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i="0"/>
              <a:t>+</a:t>
            </a:r>
          </a:p>
        </p:txBody>
      </p:sp>
      <p:sp>
        <p:nvSpPr>
          <p:cNvPr id="435217" name="Rectangle 17"/>
          <p:cNvSpPr>
            <a:spLocks noChangeArrowheads="1"/>
          </p:cNvSpPr>
          <p:nvPr/>
        </p:nvSpPr>
        <p:spPr bwMode="auto">
          <a:xfrm>
            <a:off x="1524000" y="4083050"/>
            <a:ext cx="45720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i="0">
                <a:solidFill>
                  <a:srgbClr val="660066"/>
                </a:solidFill>
              </a:rPr>
              <a:t>frequency		         adverb</a:t>
            </a:r>
            <a:r>
              <a:rPr lang="en-US" sz="2800" i="0">
                <a:solidFill>
                  <a:srgbClr val="660066"/>
                </a:solidFill>
              </a:rPr>
              <a:t>        </a:t>
            </a:r>
            <a:r>
              <a:rPr lang="en-US" sz="3600" b="0" i="0"/>
              <a:t>+</a:t>
            </a:r>
          </a:p>
        </p:txBody>
      </p:sp>
      <p:sp>
        <p:nvSpPr>
          <p:cNvPr id="435218" name="Rectangle 18"/>
          <p:cNvSpPr>
            <a:spLocks noChangeArrowheads="1"/>
          </p:cNvSpPr>
          <p:nvPr/>
        </p:nvSpPr>
        <p:spPr bwMode="auto">
          <a:xfrm>
            <a:off x="4724400" y="3581400"/>
            <a:ext cx="21463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i="0">
                <a:solidFill>
                  <a:srgbClr val="0000CC"/>
                </a:solidFill>
              </a:rPr>
              <a:t>all simple </a:t>
            </a:r>
          </a:p>
          <a:p>
            <a:pPr algn="ctr"/>
            <a:r>
              <a:rPr lang="en-US" sz="3200" i="0">
                <a:solidFill>
                  <a:srgbClr val="0000CC"/>
                </a:solidFill>
              </a:rPr>
              <a:t>present </a:t>
            </a:r>
          </a:p>
          <a:p>
            <a:pPr algn="ctr"/>
            <a:r>
              <a:rPr lang="en-US" sz="3200" i="0">
                <a:solidFill>
                  <a:srgbClr val="0000CC"/>
                </a:solidFill>
              </a:rPr>
              <a:t>verbs</a:t>
            </a:r>
          </a:p>
          <a:p>
            <a:pPr algn="ctr"/>
            <a:r>
              <a:rPr lang="en-US" sz="3200" i="0"/>
              <a:t>except</a:t>
            </a:r>
            <a:r>
              <a:rPr lang="en-US" sz="3200" i="0">
                <a:solidFill>
                  <a:srgbClr val="006600"/>
                </a:solidFill>
              </a:rPr>
              <a:t> </a:t>
            </a:r>
            <a:r>
              <a:rPr lang="en-US" sz="3600">
                <a:solidFill>
                  <a:srgbClr val="006600"/>
                </a:solidFill>
              </a:rPr>
              <a:t>be</a:t>
            </a:r>
            <a:endParaRPr lang="en-US" sz="3600"/>
          </a:p>
        </p:txBody>
      </p:sp>
      <p:sp>
        <p:nvSpPr>
          <p:cNvPr id="435219" name="AutoShape 19"/>
          <p:cNvSpPr>
            <a:spLocks noChangeArrowheads="1"/>
          </p:cNvSpPr>
          <p:nvPr/>
        </p:nvSpPr>
        <p:spPr bwMode="auto">
          <a:xfrm flipH="1">
            <a:off x="2057400" y="5715000"/>
            <a:ext cx="3962400" cy="533400"/>
          </a:xfrm>
          <a:prstGeom prst="curvedUpArrow">
            <a:avLst>
              <a:gd name="adj1" fmla="val 125116"/>
              <a:gd name="adj2" fmla="val 297143"/>
              <a:gd name="adj3" fmla="val 33333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3-4  USING FREQUENCY ADVERBS WITH </a:t>
            </a:r>
            <a:r>
              <a:rPr lang="en-US" sz="2000" b="0">
                <a:solidFill>
                  <a:schemeClr val="bg1"/>
                </a:solidFill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6" grpId="0" animBg="1"/>
      <p:bldP spid="435203" grpId="0"/>
      <p:bldP spid="435203" grpId="1"/>
      <p:bldP spid="435204" grpId="0"/>
      <p:bldP spid="435204" grpId="1"/>
      <p:bldP spid="435205" grpId="0"/>
      <p:bldP spid="435205" grpId="1"/>
      <p:bldP spid="435206" grpId="0"/>
      <p:bldP spid="435206" grpId="1"/>
      <p:bldP spid="435207" grpId="0"/>
      <p:bldP spid="435214" grpId="0"/>
      <p:bldP spid="435215" grpId="0"/>
      <p:bldP spid="435215" grpId="1"/>
      <p:bldP spid="435217" grpId="0"/>
      <p:bldP spid="435218" grpId="0"/>
      <p:bldP spid="4352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05C2AD7-2F05-42A0-B3AF-3D9A34E07961}" type="slidenum">
              <a:rPr lang="en-US" b="0" i="0" smtClean="0"/>
              <a:pPr eaLnBrk="1" hangingPunct="1">
                <a:defRPr/>
              </a:pPr>
              <a:t>11</a:t>
            </a:fld>
            <a:endParaRPr lang="en-US" b="0" i="0" smtClean="0"/>
          </a:p>
        </p:txBody>
      </p:sp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2667000" y="1384300"/>
            <a:ext cx="231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/>
              <a:t>tired.</a:t>
            </a:r>
            <a:endParaRPr lang="en-US" sz="4400" i="0"/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6019800" y="1371600"/>
            <a:ext cx="2774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i="0">
                <a:solidFill>
                  <a:srgbClr val="660066"/>
                </a:solidFill>
              </a:rPr>
              <a:t>usually</a:t>
            </a:r>
          </a:p>
        </p:txBody>
      </p:sp>
      <p:sp>
        <p:nvSpPr>
          <p:cNvPr id="14341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3-4  Let’s Practice</a:t>
            </a:r>
          </a:p>
        </p:txBody>
      </p:sp>
      <p:sp>
        <p:nvSpPr>
          <p:cNvPr id="391188" name="Rectangle 20"/>
          <p:cNvSpPr>
            <a:spLocks noChangeArrowheads="1"/>
          </p:cNvSpPr>
          <p:nvPr/>
        </p:nvSpPr>
        <p:spPr bwMode="auto">
          <a:xfrm>
            <a:off x="1143000" y="137160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 b="0" i="0"/>
              <a:t>He is</a:t>
            </a:r>
          </a:p>
        </p:txBody>
      </p:sp>
      <p:sp>
        <p:nvSpPr>
          <p:cNvPr id="14343" name="Text Box 23"/>
          <p:cNvSpPr txBox="1">
            <a:spLocks noChangeArrowheads="1"/>
          </p:cNvSpPr>
          <p:nvPr/>
        </p:nvSpPr>
        <p:spPr bwMode="auto">
          <a:xfrm>
            <a:off x="1828800" y="23002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______________________________________</a:t>
            </a:r>
          </a:p>
        </p:txBody>
      </p:sp>
      <p:pic>
        <p:nvPicPr>
          <p:cNvPr id="14344" name="Picture 25" descr="C3S30_1965514_tired 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2455863" cy="36671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8334 0.088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1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33507 0.088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0.28993 0.086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43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91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/>
      <p:bldP spid="391170" grpId="1"/>
      <p:bldP spid="391170" grpId="2"/>
      <p:bldP spid="391171" grpId="0"/>
      <p:bldP spid="391171" grpId="1"/>
      <p:bldP spid="391188" grpId="0"/>
      <p:bldP spid="39118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EBB3DD9-B74E-42A2-99B7-B7A20E449C62}" type="slidenum">
              <a:rPr lang="en-US" b="0" i="0" smtClean="0"/>
              <a:pPr eaLnBrk="1" hangingPunct="1">
                <a:defRPr/>
              </a:pPr>
              <a:t>12</a:t>
            </a:fld>
            <a:endParaRPr lang="en-US" b="0" i="0" smtClean="0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3397250" y="1143000"/>
            <a:ext cx="231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 i="0"/>
              <a:t> sad.</a:t>
            </a:r>
            <a:endParaRPr lang="en-US" sz="4400" i="0"/>
          </a:p>
        </p:txBody>
      </p:sp>
      <p:sp>
        <p:nvSpPr>
          <p:cNvPr id="436227" name="Text Box 3"/>
          <p:cNvSpPr txBox="1">
            <a:spLocks noChangeArrowheads="1"/>
          </p:cNvSpPr>
          <p:nvPr/>
        </p:nvSpPr>
        <p:spPr bwMode="auto">
          <a:xfrm>
            <a:off x="5486400" y="1143000"/>
            <a:ext cx="2774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i="0">
                <a:solidFill>
                  <a:srgbClr val="660066"/>
                </a:solidFill>
              </a:rPr>
              <a:t>never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600200" y="11430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 b="0" i="0"/>
              <a:t>Jeff is</a:t>
            </a: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3-4  Let’s Practice</a:t>
            </a:r>
          </a:p>
        </p:txBody>
      </p:sp>
      <p:sp>
        <p:nvSpPr>
          <p:cNvPr id="15367" name="Text Box 12"/>
          <p:cNvSpPr txBox="1">
            <a:spLocks noChangeArrowheads="1"/>
          </p:cNvSpPr>
          <p:nvPr/>
        </p:nvSpPr>
        <p:spPr bwMode="auto">
          <a:xfrm>
            <a:off x="1828800" y="1919288"/>
            <a:ext cx="556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_________________________________________</a:t>
            </a:r>
          </a:p>
        </p:txBody>
      </p:sp>
      <p:pic>
        <p:nvPicPr>
          <p:cNvPr id="15368" name="Picture 1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2916238" cy="3962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5416 0.0666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-0.25173 0.0648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87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0.20174 0.0666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333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/>
      <p:bldP spid="436226" grpId="1"/>
      <p:bldP spid="436226" grpId="2"/>
      <p:bldP spid="436227" grpId="0"/>
      <p:bldP spid="436227" grpId="1"/>
      <p:bldP spid="436230" grpId="0"/>
      <p:bldP spid="436230" grpId="1"/>
      <p:bldP spid="43623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2961252-0717-4EC2-99C1-ABF9CF4DB1EB}" type="slidenum">
              <a:rPr lang="en-US" b="0" i="0" smtClean="0"/>
              <a:pPr eaLnBrk="1" hangingPunct="1">
                <a:defRPr/>
              </a:pPr>
              <a:t>13</a:t>
            </a:fld>
            <a:endParaRPr lang="en-US" b="0" i="0" smtClean="0"/>
          </a:p>
        </p:txBody>
      </p:sp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152400" y="2667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4800" b="0" i="0"/>
          </a:p>
          <a:p>
            <a:pPr eaLnBrk="1" hangingPunct="1"/>
            <a:endParaRPr lang="en-US" sz="2400" b="0" i="0"/>
          </a:p>
          <a:p>
            <a:pPr eaLnBrk="1" hangingPunct="1"/>
            <a:r>
              <a:rPr lang="en-US" sz="4400" b="0" i="0"/>
              <a:t>Lucy</a:t>
            </a:r>
            <a:endParaRPr lang="en-US" sz="2800" b="0" i="0"/>
          </a:p>
          <a:p>
            <a:pPr eaLnBrk="1" hangingPunct="1">
              <a:buFontTx/>
              <a:buChar char="•"/>
            </a:pPr>
            <a:endParaRPr lang="en-US" sz="2800" i="0"/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7086600" y="1371600"/>
            <a:ext cx="154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i="0">
                <a:solidFill>
                  <a:srgbClr val="660066"/>
                </a:solidFill>
              </a:rPr>
              <a:t>often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1752600" y="1371600"/>
            <a:ext cx="4970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0" i="0"/>
              <a:t>reads at the library.</a:t>
            </a:r>
          </a:p>
        </p:txBody>
      </p:sp>
      <p:pic>
        <p:nvPicPr>
          <p:cNvPr id="16390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506663" cy="37338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3-4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1979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7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67529E-6 L -0.62361 -4.6752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8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97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allAtOnce"/>
      <p:bldP spid="29799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AB22169-FA11-40D1-A39B-27FBF965608A}" type="slidenum">
              <a:rPr lang="en-US" b="0" i="0" smtClean="0"/>
              <a:pPr eaLnBrk="1" hangingPunct="1">
                <a:defRPr/>
              </a:pPr>
              <a:t>14</a:t>
            </a:fld>
            <a:endParaRPr lang="en-US" b="0" i="0" smtClean="0"/>
          </a:p>
        </p:txBody>
      </p:sp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-381000" y="574178"/>
            <a:ext cx="91440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4800" b="0" i="0" dirty="0"/>
          </a:p>
          <a:p>
            <a:pPr eaLnBrk="1" hangingPunct="1"/>
            <a:endParaRPr lang="en-US" sz="2400" b="0" i="0" dirty="0"/>
          </a:p>
          <a:p>
            <a:pPr eaLnBrk="1" hangingPunct="1"/>
            <a:r>
              <a:rPr lang="en-US" sz="4400" b="0" i="0" dirty="0"/>
              <a:t>   It </a:t>
            </a:r>
            <a:endParaRPr lang="en-US" sz="2800" i="0" dirty="0"/>
          </a:p>
        </p:txBody>
      </p:sp>
      <p:sp>
        <p:nvSpPr>
          <p:cNvPr id="437251" name="Text Box 3"/>
          <p:cNvSpPr txBox="1">
            <a:spLocks noChangeArrowheads="1"/>
          </p:cNvSpPr>
          <p:nvPr/>
        </p:nvSpPr>
        <p:spPr bwMode="auto">
          <a:xfrm>
            <a:off x="6154688" y="1600200"/>
            <a:ext cx="3260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i="0" dirty="0" smtClean="0">
                <a:solidFill>
                  <a:srgbClr val="660066"/>
                </a:solidFill>
              </a:rPr>
              <a:t>hardly ever</a:t>
            </a:r>
            <a:endParaRPr lang="en-US" sz="4400" i="0" dirty="0">
              <a:solidFill>
                <a:srgbClr val="660066"/>
              </a:solidFill>
            </a:endParaRPr>
          </a:p>
        </p:txBody>
      </p: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1524000" y="1651000"/>
            <a:ext cx="4784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0" i="0" dirty="0"/>
              <a:t>rains in the desert.</a:t>
            </a:r>
          </a:p>
        </p:txBody>
      </p:sp>
      <p:pic>
        <p:nvPicPr>
          <p:cNvPr id="17414" name="Picture 9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889500" cy="31432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3-4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23837 -0.00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7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-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60973 0.0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86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37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allAtOnce"/>
      <p:bldP spid="43725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EDC62BE-AC1C-4868-B346-1D97EAA32FB6}" type="slidenum">
              <a:rPr lang="en-US" b="0" i="0" smtClean="0"/>
              <a:pPr eaLnBrk="1" hangingPunct="1">
                <a:defRPr/>
              </a:pPr>
              <a:t>15</a:t>
            </a:fld>
            <a:endParaRPr lang="en-US" b="0" i="0" smtClean="0"/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685800" y="2514600"/>
            <a:ext cx="8915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Gazi _________ too many things.</a:t>
            </a:r>
          </a:p>
          <a:p>
            <a:pPr eaLnBrk="1" hangingPunct="1"/>
            <a:endParaRPr lang="en-US" sz="4000" b="0" i="0"/>
          </a:p>
          <a:p>
            <a:pPr eaLnBrk="1" hangingPunct="1"/>
            <a:endParaRPr lang="en-US" sz="4000" b="0" i="0"/>
          </a:p>
          <a:p>
            <a:pPr eaLnBrk="1" hangingPunct="1"/>
            <a:endParaRPr lang="en-US" sz="3600" i="0">
              <a:solidFill>
                <a:schemeClr val="accent2"/>
              </a:solidFill>
            </a:endParaRPr>
          </a:p>
          <a:p>
            <a:pPr eaLnBrk="1" hangingPunct="1"/>
            <a:endParaRPr lang="en-US" sz="3600" i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1905000" y="2514600"/>
            <a:ext cx="2528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often buys</a:t>
            </a:r>
          </a:p>
        </p:txBody>
      </p:sp>
      <p:sp>
        <p:nvSpPr>
          <p:cNvPr id="18437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Let’s Practice</a:t>
            </a:r>
          </a:p>
        </p:txBody>
      </p:sp>
      <p:sp>
        <p:nvSpPr>
          <p:cNvPr id="18438" name="AutoShape 21"/>
          <p:cNvSpPr>
            <a:spLocks noChangeArrowheads="1"/>
          </p:cNvSpPr>
          <p:nvPr/>
        </p:nvSpPr>
        <p:spPr bwMode="auto">
          <a:xfrm>
            <a:off x="3124200" y="1296988"/>
            <a:ext cx="2590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buy   often</a:t>
            </a:r>
          </a:p>
        </p:txBody>
      </p:sp>
      <p:pic>
        <p:nvPicPr>
          <p:cNvPr id="18439" name="Picture 2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2097088" cy="3124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1BD015A-62FB-4A8A-9FCE-AD5C2936370A}" type="slidenum">
              <a:rPr lang="en-US" b="0" i="0" smtClean="0"/>
              <a:pPr eaLnBrk="1" hangingPunct="1">
                <a:defRPr/>
              </a:pPr>
              <a:t>16</a:t>
            </a:fld>
            <a:endParaRPr lang="en-US" b="0" i="0" smtClean="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-76200" y="2619375"/>
            <a:ext cx="8915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   She __________  nice things.</a:t>
            </a:r>
          </a:p>
          <a:p>
            <a:pPr eaLnBrk="1" hangingPunct="1"/>
            <a:endParaRPr lang="en-US" sz="4000" b="0" i="0"/>
          </a:p>
          <a:p>
            <a:pPr eaLnBrk="1" hangingPunct="1"/>
            <a:endParaRPr lang="en-US" sz="4000" b="0" i="0"/>
          </a:p>
          <a:p>
            <a:pPr eaLnBrk="1" hangingPunct="1"/>
            <a:endParaRPr lang="en-US" sz="3600" i="0">
              <a:solidFill>
                <a:schemeClr val="accent2"/>
              </a:solidFill>
            </a:endParaRPr>
          </a:p>
          <a:p>
            <a:pPr eaLnBrk="1" hangingPunct="1"/>
            <a:endParaRPr lang="en-US" sz="3600" i="0"/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1447800" y="2590800"/>
            <a:ext cx="292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always says</a:t>
            </a:r>
          </a:p>
        </p:txBody>
      </p:sp>
      <p:pic>
        <p:nvPicPr>
          <p:cNvPr id="19461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2579688" cy="3124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Let’s Practice</a:t>
            </a:r>
          </a:p>
        </p:txBody>
      </p:sp>
      <p:sp>
        <p:nvSpPr>
          <p:cNvPr id="19463" name="AutoShape 15"/>
          <p:cNvSpPr>
            <a:spLocks noChangeArrowheads="1"/>
          </p:cNvSpPr>
          <p:nvPr/>
        </p:nvSpPr>
        <p:spPr bwMode="auto">
          <a:xfrm>
            <a:off x="3086100" y="1296988"/>
            <a:ext cx="2971800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say  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6A85DAC-402C-4D5C-8844-DAF87716C608}" type="slidenum">
              <a:rPr lang="en-US" b="0" i="0" smtClean="0"/>
              <a:pPr eaLnBrk="1" hangingPunct="1">
                <a:defRPr/>
              </a:pPr>
              <a:t>17</a:t>
            </a:fld>
            <a:endParaRPr lang="en-US" b="0" i="0" smtClean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3400" y="32766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0" i="0"/>
              <a:t>Her father __________  about her.</a:t>
            </a:r>
            <a:endParaRPr lang="en-US" sz="3600" i="0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2895600" y="3276600"/>
            <a:ext cx="3094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often worries</a:t>
            </a:r>
          </a:p>
        </p:txBody>
      </p:sp>
      <p:sp>
        <p:nvSpPr>
          <p:cNvPr id="20485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Let’s Practice</a:t>
            </a:r>
          </a:p>
        </p:txBody>
      </p:sp>
      <p:sp>
        <p:nvSpPr>
          <p:cNvPr id="20486" name="AutoShape 14"/>
          <p:cNvSpPr>
            <a:spLocks noChangeArrowheads="1"/>
          </p:cNvSpPr>
          <p:nvPr/>
        </p:nvSpPr>
        <p:spPr bwMode="auto">
          <a:xfrm>
            <a:off x="3124200" y="1296988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worry  often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C558A012-5AB9-49F8-98B7-A65D8116E432}" type="slidenum">
              <a:rPr lang="en-US" b="0" i="0" smtClean="0"/>
              <a:pPr eaLnBrk="1" hangingPunct="1">
                <a:defRPr/>
              </a:pPr>
              <a:t>2</a:t>
            </a:fld>
            <a:endParaRPr lang="en-US" b="0" i="0" smtClean="0"/>
          </a:p>
        </p:txBody>
      </p:sp>
      <p:sp>
        <p:nvSpPr>
          <p:cNvPr id="5123" name="Text Box 80"/>
          <p:cNvSpPr txBox="1">
            <a:spLocks noChangeArrowheads="1"/>
          </p:cNvSpPr>
          <p:nvPr/>
        </p:nvSpPr>
        <p:spPr bwMode="auto">
          <a:xfrm>
            <a:off x="609600" y="2133600"/>
            <a:ext cx="612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 b="0" i="0">
                <a:solidFill>
                  <a:schemeClr val="tx2"/>
                </a:solidFill>
              </a:rPr>
              <a:t>Talia _______ feeds her dog.</a:t>
            </a:r>
          </a:p>
        </p:txBody>
      </p:sp>
      <p:sp>
        <p:nvSpPr>
          <p:cNvPr id="5124" name="Rectangle 58"/>
          <p:cNvSpPr>
            <a:spLocks noChangeArrowheads="1"/>
          </p:cNvSpPr>
          <p:nvPr/>
        </p:nvSpPr>
        <p:spPr bwMode="auto">
          <a:xfrm>
            <a:off x="914400" y="3752850"/>
            <a:ext cx="42672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5" name="Line 59"/>
          <p:cNvSpPr>
            <a:spLocks noChangeShapeType="1"/>
          </p:cNvSpPr>
          <p:nvPr/>
        </p:nvSpPr>
        <p:spPr bwMode="auto">
          <a:xfrm>
            <a:off x="990600" y="4286250"/>
            <a:ext cx="419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6" name="Line 60"/>
          <p:cNvSpPr>
            <a:spLocks noChangeShapeType="1"/>
          </p:cNvSpPr>
          <p:nvPr/>
        </p:nvSpPr>
        <p:spPr bwMode="auto">
          <a:xfrm>
            <a:off x="15240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7" name="Line 61"/>
          <p:cNvSpPr>
            <a:spLocks noChangeShapeType="1"/>
          </p:cNvSpPr>
          <p:nvPr/>
        </p:nvSpPr>
        <p:spPr bwMode="auto">
          <a:xfrm>
            <a:off x="21336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8" name="Line 62"/>
          <p:cNvSpPr>
            <a:spLocks noChangeShapeType="1"/>
          </p:cNvSpPr>
          <p:nvPr/>
        </p:nvSpPr>
        <p:spPr bwMode="auto">
          <a:xfrm>
            <a:off x="27432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9" name="Line 63"/>
          <p:cNvSpPr>
            <a:spLocks noChangeShapeType="1"/>
          </p:cNvSpPr>
          <p:nvPr/>
        </p:nvSpPr>
        <p:spPr bwMode="auto">
          <a:xfrm>
            <a:off x="34290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0" name="Line 64"/>
          <p:cNvSpPr>
            <a:spLocks noChangeShapeType="1"/>
          </p:cNvSpPr>
          <p:nvPr/>
        </p:nvSpPr>
        <p:spPr bwMode="auto">
          <a:xfrm>
            <a:off x="41148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1" name="Line 65"/>
          <p:cNvSpPr>
            <a:spLocks noChangeShapeType="1"/>
          </p:cNvSpPr>
          <p:nvPr/>
        </p:nvSpPr>
        <p:spPr bwMode="auto">
          <a:xfrm>
            <a:off x="46482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32" name="Text Box 66"/>
          <p:cNvSpPr txBox="1">
            <a:spLocks noChangeArrowheads="1"/>
          </p:cNvSpPr>
          <p:nvPr/>
        </p:nvSpPr>
        <p:spPr bwMode="auto">
          <a:xfrm>
            <a:off x="893763" y="3881438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Sun.</a:t>
            </a:r>
          </a:p>
        </p:txBody>
      </p:sp>
      <p:sp>
        <p:nvSpPr>
          <p:cNvPr id="5133" name="Text Box 67"/>
          <p:cNvSpPr txBox="1">
            <a:spLocks noChangeArrowheads="1"/>
          </p:cNvSpPr>
          <p:nvPr/>
        </p:nvSpPr>
        <p:spPr bwMode="auto">
          <a:xfrm>
            <a:off x="1447800" y="3881438"/>
            <a:ext cx="747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Mon.</a:t>
            </a:r>
          </a:p>
        </p:txBody>
      </p:sp>
      <p:sp>
        <p:nvSpPr>
          <p:cNvPr id="5134" name="Text Box 68"/>
          <p:cNvSpPr txBox="1">
            <a:spLocks noChangeArrowheads="1"/>
          </p:cNvSpPr>
          <p:nvPr/>
        </p:nvSpPr>
        <p:spPr bwMode="auto">
          <a:xfrm>
            <a:off x="2028825" y="3871913"/>
            <a:ext cx="81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Tues</a:t>
            </a:r>
            <a:r>
              <a:rPr lang="en-US" b="0" i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135" name="Text Box 69"/>
          <p:cNvSpPr txBox="1">
            <a:spLocks noChangeArrowheads="1"/>
          </p:cNvSpPr>
          <p:nvPr/>
        </p:nvSpPr>
        <p:spPr bwMode="auto">
          <a:xfrm>
            <a:off x="2728913" y="3871913"/>
            <a:ext cx="776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Wed.</a:t>
            </a:r>
          </a:p>
        </p:txBody>
      </p:sp>
      <p:sp>
        <p:nvSpPr>
          <p:cNvPr id="5136" name="Text Box 70"/>
          <p:cNvSpPr txBox="1">
            <a:spLocks noChangeArrowheads="1"/>
          </p:cNvSpPr>
          <p:nvPr/>
        </p:nvSpPr>
        <p:spPr bwMode="auto">
          <a:xfrm>
            <a:off x="3317875" y="3862388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Thurs.</a:t>
            </a:r>
          </a:p>
        </p:txBody>
      </p:sp>
      <p:sp>
        <p:nvSpPr>
          <p:cNvPr id="5137" name="Text Box 71"/>
          <p:cNvSpPr txBox="1">
            <a:spLocks noChangeArrowheads="1"/>
          </p:cNvSpPr>
          <p:nvPr/>
        </p:nvSpPr>
        <p:spPr bwMode="auto">
          <a:xfrm>
            <a:off x="4097338" y="3871913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Fri.</a:t>
            </a:r>
          </a:p>
        </p:txBody>
      </p:sp>
      <p:sp>
        <p:nvSpPr>
          <p:cNvPr id="5138" name="Text Box 72"/>
          <p:cNvSpPr txBox="1">
            <a:spLocks noChangeArrowheads="1"/>
          </p:cNvSpPr>
          <p:nvPr/>
        </p:nvSpPr>
        <p:spPr bwMode="auto">
          <a:xfrm>
            <a:off x="4586288" y="3871913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Sat.</a:t>
            </a:r>
          </a:p>
        </p:txBody>
      </p:sp>
      <p:sp>
        <p:nvSpPr>
          <p:cNvPr id="5139" name="Text Box 73"/>
          <p:cNvSpPr txBox="1">
            <a:spLocks noChangeArrowheads="1"/>
          </p:cNvSpPr>
          <p:nvPr/>
        </p:nvSpPr>
        <p:spPr bwMode="auto">
          <a:xfrm>
            <a:off x="990600" y="428625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0" name="Text Box 74"/>
          <p:cNvSpPr txBox="1">
            <a:spLocks noChangeArrowheads="1"/>
          </p:cNvSpPr>
          <p:nvPr/>
        </p:nvSpPr>
        <p:spPr bwMode="auto">
          <a:xfrm>
            <a:off x="1600200" y="428625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1" name="Text Box 75"/>
          <p:cNvSpPr txBox="1">
            <a:spLocks noChangeArrowheads="1"/>
          </p:cNvSpPr>
          <p:nvPr/>
        </p:nvSpPr>
        <p:spPr bwMode="auto">
          <a:xfrm>
            <a:off x="2209800" y="428625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2" name="Text Box 76"/>
          <p:cNvSpPr txBox="1">
            <a:spLocks noChangeArrowheads="1"/>
          </p:cNvSpPr>
          <p:nvPr/>
        </p:nvSpPr>
        <p:spPr bwMode="auto">
          <a:xfrm>
            <a:off x="2895600" y="428625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3" name="Text Box 77"/>
          <p:cNvSpPr txBox="1">
            <a:spLocks noChangeArrowheads="1"/>
          </p:cNvSpPr>
          <p:nvPr/>
        </p:nvSpPr>
        <p:spPr bwMode="auto">
          <a:xfrm>
            <a:off x="4191000" y="428625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4" name="Text Box 78"/>
          <p:cNvSpPr txBox="1">
            <a:spLocks noChangeArrowheads="1"/>
          </p:cNvSpPr>
          <p:nvPr/>
        </p:nvSpPr>
        <p:spPr bwMode="auto">
          <a:xfrm>
            <a:off x="3581400" y="428625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5145" name="Text Box 79"/>
          <p:cNvSpPr txBox="1">
            <a:spLocks noChangeArrowheads="1"/>
          </p:cNvSpPr>
          <p:nvPr/>
        </p:nvSpPr>
        <p:spPr bwMode="auto">
          <a:xfrm>
            <a:off x="4648200" y="428625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1905000" y="2133600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0" i="0"/>
              <a:t>always</a:t>
            </a:r>
          </a:p>
        </p:txBody>
      </p:sp>
      <p:sp>
        <p:nvSpPr>
          <p:cNvPr id="5147" name="Text Box 9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3-2  Let’s Practice</a:t>
            </a:r>
          </a:p>
        </p:txBody>
      </p:sp>
      <p:sp>
        <p:nvSpPr>
          <p:cNvPr id="5148" name="AutoShape 91"/>
          <p:cNvSpPr>
            <a:spLocks noChangeArrowheads="1"/>
          </p:cNvSpPr>
          <p:nvPr/>
        </p:nvSpPr>
        <p:spPr bwMode="auto">
          <a:xfrm>
            <a:off x="6781800" y="1905000"/>
            <a:ext cx="2057400" cy="3200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/>
              <a:t>always</a:t>
            </a:r>
          </a:p>
          <a:p>
            <a:pPr algn="ctr"/>
            <a:r>
              <a:rPr lang="en-US" sz="2800" i="0"/>
              <a:t> usually  </a:t>
            </a:r>
          </a:p>
          <a:p>
            <a:pPr algn="ctr"/>
            <a:r>
              <a:rPr lang="en-US" sz="2800" i="0"/>
              <a:t>often</a:t>
            </a:r>
          </a:p>
          <a:p>
            <a:pPr algn="ctr"/>
            <a:r>
              <a:rPr lang="en-US" sz="2800" i="0"/>
              <a:t>sometimes</a:t>
            </a:r>
          </a:p>
          <a:p>
            <a:pPr algn="ctr"/>
            <a:r>
              <a:rPr lang="en-US" sz="2800" i="0"/>
              <a:t>seldom</a:t>
            </a:r>
          </a:p>
          <a:p>
            <a:pPr algn="ctr"/>
            <a:r>
              <a:rPr lang="en-US" sz="2800" i="0"/>
              <a:t>rarely</a:t>
            </a:r>
          </a:p>
          <a:p>
            <a:pPr algn="ctr"/>
            <a:r>
              <a:rPr lang="en-US" sz="2800" i="0"/>
              <a:t> never</a:t>
            </a:r>
            <a:endParaRPr lang="en-US" sz="2800"/>
          </a:p>
        </p:txBody>
      </p:sp>
      <p:sp>
        <p:nvSpPr>
          <p:cNvPr id="144477" name="AutoShape 93"/>
          <p:cNvSpPr>
            <a:spLocks noChangeArrowheads="1"/>
          </p:cNvSpPr>
          <p:nvPr/>
        </p:nvSpPr>
        <p:spPr bwMode="auto">
          <a:xfrm>
            <a:off x="6996113" y="2025650"/>
            <a:ext cx="1614487" cy="4889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6" grpId="0"/>
      <p:bldP spid="1444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AA153A7-B5F7-41BB-A80A-63CF5DA500B8}" type="slidenum">
              <a:rPr lang="en-US" b="0" i="0" smtClean="0"/>
              <a:pPr eaLnBrk="1" hangingPunct="1">
                <a:defRPr/>
              </a:pPr>
              <a:t>3</a:t>
            </a:fld>
            <a:endParaRPr lang="en-US" b="0" i="0" smtClean="0"/>
          </a:p>
        </p:txBody>
      </p:sp>
      <p:sp>
        <p:nvSpPr>
          <p:cNvPr id="6147" name="AutoShape 35"/>
          <p:cNvSpPr>
            <a:spLocks noChangeArrowheads="1"/>
          </p:cNvSpPr>
          <p:nvPr/>
        </p:nvSpPr>
        <p:spPr bwMode="auto">
          <a:xfrm>
            <a:off x="6781800" y="1905000"/>
            <a:ext cx="2057400" cy="3200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 dirty="0"/>
              <a:t>always</a:t>
            </a:r>
          </a:p>
          <a:p>
            <a:pPr algn="ctr"/>
            <a:r>
              <a:rPr lang="en-US" sz="2800" i="0" dirty="0"/>
              <a:t> usually  </a:t>
            </a:r>
          </a:p>
          <a:p>
            <a:pPr algn="ctr"/>
            <a:r>
              <a:rPr lang="en-US" sz="2800" i="0" dirty="0"/>
              <a:t>often</a:t>
            </a:r>
          </a:p>
          <a:p>
            <a:pPr algn="ctr"/>
            <a:r>
              <a:rPr lang="en-US" sz="2800" i="0" dirty="0"/>
              <a:t>sometimes</a:t>
            </a:r>
          </a:p>
          <a:p>
            <a:pPr algn="ctr"/>
            <a:r>
              <a:rPr lang="en-US" sz="2800" i="0" dirty="0" smtClean="0"/>
              <a:t>Hardly ever</a:t>
            </a:r>
            <a:endParaRPr lang="en-US" sz="2800" i="0" dirty="0"/>
          </a:p>
          <a:p>
            <a:pPr algn="ctr"/>
            <a:r>
              <a:rPr lang="en-US" sz="2800" i="0" dirty="0"/>
              <a:t>rarely</a:t>
            </a:r>
          </a:p>
          <a:p>
            <a:pPr algn="ctr"/>
            <a:r>
              <a:rPr lang="en-US" sz="2800" i="0" dirty="0"/>
              <a:t> never</a:t>
            </a:r>
            <a:endParaRPr lang="en-US" sz="2800" dirty="0"/>
          </a:p>
        </p:txBody>
      </p:sp>
      <p:sp>
        <p:nvSpPr>
          <p:cNvPr id="6148" name="Text Box 25"/>
          <p:cNvSpPr txBox="1">
            <a:spLocks noChangeArrowheads="1"/>
          </p:cNvSpPr>
          <p:nvPr/>
        </p:nvSpPr>
        <p:spPr bwMode="auto">
          <a:xfrm>
            <a:off x="9525" y="2044700"/>
            <a:ext cx="66485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i="0" dirty="0" err="1">
                <a:solidFill>
                  <a:schemeClr val="tx2"/>
                </a:solidFill>
              </a:rPr>
              <a:t>Jara</a:t>
            </a:r>
            <a:r>
              <a:rPr lang="en-US" sz="3600" b="0" i="0" dirty="0">
                <a:solidFill>
                  <a:schemeClr val="tx2"/>
                </a:solidFill>
              </a:rPr>
              <a:t>  </a:t>
            </a:r>
            <a:r>
              <a:rPr lang="en-US" sz="3600" b="0" i="0" dirty="0" smtClean="0">
                <a:solidFill>
                  <a:schemeClr val="tx2"/>
                </a:solidFill>
              </a:rPr>
              <a:t>__________  </a:t>
            </a:r>
            <a:r>
              <a:rPr lang="en-US" sz="3600" b="0" i="0" dirty="0">
                <a:solidFill>
                  <a:schemeClr val="tx2"/>
                </a:solidFill>
              </a:rPr>
              <a:t>watches TV.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914400" y="3752850"/>
            <a:ext cx="42672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990600" y="4286250"/>
            <a:ext cx="419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1" name="Line 5"/>
          <p:cNvSpPr>
            <a:spLocks noChangeShapeType="1"/>
          </p:cNvSpPr>
          <p:nvPr/>
        </p:nvSpPr>
        <p:spPr bwMode="auto">
          <a:xfrm>
            <a:off x="15240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21336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27432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3429000" y="373380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>
            <a:off x="41148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>
            <a:off x="46482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879475" y="3881438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Sun.</a:t>
            </a:r>
          </a:p>
        </p:txBody>
      </p:sp>
      <p:sp>
        <p:nvSpPr>
          <p:cNvPr id="6158" name="Text Box 12"/>
          <p:cNvSpPr txBox="1">
            <a:spLocks noChangeArrowheads="1"/>
          </p:cNvSpPr>
          <p:nvPr/>
        </p:nvSpPr>
        <p:spPr bwMode="auto">
          <a:xfrm>
            <a:off x="1420813" y="3881438"/>
            <a:ext cx="747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Mon.</a:t>
            </a:r>
          </a:p>
        </p:txBody>
      </p:sp>
      <p:sp>
        <p:nvSpPr>
          <p:cNvPr id="6159" name="Text Box 13"/>
          <p:cNvSpPr txBox="1">
            <a:spLocks noChangeArrowheads="1"/>
          </p:cNvSpPr>
          <p:nvPr/>
        </p:nvSpPr>
        <p:spPr bwMode="auto">
          <a:xfrm>
            <a:off x="2025650" y="38719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Tues.</a:t>
            </a:r>
            <a:endParaRPr lang="en-US" b="0" i="0">
              <a:solidFill>
                <a:schemeClr val="tx2"/>
              </a:solidFill>
            </a:endParaRPr>
          </a:p>
        </p:txBody>
      </p: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2687638" y="3871913"/>
            <a:ext cx="776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Wed.</a:t>
            </a:r>
          </a:p>
        </p:txBody>
      </p:sp>
      <p:sp>
        <p:nvSpPr>
          <p:cNvPr id="6161" name="Text Box 15"/>
          <p:cNvSpPr txBox="1">
            <a:spLocks noChangeArrowheads="1"/>
          </p:cNvSpPr>
          <p:nvPr/>
        </p:nvSpPr>
        <p:spPr bwMode="auto">
          <a:xfrm>
            <a:off x="3327400" y="3862388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Thurs.</a:t>
            </a:r>
            <a:endParaRPr lang="en-US" sz="1600" b="0" i="0">
              <a:solidFill>
                <a:schemeClr val="tx2"/>
              </a:solidFill>
            </a:endParaRPr>
          </a:p>
        </p:txBody>
      </p:sp>
      <p:sp>
        <p:nvSpPr>
          <p:cNvPr id="6162" name="Text Box 16"/>
          <p:cNvSpPr txBox="1">
            <a:spLocks noChangeArrowheads="1"/>
          </p:cNvSpPr>
          <p:nvPr/>
        </p:nvSpPr>
        <p:spPr bwMode="auto">
          <a:xfrm>
            <a:off x="4079875" y="3871913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Fri.</a:t>
            </a:r>
          </a:p>
        </p:txBody>
      </p:sp>
      <p:sp>
        <p:nvSpPr>
          <p:cNvPr id="6163" name="Text Box 17"/>
          <p:cNvSpPr txBox="1">
            <a:spLocks noChangeArrowheads="1"/>
          </p:cNvSpPr>
          <p:nvPr/>
        </p:nvSpPr>
        <p:spPr bwMode="auto">
          <a:xfrm>
            <a:off x="4581525" y="3871913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Sat.</a:t>
            </a:r>
          </a:p>
        </p:txBody>
      </p:sp>
      <p:sp>
        <p:nvSpPr>
          <p:cNvPr id="6164" name="Text Box 24"/>
          <p:cNvSpPr txBox="1">
            <a:spLocks noChangeArrowheads="1"/>
          </p:cNvSpPr>
          <p:nvPr/>
        </p:nvSpPr>
        <p:spPr bwMode="auto">
          <a:xfrm>
            <a:off x="4648200" y="428625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1201555" y="2057400"/>
            <a:ext cx="24673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0" i="0" dirty="0" smtClean="0"/>
              <a:t>hardly ever</a:t>
            </a:r>
            <a:endParaRPr lang="en-US" sz="3600" b="0" i="0" dirty="0"/>
          </a:p>
        </p:txBody>
      </p:sp>
      <p:sp>
        <p:nvSpPr>
          <p:cNvPr id="6166" name="Text Box 3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3-2  Let’s Practice</a:t>
            </a:r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6781800" y="3733800"/>
            <a:ext cx="2057399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8" grpId="0"/>
      <p:bldP spid="4280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8B3D20F6-BCC1-438B-B45E-0346475BD8AC}" type="slidenum">
              <a:rPr lang="en-US" b="0" i="0" smtClean="0"/>
              <a:pPr eaLnBrk="1" hangingPunct="1">
                <a:defRPr/>
              </a:pPr>
              <a:t>4</a:t>
            </a:fld>
            <a:endParaRPr lang="en-US" b="0" i="0" smtClean="0"/>
          </a:p>
        </p:txBody>
      </p:sp>
      <p:sp>
        <p:nvSpPr>
          <p:cNvPr id="7171" name="AutoShape 42"/>
          <p:cNvSpPr>
            <a:spLocks noChangeArrowheads="1"/>
          </p:cNvSpPr>
          <p:nvPr/>
        </p:nvSpPr>
        <p:spPr bwMode="auto">
          <a:xfrm>
            <a:off x="6781800" y="1905000"/>
            <a:ext cx="2057400" cy="3200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/>
              <a:t>always</a:t>
            </a:r>
          </a:p>
          <a:p>
            <a:pPr algn="ctr"/>
            <a:r>
              <a:rPr lang="en-US" sz="2800" i="0"/>
              <a:t> usually  </a:t>
            </a:r>
          </a:p>
          <a:p>
            <a:pPr algn="ctr"/>
            <a:r>
              <a:rPr lang="en-US" sz="2800" i="0"/>
              <a:t>often</a:t>
            </a:r>
          </a:p>
          <a:p>
            <a:pPr algn="ctr"/>
            <a:r>
              <a:rPr lang="en-US" sz="2800" i="0"/>
              <a:t>sometimes</a:t>
            </a:r>
          </a:p>
          <a:p>
            <a:pPr algn="ctr"/>
            <a:r>
              <a:rPr lang="en-US" sz="2800" i="0"/>
              <a:t>seldom</a:t>
            </a:r>
          </a:p>
          <a:p>
            <a:pPr algn="ctr"/>
            <a:r>
              <a:rPr lang="en-US" sz="2800" i="0"/>
              <a:t>rarely</a:t>
            </a:r>
          </a:p>
          <a:p>
            <a:pPr algn="ctr"/>
            <a:r>
              <a:rPr lang="en-US" sz="2800" i="0"/>
              <a:t> never</a:t>
            </a:r>
            <a:endParaRPr lang="en-US" sz="2800"/>
          </a:p>
        </p:txBody>
      </p:sp>
      <p:sp>
        <p:nvSpPr>
          <p:cNvPr id="429096" name="AutoShape 40"/>
          <p:cNvSpPr>
            <a:spLocks noChangeArrowheads="1"/>
          </p:cNvSpPr>
          <p:nvPr/>
        </p:nvSpPr>
        <p:spPr bwMode="auto">
          <a:xfrm>
            <a:off x="7010400" y="2438400"/>
            <a:ext cx="1557338" cy="469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173" name="Text Box 20"/>
          <p:cNvSpPr txBox="1">
            <a:spLocks noChangeArrowheads="1"/>
          </p:cNvSpPr>
          <p:nvPr/>
        </p:nvSpPr>
        <p:spPr bwMode="auto">
          <a:xfrm>
            <a:off x="609600" y="2133600"/>
            <a:ext cx="592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i="0">
                <a:solidFill>
                  <a:schemeClr val="tx2"/>
                </a:solidFill>
              </a:rPr>
              <a:t>Luke _______ cooks dinner.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914400" y="3752850"/>
            <a:ext cx="42672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990600" y="4286250"/>
            <a:ext cx="419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76" name="Line 6"/>
          <p:cNvSpPr>
            <a:spLocks noChangeShapeType="1"/>
          </p:cNvSpPr>
          <p:nvPr/>
        </p:nvSpPr>
        <p:spPr bwMode="auto">
          <a:xfrm>
            <a:off x="15240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77" name="Line 7"/>
          <p:cNvSpPr>
            <a:spLocks noChangeShapeType="1"/>
          </p:cNvSpPr>
          <p:nvPr/>
        </p:nvSpPr>
        <p:spPr bwMode="auto">
          <a:xfrm>
            <a:off x="21336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78" name="Line 8"/>
          <p:cNvSpPr>
            <a:spLocks noChangeShapeType="1"/>
          </p:cNvSpPr>
          <p:nvPr/>
        </p:nvSpPr>
        <p:spPr bwMode="auto">
          <a:xfrm>
            <a:off x="27432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79" name="Line 9"/>
          <p:cNvSpPr>
            <a:spLocks noChangeShapeType="1"/>
          </p:cNvSpPr>
          <p:nvPr/>
        </p:nvSpPr>
        <p:spPr bwMode="auto">
          <a:xfrm>
            <a:off x="34290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41148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>
            <a:off x="46482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82" name="Text Box 19"/>
          <p:cNvSpPr txBox="1">
            <a:spLocks noChangeArrowheads="1"/>
          </p:cNvSpPr>
          <p:nvPr/>
        </p:nvSpPr>
        <p:spPr bwMode="auto">
          <a:xfrm>
            <a:off x="46482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429077" name="Rectangle 21"/>
          <p:cNvSpPr>
            <a:spLocks noChangeArrowheads="1"/>
          </p:cNvSpPr>
          <p:nvPr/>
        </p:nvSpPr>
        <p:spPr bwMode="auto">
          <a:xfrm>
            <a:off x="1943100" y="21336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0" i="0"/>
              <a:t>usually</a:t>
            </a:r>
          </a:p>
        </p:txBody>
      </p:sp>
      <p:sp>
        <p:nvSpPr>
          <p:cNvPr id="7184" name="Text Box 24"/>
          <p:cNvSpPr txBox="1">
            <a:spLocks noChangeArrowheads="1"/>
          </p:cNvSpPr>
          <p:nvPr/>
        </p:nvSpPr>
        <p:spPr bwMode="auto">
          <a:xfrm>
            <a:off x="35814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7185" name="Text Box 25"/>
          <p:cNvSpPr txBox="1">
            <a:spLocks noChangeArrowheads="1"/>
          </p:cNvSpPr>
          <p:nvPr/>
        </p:nvSpPr>
        <p:spPr bwMode="auto">
          <a:xfrm>
            <a:off x="22098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7186" name="Text Box 26"/>
          <p:cNvSpPr txBox="1">
            <a:spLocks noChangeArrowheads="1"/>
          </p:cNvSpPr>
          <p:nvPr/>
        </p:nvSpPr>
        <p:spPr bwMode="auto">
          <a:xfrm>
            <a:off x="15240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7187" name="Text Box 27"/>
          <p:cNvSpPr txBox="1">
            <a:spLocks noChangeArrowheads="1"/>
          </p:cNvSpPr>
          <p:nvPr/>
        </p:nvSpPr>
        <p:spPr bwMode="auto">
          <a:xfrm>
            <a:off x="9906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7188" name="Text Box 29"/>
          <p:cNvSpPr txBox="1">
            <a:spLocks noChangeArrowheads="1"/>
          </p:cNvSpPr>
          <p:nvPr/>
        </p:nvSpPr>
        <p:spPr bwMode="auto">
          <a:xfrm>
            <a:off x="28194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7189" name="Text Box 30"/>
          <p:cNvSpPr txBox="1">
            <a:spLocks noChangeArrowheads="1"/>
          </p:cNvSpPr>
          <p:nvPr/>
        </p:nvSpPr>
        <p:spPr bwMode="auto">
          <a:xfrm>
            <a:off x="879475" y="3881438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Sun.</a:t>
            </a:r>
          </a:p>
        </p:txBody>
      </p:sp>
      <p:sp>
        <p:nvSpPr>
          <p:cNvPr id="7190" name="Text Box 31"/>
          <p:cNvSpPr txBox="1">
            <a:spLocks noChangeArrowheads="1"/>
          </p:cNvSpPr>
          <p:nvPr/>
        </p:nvSpPr>
        <p:spPr bwMode="auto">
          <a:xfrm>
            <a:off x="1420813" y="3881438"/>
            <a:ext cx="747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Mon.</a:t>
            </a:r>
          </a:p>
        </p:txBody>
      </p:sp>
      <p:sp>
        <p:nvSpPr>
          <p:cNvPr id="7191" name="Text Box 32"/>
          <p:cNvSpPr txBox="1">
            <a:spLocks noChangeArrowheads="1"/>
          </p:cNvSpPr>
          <p:nvPr/>
        </p:nvSpPr>
        <p:spPr bwMode="auto">
          <a:xfrm>
            <a:off x="2025650" y="38719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Tues.</a:t>
            </a:r>
            <a:endParaRPr lang="en-US" b="0" i="0">
              <a:solidFill>
                <a:schemeClr val="tx2"/>
              </a:solidFill>
            </a:endParaRPr>
          </a:p>
        </p:txBody>
      </p:sp>
      <p:sp>
        <p:nvSpPr>
          <p:cNvPr id="7192" name="Text Box 33"/>
          <p:cNvSpPr txBox="1">
            <a:spLocks noChangeArrowheads="1"/>
          </p:cNvSpPr>
          <p:nvPr/>
        </p:nvSpPr>
        <p:spPr bwMode="auto">
          <a:xfrm>
            <a:off x="2687638" y="3871913"/>
            <a:ext cx="776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Wed.</a:t>
            </a:r>
          </a:p>
        </p:txBody>
      </p:sp>
      <p:sp>
        <p:nvSpPr>
          <p:cNvPr id="7193" name="Text Box 34"/>
          <p:cNvSpPr txBox="1">
            <a:spLocks noChangeArrowheads="1"/>
          </p:cNvSpPr>
          <p:nvPr/>
        </p:nvSpPr>
        <p:spPr bwMode="auto">
          <a:xfrm>
            <a:off x="3327400" y="3886200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Thurs.</a:t>
            </a:r>
            <a:endParaRPr lang="en-US" sz="1600" b="0" i="0">
              <a:solidFill>
                <a:schemeClr val="tx2"/>
              </a:solidFill>
            </a:endParaRPr>
          </a:p>
        </p:txBody>
      </p:sp>
      <p:sp>
        <p:nvSpPr>
          <p:cNvPr id="7194" name="Text Box 35"/>
          <p:cNvSpPr txBox="1">
            <a:spLocks noChangeArrowheads="1"/>
          </p:cNvSpPr>
          <p:nvPr/>
        </p:nvSpPr>
        <p:spPr bwMode="auto">
          <a:xfrm>
            <a:off x="4079875" y="3871913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Fri.</a:t>
            </a:r>
          </a:p>
        </p:txBody>
      </p:sp>
      <p:sp>
        <p:nvSpPr>
          <p:cNvPr id="7195" name="Text Box 36"/>
          <p:cNvSpPr txBox="1">
            <a:spLocks noChangeArrowheads="1"/>
          </p:cNvSpPr>
          <p:nvPr/>
        </p:nvSpPr>
        <p:spPr bwMode="auto">
          <a:xfrm>
            <a:off x="4581525" y="3871913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Sat.</a:t>
            </a:r>
          </a:p>
        </p:txBody>
      </p:sp>
      <p:sp>
        <p:nvSpPr>
          <p:cNvPr id="7196" name="Text Box 3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3-2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96" grpId="0" animBg="1"/>
      <p:bldP spid="4290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22B9392-CF47-4A06-94C5-F0A190B203BD}" type="slidenum">
              <a:rPr lang="en-US" b="0" i="0" smtClean="0"/>
              <a:pPr eaLnBrk="1" hangingPunct="1">
                <a:defRPr/>
              </a:pPr>
              <a:t>5</a:t>
            </a:fld>
            <a:endParaRPr lang="en-US" b="0" i="0" smtClean="0"/>
          </a:p>
        </p:txBody>
      </p:sp>
      <p:sp>
        <p:nvSpPr>
          <p:cNvPr id="8195" name="AutoShape 34"/>
          <p:cNvSpPr>
            <a:spLocks noChangeArrowheads="1"/>
          </p:cNvSpPr>
          <p:nvPr/>
        </p:nvSpPr>
        <p:spPr bwMode="auto">
          <a:xfrm>
            <a:off x="6781800" y="1905000"/>
            <a:ext cx="2057400" cy="3200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0"/>
              <a:t>always</a:t>
            </a:r>
          </a:p>
          <a:p>
            <a:pPr algn="ctr"/>
            <a:r>
              <a:rPr lang="en-US" sz="2800" i="0"/>
              <a:t> usually  </a:t>
            </a:r>
          </a:p>
          <a:p>
            <a:pPr algn="ctr"/>
            <a:r>
              <a:rPr lang="en-US" sz="2800" i="0"/>
              <a:t>often</a:t>
            </a:r>
          </a:p>
          <a:p>
            <a:pPr algn="ctr"/>
            <a:r>
              <a:rPr lang="en-US" sz="2800" i="0"/>
              <a:t>sometimes</a:t>
            </a:r>
          </a:p>
          <a:p>
            <a:pPr algn="ctr"/>
            <a:r>
              <a:rPr lang="en-US" sz="2800" i="0"/>
              <a:t>seldom</a:t>
            </a:r>
          </a:p>
          <a:p>
            <a:pPr algn="ctr"/>
            <a:r>
              <a:rPr lang="en-US" sz="2800" i="0"/>
              <a:t>rarely</a:t>
            </a:r>
          </a:p>
          <a:p>
            <a:pPr algn="ctr"/>
            <a:r>
              <a:rPr lang="en-US" sz="2800" i="0"/>
              <a:t> never</a:t>
            </a:r>
            <a:endParaRPr lang="en-US" sz="2800"/>
          </a:p>
        </p:txBody>
      </p:sp>
      <p:sp>
        <p:nvSpPr>
          <p:cNvPr id="8196" name="Text Box 13"/>
          <p:cNvSpPr txBox="1">
            <a:spLocks noChangeArrowheads="1"/>
          </p:cNvSpPr>
          <p:nvPr/>
        </p:nvSpPr>
        <p:spPr bwMode="auto">
          <a:xfrm>
            <a:off x="762000" y="2057400"/>
            <a:ext cx="5899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i="0">
                <a:solidFill>
                  <a:schemeClr val="tx2"/>
                </a:solidFill>
              </a:rPr>
              <a:t>Moussad _________ cooks </a:t>
            </a:r>
          </a:p>
          <a:p>
            <a:pPr eaLnBrk="1" hangingPunct="1"/>
            <a:r>
              <a:rPr lang="en-US" sz="3600" b="0" i="0">
                <a:solidFill>
                  <a:schemeClr val="tx2"/>
                </a:solidFill>
              </a:rPr>
              <a:t>dinner.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914400" y="3752850"/>
            <a:ext cx="4267200" cy="10668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990600" y="4286250"/>
            <a:ext cx="419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15240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21336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27432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34290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41148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4648200" y="3752850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46482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430094" name="Rectangle 14"/>
          <p:cNvSpPr>
            <a:spLocks noChangeArrowheads="1"/>
          </p:cNvSpPr>
          <p:nvPr/>
        </p:nvSpPr>
        <p:spPr bwMode="auto">
          <a:xfrm>
            <a:off x="2743200" y="20574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0" i="0"/>
              <a:t>sometimes</a:t>
            </a:r>
          </a:p>
        </p:txBody>
      </p: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35814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9906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2819400" y="43053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i="0">
                <a:solidFill>
                  <a:schemeClr val="tx2"/>
                </a:solidFill>
                <a:sym typeface="Symbol" pitchFamily="18" charset="2"/>
              </a:rPr>
              <a:t>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879475" y="3881438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Sun.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1420813" y="3881438"/>
            <a:ext cx="747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Mon.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2025650" y="38719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Tues.</a:t>
            </a:r>
            <a:endParaRPr lang="en-US" b="0" i="0">
              <a:solidFill>
                <a:schemeClr val="tx2"/>
              </a:solidFill>
            </a:endParaRP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2687638" y="3871913"/>
            <a:ext cx="776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Wed.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3333750" y="3862388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Thurs</a:t>
            </a:r>
            <a:r>
              <a:rPr lang="en-US" sz="1600" b="0" i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4079875" y="3871913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Fri.</a:t>
            </a:r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4581525" y="3871913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0" i="0">
                <a:solidFill>
                  <a:schemeClr val="tx2"/>
                </a:solidFill>
              </a:rPr>
              <a:t>Sat.</a:t>
            </a:r>
          </a:p>
        </p:txBody>
      </p:sp>
      <p:sp>
        <p:nvSpPr>
          <p:cNvPr id="8217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3-2  Let’s Practice</a:t>
            </a:r>
          </a:p>
        </p:txBody>
      </p:sp>
      <p:sp>
        <p:nvSpPr>
          <p:cNvPr id="430112" name="AutoShape 32"/>
          <p:cNvSpPr>
            <a:spLocks noChangeArrowheads="1"/>
          </p:cNvSpPr>
          <p:nvPr/>
        </p:nvSpPr>
        <p:spPr bwMode="auto">
          <a:xfrm>
            <a:off x="6784975" y="3276600"/>
            <a:ext cx="2054225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4" grpId="0"/>
      <p:bldP spid="430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77DDE58-62D3-4D28-97D9-D7CE333F7C45}" type="slidenum">
              <a:rPr lang="en-US" b="0" i="0" smtClean="0"/>
              <a:pPr eaLnBrk="1" hangingPunct="1">
                <a:defRPr/>
              </a:pPr>
              <a:t>6</a:t>
            </a:fld>
            <a:endParaRPr lang="en-US" b="0" i="0" smtClean="0"/>
          </a:p>
        </p:txBody>
      </p:sp>
      <p:pic>
        <p:nvPicPr>
          <p:cNvPr id="9219" name="Picture 1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3810000" cy="30908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AutoShape 6"/>
          <p:cNvSpPr>
            <a:spLocks noChangeArrowheads="1"/>
          </p:cNvSpPr>
          <p:nvPr/>
        </p:nvSpPr>
        <p:spPr bwMode="auto">
          <a:xfrm>
            <a:off x="457200" y="1295400"/>
            <a:ext cx="3124200" cy="1752600"/>
          </a:xfrm>
          <a:prstGeom prst="wedgeRoundRectCallout">
            <a:avLst>
              <a:gd name="adj1" fmla="val 28403"/>
              <a:gd name="adj2" fmla="val 73278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/>
              <a:t>So you</a:t>
            </a:r>
          </a:p>
          <a:p>
            <a:pPr algn="ctr"/>
            <a:r>
              <a:rPr lang="en-US" sz="3200" b="0" i="0"/>
              <a:t> </a:t>
            </a:r>
          </a:p>
          <a:p>
            <a:pPr algn="ctr"/>
            <a:r>
              <a:rPr lang="en-US" sz="3200" b="0" i="0"/>
              <a:t>drink coffee?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1066800" y="1981200"/>
            <a:ext cx="1905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754" name="Rectangle 10"/>
          <p:cNvSpPr>
            <a:spLocks noChangeArrowheads="1"/>
          </p:cNvSpPr>
          <p:nvPr/>
        </p:nvSpPr>
        <p:spPr bwMode="auto">
          <a:xfrm>
            <a:off x="1339850" y="1905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 i="0"/>
              <a:t>always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3962400" y="1981200"/>
            <a:ext cx="1295400" cy="533400"/>
          </a:xfrm>
          <a:prstGeom prst="wedgeRoundRectCallout">
            <a:avLst>
              <a:gd name="adj1" fmla="val 54778"/>
              <a:gd name="adj2" fmla="val 215773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200"/>
          </a:p>
          <a:p>
            <a:pPr algn="ctr"/>
            <a:r>
              <a:rPr lang="en-US" sz="3200" b="0" i="0"/>
              <a:t>Yes.</a:t>
            </a:r>
          </a:p>
          <a:p>
            <a:pPr algn="ctr"/>
            <a:endParaRPr lang="en-US" sz="3200"/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3-3  Let’s Practice</a:t>
            </a:r>
          </a:p>
        </p:txBody>
      </p:sp>
      <p:sp>
        <p:nvSpPr>
          <p:cNvPr id="9225" name="AutoShape 15"/>
          <p:cNvSpPr>
            <a:spLocks noChangeArrowheads="1"/>
          </p:cNvSpPr>
          <p:nvPr/>
        </p:nvSpPr>
        <p:spPr bwMode="auto">
          <a:xfrm>
            <a:off x="6553200" y="1371600"/>
            <a:ext cx="2133600" cy="3124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i="0"/>
              <a:t>  </a:t>
            </a:r>
            <a:r>
              <a:rPr lang="en-US" sz="2800" b="0" i="0"/>
              <a:t>always </a:t>
            </a:r>
          </a:p>
          <a:p>
            <a:pPr algn="ctr"/>
            <a:r>
              <a:rPr lang="en-US" sz="2800" b="0" i="0"/>
              <a:t>usually</a:t>
            </a:r>
          </a:p>
          <a:p>
            <a:pPr algn="ctr"/>
            <a:r>
              <a:rPr lang="en-US" sz="2800" b="0" i="0"/>
              <a:t>often </a:t>
            </a:r>
          </a:p>
          <a:p>
            <a:pPr algn="ctr"/>
            <a:r>
              <a:rPr lang="en-US" sz="2800" b="0" i="0"/>
              <a:t>    sometimes   </a:t>
            </a:r>
          </a:p>
          <a:p>
            <a:pPr algn="ctr"/>
            <a:r>
              <a:rPr lang="en-US" sz="2800" b="0" i="0"/>
              <a:t> seldom</a:t>
            </a:r>
          </a:p>
          <a:p>
            <a:pPr algn="ctr"/>
            <a:r>
              <a:rPr lang="en-US" sz="2800" b="0" i="0"/>
              <a:t>rarely</a:t>
            </a:r>
          </a:p>
          <a:p>
            <a:pPr algn="ctr"/>
            <a:r>
              <a:rPr lang="en-US" sz="2800" b="0" i="0"/>
              <a:t>   never</a:t>
            </a:r>
            <a:r>
              <a:rPr lang="en-US" sz="3200" i="0"/>
              <a:t>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29D3733-AE0E-40E1-9D8D-121DB836570F}" type="slidenum">
              <a:rPr lang="en-US" b="0" i="0" smtClean="0"/>
              <a:pPr eaLnBrk="1" hangingPunct="1">
                <a:defRPr/>
              </a:pPr>
              <a:t>7</a:t>
            </a:fld>
            <a:endParaRPr lang="en-US" b="0" i="0" smtClean="0"/>
          </a:p>
        </p:txBody>
      </p:sp>
      <p:pic>
        <p:nvPicPr>
          <p:cNvPr id="10243" name="Picture 1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62350"/>
            <a:ext cx="3810000" cy="30908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AutoShape 5"/>
          <p:cNvSpPr>
            <a:spLocks noChangeArrowheads="1"/>
          </p:cNvSpPr>
          <p:nvPr/>
        </p:nvSpPr>
        <p:spPr bwMode="auto">
          <a:xfrm>
            <a:off x="3505200" y="1143000"/>
            <a:ext cx="2895600" cy="1828800"/>
          </a:xfrm>
          <a:prstGeom prst="wedgeRoundRectCallout">
            <a:avLst>
              <a:gd name="adj1" fmla="val 9046"/>
              <a:gd name="adj2" fmla="val 79861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200"/>
          </a:p>
          <a:p>
            <a:pPr algn="ctr"/>
            <a:endParaRPr lang="en-US" sz="500"/>
          </a:p>
          <a:p>
            <a:pPr algn="ctr"/>
            <a:r>
              <a:rPr lang="en-US" sz="3200" b="0" i="0"/>
              <a:t>I know. She </a:t>
            </a:r>
          </a:p>
          <a:p>
            <a:pPr algn="ctr"/>
            <a:r>
              <a:rPr lang="en-US" sz="3200" b="0" i="0"/>
              <a:t>           drinks coffee.</a:t>
            </a:r>
          </a:p>
          <a:p>
            <a:pPr algn="ctr"/>
            <a:endParaRPr lang="en-US" sz="3200" b="0" i="0"/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3657600" y="1905000"/>
            <a:ext cx="1143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3614738" y="1828800"/>
            <a:ext cx="1198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 i="0"/>
              <a:t>never</a:t>
            </a: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152400" y="1447800"/>
            <a:ext cx="2819400" cy="1447800"/>
          </a:xfrm>
          <a:prstGeom prst="wedgeRoundRectCallout">
            <a:avLst>
              <a:gd name="adj1" fmla="val 33727"/>
              <a:gd name="adj2" fmla="val 102083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 i="0"/>
              <a:t>Mei doesn’t drink coffee.</a:t>
            </a:r>
          </a:p>
        </p:txBody>
      </p:sp>
      <p:sp>
        <p:nvSpPr>
          <p:cNvPr id="10248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3-3  Let’s Practice</a:t>
            </a:r>
          </a:p>
        </p:txBody>
      </p:sp>
      <p:sp>
        <p:nvSpPr>
          <p:cNvPr id="10249" name="AutoShape 18"/>
          <p:cNvSpPr>
            <a:spLocks noChangeArrowheads="1"/>
          </p:cNvSpPr>
          <p:nvPr/>
        </p:nvSpPr>
        <p:spPr bwMode="auto">
          <a:xfrm>
            <a:off x="6705600" y="2209800"/>
            <a:ext cx="2133600" cy="3276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i="0"/>
              <a:t>   </a:t>
            </a:r>
            <a:r>
              <a:rPr lang="en-US" sz="2800" b="0" i="0"/>
              <a:t>always </a:t>
            </a:r>
          </a:p>
          <a:p>
            <a:pPr algn="ctr"/>
            <a:r>
              <a:rPr lang="en-US" sz="2800" b="0" i="0"/>
              <a:t>usually</a:t>
            </a:r>
          </a:p>
          <a:p>
            <a:pPr algn="ctr"/>
            <a:r>
              <a:rPr lang="en-US" sz="2800" b="0" i="0"/>
              <a:t>often </a:t>
            </a:r>
          </a:p>
          <a:p>
            <a:pPr algn="ctr"/>
            <a:r>
              <a:rPr lang="en-US" sz="2800" b="0" i="0"/>
              <a:t>    sometimes   </a:t>
            </a:r>
          </a:p>
          <a:p>
            <a:pPr algn="ctr"/>
            <a:r>
              <a:rPr lang="en-US" sz="2800" b="0" i="0"/>
              <a:t> seldom</a:t>
            </a:r>
          </a:p>
          <a:p>
            <a:pPr algn="ctr"/>
            <a:r>
              <a:rPr lang="en-US" sz="2800" b="0" i="0"/>
              <a:t>rarely</a:t>
            </a:r>
          </a:p>
          <a:p>
            <a:pPr algn="ctr"/>
            <a:r>
              <a:rPr lang="en-US" sz="2800" b="0" i="0"/>
              <a:t>   never</a:t>
            </a:r>
            <a:r>
              <a:rPr lang="en-US" sz="3200" i="0"/>
              <a:t>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8A9D5E6-00EB-4056-B80D-0C5FDD15EAAF}" type="slidenum">
              <a:rPr lang="en-US" b="0" i="0" smtClean="0"/>
              <a:pPr eaLnBrk="1" hangingPunct="1">
                <a:defRPr/>
              </a:pPr>
              <a:t>8</a:t>
            </a:fld>
            <a:endParaRPr lang="en-US" b="0" i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2487613"/>
            <a:ext cx="3581400" cy="1431925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i="0">
                <a:latin typeface="Comic Sans MS" pitchFamily="66" charset="0"/>
              </a:rPr>
              <a:t>Jeff is </a:t>
            </a:r>
          </a:p>
          <a:p>
            <a:pPr algn="ctr" eaLnBrk="1" hangingPunct="1"/>
            <a:r>
              <a:rPr lang="en-US" sz="4400" b="0" i="0">
                <a:latin typeface="Comic Sans MS" pitchFamily="66" charset="0"/>
              </a:rPr>
              <a:t>always dirty.</a:t>
            </a:r>
          </a:p>
        </p:txBody>
      </p:sp>
      <p:pic>
        <p:nvPicPr>
          <p:cNvPr id="11268" name="Picture 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3757613" cy="5105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3-4  USING FREQUENCY ADVERBS WITH </a:t>
            </a:r>
            <a:r>
              <a:rPr lang="en-US" sz="2000" b="0">
                <a:solidFill>
                  <a:schemeClr val="bg1"/>
                </a:solidFill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4A992FD-9DCE-4268-AC19-835F1D371639}" type="slidenum">
              <a:rPr lang="en-US" b="0" i="0" smtClean="0"/>
              <a:pPr eaLnBrk="1" hangingPunct="1">
                <a:defRPr/>
              </a:pPr>
              <a:t>9</a:t>
            </a:fld>
            <a:endParaRPr lang="en-US" b="0" i="0" smtClean="0"/>
          </a:p>
        </p:txBody>
      </p:sp>
      <p:sp>
        <p:nvSpPr>
          <p:cNvPr id="434209" name="AutoShape 33"/>
          <p:cNvSpPr>
            <a:spLocks noChangeArrowheads="1"/>
          </p:cNvSpPr>
          <p:nvPr/>
        </p:nvSpPr>
        <p:spPr bwMode="auto">
          <a:xfrm>
            <a:off x="2057400" y="3810000"/>
            <a:ext cx="5181600" cy="2590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434195" name="Text Box 19"/>
          <p:cNvSpPr txBox="1">
            <a:spLocks noChangeArrowheads="1"/>
          </p:cNvSpPr>
          <p:nvPr/>
        </p:nvSpPr>
        <p:spPr bwMode="auto">
          <a:xfrm>
            <a:off x="4946650" y="25908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usually</a:t>
            </a:r>
          </a:p>
        </p:txBody>
      </p:sp>
      <p:sp>
        <p:nvSpPr>
          <p:cNvPr id="434196" name="Text Box 20"/>
          <p:cNvSpPr txBox="1">
            <a:spLocks noChangeArrowheads="1"/>
          </p:cNvSpPr>
          <p:nvPr/>
        </p:nvSpPr>
        <p:spPr bwMode="auto">
          <a:xfrm>
            <a:off x="5175250" y="2590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often</a:t>
            </a:r>
          </a:p>
        </p:txBody>
      </p:sp>
      <p:sp>
        <p:nvSpPr>
          <p:cNvPr id="434197" name="Text Box 21"/>
          <p:cNvSpPr txBox="1">
            <a:spLocks noChangeArrowheads="1"/>
          </p:cNvSpPr>
          <p:nvPr/>
        </p:nvSpPr>
        <p:spPr bwMode="auto">
          <a:xfrm>
            <a:off x="4724400" y="2617788"/>
            <a:ext cx="257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sometimes</a:t>
            </a:r>
          </a:p>
        </p:txBody>
      </p:sp>
      <p:sp>
        <p:nvSpPr>
          <p:cNvPr id="434198" name="Text Box 22"/>
          <p:cNvSpPr txBox="1">
            <a:spLocks noChangeArrowheads="1"/>
          </p:cNvSpPr>
          <p:nvPr/>
        </p:nvSpPr>
        <p:spPr bwMode="auto">
          <a:xfrm>
            <a:off x="4953000" y="255905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seldom</a:t>
            </a:r>
          </a:p>
        </p:txBody>
      </p: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5181600" y="25908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rarely</a:t>
            </a:r>
          </a:p>
        </p:txBody>
      </p:sp>
      <p:sp>
        <p:nvSpPr>
          <p:cNvPr id="434200" name="Text Box 24"/>
          <p:cNvSpPr txBox="1">
            <a:spLocks noChangeArrowheads="1"/>
          </p:cNvSpPr>
          <p:nvPr/>
        </p:nvSpPr>
        <p:spPr bwMode="auto">
          <a:xfrm>
            <a:off x="5105400" y="25908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never</a:t>
            </a:r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6324600" y="2590800"/>
            <a:ext cx="206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b="0" i="0"/>
              <a:t>       dirty</a:t>
            </a:r>
            <a:r>
              <a:rPr lang="en-US" sz="3600" b="0"/>
              <a:t>.</a:t>
            </a:r>
            <a:endParaRPr lang="en-US" sz="3600" b="0" i="0"/>
          </a:p>
        </p:txBody>
      </p:sp>
      <p:sp>
        <p:nvSpPr>
          <p:cNvPr id="12299" name="Text Box 5"/>
          <p:cNvSpPr txBox="1">
            <a:spLocks noChangeArrowheads="1"/>
          </p:cNvSpPr>
          <p:nvPr/>
        </p:nvSpPr>
        <p:spPr bwMode="auto">
          <a:xfrm>
            <a:off x="635000" y="2628900"/>
            <a:ext cx="393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/>
              <a:t>  </a:t>
            </a:r>
            <a:r>
              <a:rPr lang="en-US" sz="3600" b="0" i="0"/>
              <a:t>Jeff      +</a:t>
            </a:r>
            <a:r>
              <a:rPr lang="en-US" sz="3600" i="0"/>
              <a:t>      </a:t>
            </a:r>
            <a:r>
              <a:rPr lang="en-US" sz="3600">
                <a:solidFill>
                  <a:srgbClr val="006600"/>
                </a:solidFill>
              </a:rPr>
              <a:t>is</a:t>
            </a:r>
            <a:r>
              <a:rPr lang="en-US" sz="3600" i="0"/>
              <a:t>   </a:t>
            </a:r>
            <a:r>
              <a:rPr lang="en-US" sz="3600" b="0" i="0"/>
              <a:t>+</a:t>
            </a:r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12300" name="Text Box 7"/>
          <p:cNvSpPr txBox="1">
            <a:spLocks noChangeArrowheads="1"/>
          </p:cNvSpPr>
          <p:nvPr/>
        </p:nvSpPr>
        <p:spPr bwMode="auto">
          <a:xfrm>
            <a:off x="363538" y="1600200"/>
            <a:ext cx="87804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i="0"/>
              <a:t> </a:t>
            </a:r>
            <a:r>
              <a:rPr lang="en-US" sz="3200" b="0" i="0"/>
              <a:t>SUBJECT    +   </a:t>
            </a:r>
            <a:r>
              <a:rPr lang="en-US" sz="3200">
                <a:solidFill>
                  <a:srgbClr val="006600"/>
                </a:solidFill>
              </a:rPr>
              <a:t>BE</a:t>
            </a:r>
            <a:r>
              <a:rPr lang="en-US" sz="3200" b="0" i="0"/>
              <a:t>    +    </a:t>
            </a:r>
            <a:r>
              <a:rPr lang="en-US" sz="3200" b="0" i="0">
                <a:solidFill>
                  <a:srgbClr val="660066"/>
                </a:solidFill>
              </a:rPr>
              <a:t>FREQUENCY</a:t>
            </a:r>
          </a:p>
          <a:p>
            <a:pPr eaLnBrk="1" hangingPunct="1"/>
            <a:r>
              <a:rPr lang="en-US" sz="3200" b="0" i="0">
                <a:solidFill>
                  <a:srgbClr val="660066"/>
                </a:solidFill>
              </a:rPr>
              <a:t>				           ADVERB</a:t>
            </a:r>
          </a:p>
        </p:txBody>
      </p:sp>
      <p:sp>
        <p:nvSpPr>
          <p:cNvPr id="434194" name="Text Box 18"/>
          <p:cNvSpPr txBox="1">
            <a:spLocks noChangeArrowheads="1"/>
          </p:cNvSpPr>
          <p:nvPr/>
        </p:nvSpPr>
        <p:spPr bwMode="auto">
          <a:xfrm>
            <a:off x="4895850" y="2606675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800080"/>
                </a:solidFill>
              </a:rPr>
              <a:t>always</a:t>
            </a:r>
          </a:p>
        </p:txBody>
      </p:sp>
      <p:sp>
        <p:nvSpPr>
          <p:cNvPr id="434202" name="Rectangle 26"/>
          <p:cNvSpPr>
            <a:spLocks noChangeArrowheads="1"/>
          </p:cNvSpPr>
          <p:nvPr/>
        </p:nvSpPr>
        <p:spPr bwMode="auto">
          <a:xfrm>
            <a:off x="4572000" y="4343400"/>
            <a:ext cx="457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i="0">
                <a:solidFill>
                  <a:srgbClr val="660066"/>
                </a:solidFill>
              </a:rPr>
              <a:t>FREQUENCY		         ADVERB</a:t>
            </a:r>
          </a:p>
        </p:txBody>
      </p:sp>
      <p:sp>
        <p:nvSpPr>
          <p:cNvPr id="434203" name="Rectangle 27"/>
          <p:cNvSpPr>
            <a:spLocks noChangeArrowheads="1"/>
          </p:cNvSpPr>
          <p:nvPr/>
        </p:nvSpPr>
        <p:spPr bwMode="auto">
          <a:xfrm>
            <a:off x="2185988" y="3581400"/>
            <a:ext cx="23558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endParaRPr lang="en-US" sz="2800" b="0" i="0"/>
          </a:p>
          <a:p>
            <a:pPr algn="ctr"/>
            <a:r>
              <a:rPr lang="en-US" sz="3600">
                <a:solidFill>
                  <a:srgbClr val="006600"/>
                </a:solidFill>
              </a:rPr>
              <a:t>am</a:t>
            </a:r>
          </a:p>
          <a:p>
            <a:pPr algn="ctr"/>
            <a:r>
              <a:rPr lang="en-US" sz="3600" i="0">
                <a:solidFill>
                  <a:srgbClr val="006600"/>
                </a:solidFill>
              </a:rPr>
              <a:t>       </a:t>
            </a:r>
            <a:r>
              <a:rPr lang="en-US" sz="3600">
                <a:solidFill>
                  <a:srgbClr val="006600"/>
                </a:solidFill>
              </a:rPr>
              <a:t>is</a:t>
            </a:r>
            <a:r>
              <a:rPr lang="en-US" sz="3600" i="0">
                <a:solidFill>
                  <a:srgbClr val="006600"/>
                </a:solidFill>
              </a:rPr>
              <a:t>    </a:t>
            </a:r>
            <a:r>
              <a:rPr lang="en-US" sz="3600" b="0" i="0"/>
              <a:t>+</a:t>
            </a:r>
            <a:r>
              <a:rPr lang="en-US" sz="3600" i="0"/>
              <a:t> </a:t>
            </a:r>
            <a:endParaRPr lang="en-US" sz="3600" i="0">
              <a:solidFill>
                <a:srgbClr val="006600"/>
              </a:solidFill>
            </a:endParaRPr>
          </a:p>
          <a:p>
            <a:pPr algn="ctr"/>
            <a:r>
              <a:rPr lang="en-US" sz="3600">
                <a:solidFill>
                  <a:srgbClr val="006600"/>
                </a:solidFill>
              </a:rPr>
              <a:t> are</a:t>
            </a:r>
          </a:p>
          <a:p>
            <a:pPr algn="ctr"/>
            <a:endParaRPr lang="en-US" sz="3600" i="0"/>
          </a:p>
        </p:txBody>
      </p:sp>
      <p:sp>
        <p:nvSpPr>
          <p:cNvPr id="434204" name="AutoShape 28"/>
          <p:cNvSpPr>
            <a:spLocks noChangeArrowheads="1"/>
          </p:cNvSpPr>
          <p:nvPr/>
        </p:nvSpPr>
        <p:spPr bwMode="auto">
          <a:xfrm>
            <a:off x="3124200" y="5715000"/>
            <a:ext cx="3200400" cy="609600"/>
          </a:xfrm>
          <a:prstGeom prst="curvedUpArrow">
            <a:avLst>
              <a:gd name="adj1" fmla="val 105000"/>
              <a:gd name="adj2" fmla="val 210000"/>
              <a:gd name="adj3" fmla="val 33333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5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3-4  USING FREQUENCY ADVERBS WITH </a:t>
            </a:r>
            <a:r>
              <a:rPr lang="en-US" sz="2000" b="0">
                <a:solidFill>
                  <a:schemeClr val="bg1"/>
                </a:solidFill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09" grpId="0" animBg="1"/>
      <p:bldP spid="434195" grpId="0"/>
      <p:bldP spid="434195" grpId="1"/>
      <p:bldP spid="434196" grpId="0"/>
      <p:bldP spid="434196" grpId="1"/>
      <p:bldP spid="434197" grpId="0"/>
      <p:bldP spid="434197" grpId="1"/>
      <p:bldP spid="434198" grpId="0"/>
      <p:bldP spid="434198" grpId="1"/>
      <p:bldP spid="434199" grpId="0"/>
      <p:bldP spid="434199" grpId="1"/>
      <p:bldP spid="434200" grpId="0"/>
      <p:bldP spid="434194" grpId="0"/>
      <p:bldP spid="434202" grpId="0"/>
      <p:bldP spid="434203" grpId="0"/>
      <p:bldP spid="434204" grpId="0" animBg="1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3495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17589</TotalTime>
  <Words>504</Words>
  <Application>Microsoft Office PowerPoint</Application>
  <PresentationFormat>On-screen Show (4:3)</PresentationFormat>
  <Paragraphs>246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BEG DESIGN</vt:lpstr>
      <vt:lpstr>1_BEG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DellK</cp:lastModifiedBy>
  <cp:revision>334</cp:revision>
  <dcterms:created xsi:type="dcterms:W3CDTF">2006-05-06T11:54:18Z</dcterms:created>
  <dcterms:modified xsi:type="dcterms:W3CDTF">2012-03-20T17:36:35Z</dcterms:modified>
</cp:coreProperties>
</file>