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1" r:id="rId2"/>
    <p:sldMasterId id="2147483652" r:id="rId3"/>
  </p:sldMasterIdLst>
  <p:notesMasterIdLst>
    <p:notesMasterId r:id="rId27"/>
  </p:notesMasterIdLst>
  <p:sldIdLst>
    <p:sldId id="678" r:id="rId4"/>
    <p:sldId id="615" r:id="rId5"/>
    <p:sldId id="679" r:id="rId6"/>
    <p:sldId id="680" r:id="rId7"/>
    <p:sldId id="681" r:id="rId8"/>
    <p:sldId id="682" r:id="rId9"/>
    <p:sldId id="683" r:id="rId10"/>
    <p:sldId id="684" r:id="rId11"/>
    <p:sldId id="497" r:id="rId12"/>
    <p:sldId id="687" r:id="rId13"/>
    <p:sldId id="498" r:id="rId14"/>
    <p:sldId id="685" r:id="rId15"/>
    <p:sldId id="499" r:id="rId16"/>
    <p:sldId id="686" r:id="rId17"/>
    <p:sldId id="401" r:id="rId18"/>
    <p:sldId id="518" r:id="rId19"/>
    <p:sldId id="519" r:id="rId20"/>
    <p:sldId id="544" r:id="rId21"/>
    <p:sldId id="545" r:id="rId22"/>
    <p:sldId id="581" r:id="rId23"/>
    <p:sldId id="658" r:id="rId24"/>
    <p:sldId id="659" r:id="rId25"/>
    <p:sldId id="660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FF"/>
    <a:srgbClr val="EF6BCC"/>
    <a:srgbClr val="F286D6"/>
    <a:srgbClr val="FF0000"/>
    <a:srgbClr val="800080"/>
    <a:srgbClr val="0000CC"/>
    <a:srgbClr val="009900"/>
    <a:srgbClr val="C7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6" autoAdjust="0"/>
    <p:restoredTop sz="97762" autoAdjust="0"/>
  </p:normalViewPr>
  <p:slideViewPr>
    <p:cSldViewPr>
      <p:cViewPr>
        <p:scale>
          <a:sx n="75" d="100"/>
          <a:sy n="75" d="100"/>
        </p:scale>
        <p:origin x="-1416" y="-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9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9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9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4F8871F-E3D7-4748-ADEC-7990129AC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55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72AEDC57-FE26-4D67-A587-91A356116EA3}" type="slidenum">
              <a:rPr lang="en-US" b="0" i="0" smtClean="0"/>
              <a:pPr eaLnBrk="1" hangingPunct="1">
                <a:defRPr/>
              </a:pPr>
              <a:t>1</a:t>
            </a:fld>
            <a:endParaRPr lang="en-US" b="0" i="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DD2CC9F1-ECC0-463E-B884-171F0253ED1A}" type="slidenum">
              <a:rPr lang="en-US" b="0" i="0" smtClean="0"/>
              <a:pPr eaLnBrk="1" hangingPunct="1">
                <a:defRPr/>
              </a:pPr>
              <a:t>10</a:t>
            </a:fld>
            <a:endParaRPr lang="en-US" b="0" i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15987C8D-50EC-46AC-AC06-5C1B92EDE04D}" type="slidenum">
              <a:rPr lang="en-US" b="0" i="0" smtClean="0"/>
              <a:pPr eaLnBrk="1" hangingPunct="1">
                <a:defRPr/>
              </a:pPr>
              <a:t>11</a:t>
            </a:fld>
            <a:endParaRPr lang="en-US" b="0" i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15987C8D-50EC-46AC-AC06-5C1B92EDE04D}" type="slidenum">
              <a:rPr lang="en-US" b="0" i="0" smtClean="0"/>
              <a:pPr eaLnBrk="1" hangingPunct="1">
                <a:defRPr/>
              </a:pPr>
              <a:t>12</a:t>
            </a:fld>
            <a:endParaRPr lang="en-US" b="0" i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99047E8-8AF8-4000-8A45-9967B2BE31AE}" type="slidenum">
              <a:rPr lang="en-US" b="0" i="0" smtClean="0"/>
              <a:pPr eaLnBrk="1" hangingPunct="1">
                <a:defRPr/>
              </a:pPr>
              <a:t>13</a:t>
            </a:fld>
            <a:endParaRPr lang="en-US" b="0" i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99047E8-8AF8-4000-8A45-9967B2BE31AE}" type="slidenum">
              <a:rPr lang="en-US" b="0" i="0" smtClean="0"/>
              <a:pPr eaLnBrk="1" hangingPunct="1">
                <a:defRPr/>
              </a:pPr>
              <a:t>14</a:t>
            </a:fld>
            <a:endParaRPr lang="en-US" b="0" i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4AB0A14D-CD57-49DF-A817-2AE981709F6C}" type="slidenum">
              <a:rPr lang="en-US" b="0" i="0" smtClean="0"/>
              <a:pPr eaLnBrk="1" hangingPunct="1">
                <a:defRPr/>
              </a:pPr>
              <a:t>15</a:t>
            </a:fld>
            <a:endParaRPr lang="en-US" b="0" i="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C0DD2494-A3A9-4937-9007-1D29CFEB9BA9}" type="slidenum">
              <a:rPr lang="en-US" b="0" i="0" smtClean="0"/>
              <a:pPr eaLnBrk="1" hangingPunct="1">
                <a:defRPr/>
              </a:pPr>
              <a:t>16</a:t>
            </a:fld>
            <a:endParaRPr lang="en-US" b="0" i="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2DFCDD63-C9D3-4C93-A1DE-9774C1FF040D}" type="slidenum">
              <a:rPr lang="en-US" b="0" i="0" smtClean="0"/>
              <a:pPr eaLnBrk="1" hangingPunct="1">
                <a:defRPr/>
              </a:pPr>
              <a:t>17</a:t>
            </a:fld>
            <a:endParaRPr lang="en-US" b="0" i="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656BDA5E-D143-4FCA-906A-589969DE323F}" type="slidenum">
              <a:rPr lang="en-US" b="0" i="0" smtClean="0"/>
              <a:pPr eaLnBrk="1" hangingPunct="1">
                <a:defRPr/>
              </a:pPr>
              <a:t>18</a:t>
            </a:fld>
            <a:endParaRPr lang="en-US" b="0" i="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487D3A92-1D83-4CC6-AA61-60D2777A289D}" type="slidenum">
              <a:rPr lang="en-US" b="0" i="0" smtClean="0"/>
              <a:pPr eaLnBrk="1" hangingPunct="1">
                <a:defRPr/>
              </a:pPr>
              <a:t>19</a:t>
            </a:fld>
            <a:endParaRPr lang="en-US" b="0" i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E562DC85-7148-423F-9C2C-61094A56CB4A}" type="slidenum">
              <a:rPr lang="en-US" b="0" i="0" smtClean="0"/>
              <a:pPr eaLnBrk="1" hangingPunct="1">
                <a:defRPr/>
              </a:pPr>
              <a:t>2</a:t>
            </a:fld>
            <a:endParaRPr lang="en-US" b="0" i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DB6FCEA0-A120-4778-8A27-54AE55B9F2F4}" type="slidenum">
              <a:rPr lang="en-US" b="0" i="0" smtClean="0"/>
              <a:pPr eaLnBrk="1" hangingPunct="1">
                <a:defRPr/>
              </a:pPr>
              <a:t>20</a:t>
            </a:fld>
            <a:endParaRPr lang="en-US" b="0" i="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4F7F4934-F5B2-457B-8417-A7D3D719986B}" type="slidenum">
              <a:rPr lang="en-US" b="0" i="0" smtClean="0"/>
              <a:pPr eaLnBrk="1" hangingPunct="1">
                <a:defRPr/>
              </a:pPr>
              <a:t>21</a:t>
            </a:fld>
            <a:endParaRPr lang="en-US" b="0" i="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BDA0F5E3-E48A-4F3E-895F-88144055D643}" type="slidenum">
              <a:rPr lang="en-US" b="0" i="0" smtClean="0"/>
              <a:pPr eaLnBrk="1" hangingPunct="1">
                <a:defRPr/>
              </a:pPr>
              <a:t>22</a:t>
            </a:fld>
            <a:endParaRPr lang="en-US" b="0" i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1A8C9B61-7A08-492E-AECA-7B2A07C4E6B4}" type="slidenum">
              <a:rPr lang="en-US" b="0" i="0" smtClean="0"/>
              <a:pPr eaLnBrk="1" hangingPunct="1">
                <a:defRPr/>
              </a:pPr>
              <a:t>23</a:t>
            </a:fld>
            <a:endParaRPr lang="en-US" b="0" i="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5D40997-02ED-4189-8A53-EEFAC0B0837B}" type="slidenum">
              <a:rPr lang="en-US" sz="1200"/>
              <a:pPr eaLnBrk="1" hangingPunct="1">
                <a:defRPr/>
              </a:pPr>
              <a:t>3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	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C14DB23-88BD-4FCA-BD88-268B3102352B}" type="slidenum">
              <a:rPr lang="en-US" sz="1200"/>
              <a:pPr eaLnBrk="1" hangingPunct="1">
                <a:defRPr/>
              </a:pPr>
              <a:t>4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03144D2-8F10-4C78-AC23-D65FEF20CF93}" type="slidenum">
              <a:rPr lang="en-US" sz="1200"/>
              <a:pPr eaLnBrk="1" hangingPunct="1">
                <a:defRPr/>
              </a:pPr>
              <a:t>5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90E3FA4-A6CA-4513-8ED1-44FAE3B99139}" type="slidenum">
              <a:rPr lang="en-US" sz="1200"/>
              <a:pPr eaLnBrk="1" hangingPunct="1">
                <a:defRPr/>
              </a:pPr>
              <a:t>6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D640A88-4C16-41D6-BF3C-E746EB788792}" type="slidenum">
              <a:rPr lang="en-US" sz="1200"/>
              <a:pPr eaLnBrk="1" hangingPunct="1">
                <a:defRPr/>
              </a:pPr>
              <a:t>7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491ABD6-D047-47B1-8CA3-01F9B2CC8FAA}" type="slidenum">
              <a:rPr lang="en-US" sz="1200"/>
              <a:pPr eaLnBrk="1" hangingPunct="1">
                <a:defRPr/>
              </a:pPr>
              <a:t>8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DD2CC9F1-ECC0-463E-B884-171F0253ED1A}" type="slidenum">
              <a:rPr lang="en-US" b="0" i="0" smtClean="0"/>
              <a:pPr eaLnBrk="1" hangingPunct="1">
                <a:defRPr/>
              </a:pPr>
              <a:t>9</a:t>
            </a:fld>
            <a:endParaRPr lang="en-US" b="0" i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D2F0E-4EC9-4678-84D0-83734CCE0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2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78903-C723-4DEA-8631-3A37223891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235B8-11B0-46A4-B6AD-5852DE778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08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A003A-DA4C-4366-A2FA-4CCF1019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84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5E615-A1C8-4FDD-B094-F4436380A0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76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66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10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1172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67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21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F2B1B-40B2-4BED-8C4F-D775FAAFC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97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855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6238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56475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821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40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441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620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755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21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3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DE6BD-7AC7-4A07-BBAA-147F395342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46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875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238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614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4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26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51C85-AD59-4B86-B491-CAFBEF1F2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5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B9694-C3CB-4506-A6E3-7970D807F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9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7EA32-85CE-4A2C-924A-059E5CE10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7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32BB6-76F8-4A40-A9A5-ABD889378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9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27C92-776F-4C0D-A901-9BA991BE5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CDAD2-D187-47C2-8618-F006019F9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2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" Target="../slides/slide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tn_chapter_contents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43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Band_with_swallow_10b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btn_chapter_contents">
            <a:hlinkClick r:id="rId17" action="ppaction://hlinksldjump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00" y="1270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41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8118975-94E8-4CB5-A9C6-1EAFDF790A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tn_chapter_content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43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Band_with_swallow_10b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80AF3F80-8FE2-4710-9BA2-D9271826EABC}" type="slidenum">
              <a:rPr lang="en-US" b="0" i="0" smtClean="0"/>
              <a:pPr eaLnBrk="1" hangingPunct="1">
                <a:defRPr/>
              </a:pPr>
              <a:t>1</a:t>
            </a:fld>
            <a:endParaRPr lang="en-US" b="0" i="0" smtClean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-12700" y="2239963"/>
            <a:ext cx="2927350" cy="769937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400" b="0" i="0">
                <a:latin typeface="Comic Sans MS" pitchFamily="1" charset="0"/>
              </a:rPr>
              <a:t>She walks.</a:t>
            </a:r>
          </a:p>
        </p:txBody>
      </p:sp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38400"/>
            <a:ext cx="2789238" cy="41910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1038225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  FORM AND BASIC MEANING OF THE SIMPLE PRESENT TENSE</a:t>
            </a:r>
            <a:endParaRPr lang="en-US" sz="2000" b="0">
              <a:solidFill>
                <a:schemeClr val="bg1"/>
              </a:solidFill>
            </a:endParaRPr>
          </a:p>
        </p:txBody>
      </p:sp>
      <p:sp>
        <p:nvSpPr>
          <p:cNvPr id="4102" name="Text Box 3"/>
          <p:cNvSpPr txBox="1">
            <a:spLocks noChangeArrowheads="1"/>
          </p:cNvSpPr>
          <p:nvPr/>
        </p:nvSpPr>
        <p:spPr bwMode="auto">
          <a:xfrm>
            <a:off x="-12700" y="1371600"/>
            <a:ext cx="9246442" cy="769441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400" b="0" i="0" dirty="0">
                <a:latin typeface="Comic Sans MS" pitchFamily="1" charset="0"/>
              </a:rPr>
              <a:t>What does </a:t>
            </a:r>
            <a:r>
              <a:rPr lang="en-US" sz="4400" b="0" i="0" dirty="0" err="1" smtClean="0">
                <a:latin typeface="Comic Sans MS" pitchFamily="1" charset="0"/>
              </a:rPr>
              <a:t>Lala</a:t>
            </a:r>
            <a:r>
              <a:rPr lang="en-US" sz="4400" b="0" i="0" dirty="0" smtClean="0">
                <a:latin typeface="Comic Sans MS" pitchFamily="1" charset="0"/>
              </a:rPr>
              <a:t> </a:t>
            </a:r>
            <a:r>
              <a:rPr lang="en-US" sz="4400" b="0" i="0" dirty="0">
                <a:latin typeface="Comic Sans MS" pitchFamily="1" charset="0"/>
              </a:rPr>
              <a:t>do in the morning?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8CC94833-4F92-48E9-AB87-FE726E5CE184}" type="slidenum">
              <a:rPr lang="en-US" b="0" i="0" smtClean="0"/>
              <a:pPr eaLnBrk="1" hangingPunct="1">
                <a:defRPr/>
              </a:pPr>
              <a:t>10</a:t>
            </a:fld>
            <a:endParaRPr lang="en-US" b="0" i="0" smtClean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2700" y="2736850"/>
            <a:ext cx="88847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 dirty="0" smtClean="0"/>
              <a:t>What ____________ on T.V. at night? </a:t>
            </a:r>
            <a:endParaRPr lang="en-US" sz="4000" b="0" i="0" dirty="0"/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5915025" y="4275138"/>
            <a:ext cx="22542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400" b="0" i="0" dirty="0">
                <a:solidFill>
                  <a:srgbClr val="FF0000"/>
                </a:solidFill>
              </a:rPr>
              <a:t>watches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381000" y="4241800"/>
            <a:ext cx="35115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400" b="0" i="0" dirty="0">
                <a:solidFill>
                  <a:srgbClr val="FF0000"/>
                </a:solidFill>
              </a:rPr>
              <a:t>do you watch</a:t>
            </a:r>
          </a:p>
        </p:txBody>
      </p:sp>
      <p:sp>
        <p:nvSpPr>
          <p:cNvPr id="275463" name="AutoShape 7"/>
          <p:cNvSpPr>
            <a:spLocks noChangeArrowheads="1"/>
          </p:cNvSpPr>
          <p:nvPr/>
        </p:nvSpPr>
        <p:spPr bwMode="auto">
          <a:xfrm>
            <a:off x="4419600" y="4038600"/>
            <a:ext cx="228600" cy="1219200"/>
          </a:xfrm>
          <a:prstGeom prst="upArrow">
            <a:avLst>
              <a:gd name="adj1" fmla="val 50000"/>
              <a:gd name="adj2" fmla="val 133333"/>
            </a:avLst>
          </a:prstGeom>
          <a:solidFill>
            <a:srgbClr val="FF0000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5466" name="Text Box 10"/>
          <p:cNvSpPr txBox="1">
            <a:spLocks noChangeArrowheads="1"/>
          </p:cNvSpPr>
          <p:nvPr/>
        </p:nvSpPr>
        <p:spPr bwMode="auto">
          <a:xfrm>
            <a:off x="1393411" y="2724149"/>
            <a:ext cx="3292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 b="0" i="0" dirty="0" smtClean="0"/>
              <a:t>do you watch</a:t>
            </a:r>
            <a:endParaRPr lang="en-US" sz="4000" b="0" i="0" dirty="0"/>
          </a:p>
        </p:txBody>
      </p:sp>
      <p:sp>
        <p:nvSpPr>
          <p:cNvPr id="12296" name="Text Box 1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  Let’s Practice</a:t>
            </a:r>
          </a:p>
        </p:txBody>
      </p:sp>
    </p:spTree>
    <p:extLst>
      <p:ext uri="{BB962C8B-B14F-4D97-AF65-F5344CB8AC3E}">
        <p14:creationId xmlns:p14="http://schemas.microsoft.com/office/powerpoint/2010/main" val="116434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1000" fill="hold"/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3" grpId="0" animBg="1"/>
      <p:bldP spid="2754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8E25D68-9154-4CE0-A04B-1B5028A5272B}" type="slidenum">
              <a:rPr lang="en-US" b="0" i="0" smtClean="0"/>
              <a:pPr eaLnBrk="1" hangingPunct="1">
                <a:defRPr/>
              </a:pPr>
              <a:t>11</a:t>
            </a:fld>
            <a:endParaRPr lang="en-US" b="0" i="0" smtClean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71475" y="2743200"/>
            <a:ext cx="47767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Who _______ late? 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203200" y="4300538"/>
            <a:ext cx="33877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400" b="0" i="0">
                <a:solidFill>
                  <a:srgbClr val="FF0000"/>
                </a:solidFill>
              </a:rPr>
              <a:t>do you sleep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6000750" y="4267200"/>
            <a:ext cx="18161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400" b="0" i="0">
                <a:solidFill>
                  <a:srgbClr val="FF0000"/>
                </a:solidFill>
              </a:rPr>
              <a:t>sleeps</a:t>
            </a:r>
          </a:p>
        </p:txBody>
      </p:sp>
      <p:sp>
        <p:nvSpPr>
          <p:cNvPr id="276487" name="AutoShape 7"/>
          <p:cNvSpPr>
            <a:spLocks noChangeArrowheads="1"/>
          </p:cNvSpPr>
          <p:nvPr/>
        </p:nvSpPr>
        <p:spPr bwMode="auto">
          <a:xfrm>
            <a:off x="4419600" y="4038600"/>
            <a:ext cx="228600" cy="1219200"/>
          </a:xfrm>
          <a:prstGeom prst="upArrow">
            <a:avLst>
              <a:gd name="adj1" fmla="val 50000"/>
              <a:gd name="adj2" fmla="val 133333"/>
            </a:avLst>
          </a:prstGeom>
          <a:solidFill>
            <a:srgbClr val="FF0000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488" name="Text Box 8"/>
          <p:cNvSpPr txBox="1">
            <a:spLocks noChangeArrowheads="1"/>
          </p:cNvSpPr>
          <p:nvPr/>
        </p:nvSpPr>
        <p:spPr bwMode="auto">
          <a:xfrm>
            <a:off x="1885950" y="2741613"/>
            <a:ext cx="1666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 b="0" i="0"/>
              <a:t>sleeps</a:t>
            </a:r>
          </a:p>
        </p:txBody>
      </p:sp>
      <p:sp>
        <p:nvSpPr>
          <p:cNvPr id="13320" name="Text Box 12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  Let’s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7" grpId="0" animBg="1"/>
      <p:bldP spid="2764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8E25D68-9154-4CE0-A04B-1B5028A5272B}" type="slidenum">
              <a:rPr lang="en-US" b="0" i="0" smtClean="0"/>
              <a:pPr eaLnBrk="1" hangingPunct="1">
                <a:defRPr/>
              </a:pPr>
              <a:t>12</a:t>
            </a:fld>
            <a:endParaRPr lang="en-US" b="0" i="0" smtClean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71475" y="2743200"/>
            <a:ext cx="69172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 dirty="0"/>
              <a:t>Who _______ </a:t>
            </a:r>
            <a:r>
              <a:rPr lang="en-US" sz="4000" b="0" i="0" dirty="0" smtClean="0"/>
              <a:t>a skateboard? </a:t>
            </a:r>
            <a:endParaRPr lang="en-US" sz="4000" b="0" i="0" dirty="0"/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265846" y="4300538"/>
            <a:ext cx="326243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400" b="0" i="0" dirty="0">
                <a:solidFill>
                  <a:srgbClr val="FF0000"/>
                </a:solidFill>
              </a:rPr>
              <a:t>do you </a:t>
            </a:r>
            <a:r>
              <a:rPr lang="en-US" sz="4400" b="0" i="0" dirty="0" smtClean="0">
                <a:solidFill>
                  <a:srgbClr val="FF0000"/>
                </a:solidFill>
              </a:rPr>
              <a:t>have</a:t>
            </a:r>
            <a:endParaRPr lang="en-US" sz="4400" b="0" i="0" dirty="0">
              <a:solidFill>
                <a:srgbClr val="FF0000"/>
              </a:solidFill>
            </a:endParaRP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6361214" y="4267200"/>
            <a:ext cx="109517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400" b="0" i="0" dirty="0" smtClean="0">
                <a:solidFill>
                  <a:srgbClr val="FF0000"/>
                </a:solidFill>
              </a:rPr>
              <a:t>has</a:t>
            </a:r>
            <a:endParaRPr lang="en-US" sz="4400" b="0" i="0" dirty="0">
              <a:solidFill>
                <a:srgbClr val="FF0000"/>
              </a:solidFill>
            </a:endParaRPr>
          </a:p>
        </p:txBody>
      </p:sp>
      <p:sp>
        <p:nvSpPr>
          <p:cNvPr id="276487" name="AutoShape 7"/>
          <p:cNvSpPr>
            <a:spLocks noChangeArrowheads="1"/>
          </p:cNvSpPr>
          <p:nvPr/>
        </p:nvSpPr>
        <p:spPr bwMode="auto">
          <a:xfrm>
            <a:off x="4419600" y="4038600"/>
            <a:ext cx="228600" cy="1219200"/>
          </a:xfrm>
          <a:prstGeom prst="upArrow">
            <a:avLst>
              <a:gd name="adj1" fmla="val 50000"/>
              <a:gd name="adj2" fmla="val 133333"/>
            </a:avLst>
          </a:prstGeom>
          <a:solidFill>
            <a:srgbClr val="FF0000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488" name="Text Box 8"/>
          <p:cNvSpPr txBox="1">
            <a:spLocks noChangeArrowheads="1"/>
          </p:cNvSpPr>
          <p:nvPr/>
        </p:nvSpPr>
        <p:spPr bwMode="auto">
          <a:xfrm>
            <a:off x="2213480" y="2741613"/>
            <a:ext cx="10118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 b="0" i="0" dirty="0" smtClean="0"/>
              <a:t>has</a:t>
            </a:r>
            <a:endParaRPr lang="en-US" sz="4000" b="0" i="0" dirty="0"/>
          </a:p>
        </p:txBody>
      </p:sp>
      <p:sp>
        <p:nvSpPr>
          <p:cNvPr id="13320" name="Text Box 12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  Let’s Practice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439346" y="5360987"/>
            <a:ext cx="28648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 b="0" i="0" dirty="0" smtClean="0"/>
              <a:t>Kevin does.</a:t>
            </a:r>
            <a:endParaRPr lang="en-US" sz="4000" b="0" i="0" dirty="0"/>
          </a:p>
        </p:txBody>
      </p:sp>
    </p:spTree>
    <p:extLst>
      <p:ext uri="{BB962C8B-B14F-4D97-AF65-F5344CB8AC3E}">
        <p14:creationId xmlns:p14="http://schemas.microsoft.com/office/powerpoint/2010/main" val="368349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7" grpId="0" animBg="1"/>
      <p:bldP spid="27648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8CF05599-0F66-4155-9425-5ED53600C3C1}" type="slidenum">
              <a:rPr lang="en-US" b="0" i="0" smtClean="0"/>
              <a:pPr eaLnBrk="1" hangingPunct="1">
                <a:defRPr/>
              </a:pPr>
              <a:t>13</a:t>
            </a:fld>
            <a:endParaRPr lang="en-US" b="0" i="0" smtClean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441450" y="2743200"/>
            <a:ext cx="4835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what  ______ $300?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5181600" y="4279900"/>
            <a:ext cx="31337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400" b="0" i="0">
                <a:solidFill>
                  <a:srgbClr val="FF0000"/>
                </a:solidFill>
              </a:rPr>
              <a:t>does it cost</a:t>
            </a: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1277938" y="4279900"/>
            <a:ext cx="15017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400" b="0" i="0">
                <a:solidFill>
                  <a:srgbClr val="FF0000"/>
                </a:solidFill>
              </a:rPr>
              <a:t>costs</a:t>
            </a:r>
          </a:p>
        </p:txBody>
      </p:sp>
      <p:sp>
        <p:nvSpPr>
          <p:cNvPr id="277511" name="AutoShape 7"/>
          <p:cNvSpPr>
            <a:spLocks noChangeArrowheads="1"/>
          </p:cNvSpPr>
          <p:nvPr/>
        </p:nvSpPr>
        <p:spPr bwMode="auto">
          <a:xfrm>
            <a:off x="4419600" y="4038600"/>
            <a:ext cx="228600" cy="1219200"/>
          </a:xfrm>
          <a:prstGeom prst="upArrow">
            <a:avLst>
              <a:gd name="adj1" fmla="val 50000"/>
              <a:gd name="adj2" fmla="val 133333"/>
            </a:avLst>
          </a:prstGeom>
          <a:solidFill>
            <a:srgbClr val="FF0000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3025775" y="2741613"/>
            <a:ext cx="1381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 b="0" i="0"/>
              <a:t>costs</a:t>
            </a:r>
          </a:p>
        </p:txBody>
      </p:sp>
      <p:sp>
        <p:nvSpPr>
          <p:cNvPr id="14344" name="Text Box 1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  Let’s Practice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371600" y="5715000"/>
            <a:ext cx="4975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 b="0" i="0" dirty="0"/>
              <a:t>The new phone does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500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11" grpId="0" animBg="1"/>
      <p:bldP spid="277512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8CF05599-0F66-4155-9425-5ED53600C3C1}" type="slidenum">
              <a:rPr lang="en-US" b="0" i="0" smtClean="0"/>
              <a:pPr eaLnBrk="1" hangingPunct="1">
                <a:defRPr/>
              </a:pPr>
              <a:t>14</a:t>
            </a:fld>
            <a:endParaRPr lang="en-US" b="0" i="0" smtClean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441450" y="2743200"/>
            <a:ext cx="4835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what  ______ $300?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5181600" y="4279900"/>
            <a:ext cx="31337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400" b="0" i="0">
                <a:solidFill>
                  <a:srgbClr val="FF0000"/>
                </a:solidFill>
              </a:rPr>
              <a:t>does it cost</a:t>
            </a: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1277938" y="4279900"/>
            <a:ext cx="15017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400" b="0" i="0">
                <a:solidFill>
                  <a:srgbClr val="FF0000"/>
                </a:solidFill>
              </a:rPr>
              <a:t>costs</a:t>
            </a:r>
          </a:p>
        </p:txBody>
      </p:sp>
      <p:sp>
        <p:nvSpPr>
          <p:cNvPr id="277511" name="AutoShape 7"/>
          <p:cNvSpPr>
            <a:spLocks noChangeArrowheads="1"/>
          </p:cNvSpPr>
          <p:nvPr/>
        </p:nvSpPr>
        <p:spPr bwMode="auto">
          <a:xfrm>
            <a:off x="4419600" y="4038600"/>
            <a:ext cx="228600" cy="1219200"/>
          </a:xfrm>
          <a:prstGeom prst="upArrow">
            <a:avLst>
              <a:gd name="adj1" fmla="val 50000"/>
              <a:gd name="adj2" fmla="val 133333"/>
            </a:avLst>
          </a:prstGeom>
          <a:solidFill>
            <a:srgbClr val="FF0000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3025775" y="2741613"/>
            <a:ext cx="1381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 b="0" i="0"/>
              <a:t>costs</a:t>
            </a:r>
          </a:p>
        </p:txBody>
      </p:sp>
      <p:sp>
        <p:nvSpPr>
          <p:cNvPr id="14344" name="Text Box 1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  Let’s Practice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371600" y="5715000"/>
            <a:ext cx="4975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 b="0" i="0"/>
              <a:t>The new phone does</a:t>
            </a:r>
          </a:p>
        </p:txBody>
      </p:sp>
    </p:spTree>
    <p:extLst>
      <p:ext uri="{BB962C8B-B14F-4D97-AF65-F5344CB8AC3E}">
        <p14:creationId xmlns:p14="http://schemas.microsoft.com/office/powerpoint/2010/main" val="203283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500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11" grpId="0" animBg="1"/>
      <p:bldP spid="277512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3517C093-3EDA-4BEA-8FBB-576E8BFBA98C}" type="slidenum">
              <a:rPr lang="en-US" b="0" i="0" smtClean="0"/>
              <a:pPr eaLnBrk="1" hangingPunct="1">
                <a:defRPr/>
              </a:pPr>
              <a:t>15</a:t>
            </a:fld>
            <a:endParaRPr lang="en-US" b="0" i="0" smtClean="0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304800" y="3060700"/>
            <a:ext cx="8610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400" b="0" i="0"/>
              <a:t>Who  ______  this TV show?</a:t>
            </a:r>
          </a:p>
          <a:p>
            <a:pPr eaLnBrk="1" hangingPunct="1"/>
            <a:endParaRPr lang="en-US" sz="4400" b="0" i="0"/>
          </a:p>
          <a:p>
            <a:pPr eaLnBrk="1" hangingPunct="1"/>
            <a:endParaRPr lang="en-US" sz="4400" i="0">
              <a:solidFill>
                <a:schemeClr val="accent2"/>
              </a:solidFill>
            </a:endParaRPr>
          </a:p>
          <a:p>
            <a:pPr eaLnBrk="1" hangingPunct="1"/>
            <a:endParaRPr lang="en-US" sz="3600" i="0"/>
          </a:p>
        </p:txBody>
      </p:sp>
      <p:sp>
        <p:nvSpPr>
          <p:cNvPr id="167948" name="Text Box 12"/>
          <p:cNvSpPr txBox="1">
            <a:spLocks noChangeArrowheads="1"/>
          </p:cNvSpPr>
          <p:nvPr/>
        </p:nvSpPr>
        <p:spPr bwMode="auto">
          <a:xfrm>
            <a:off x="1682750" y="3087688"/>
            <a:ext cx="225583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400" b="0" i="0"/>
              <a:t>watches</a:t>
            </a:r>
          </a:p>
        </p:txBody>
      </p:sp>
      <p:sp>
        <p:nvSpPr>
          <p:cNvPr id="15365" name="Text Box 1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3-5  Let’s Practice</a:t>
            </a:r>
          </a:p>
        </p:txBody>
      </p:sp>
      <p:sp>
        <p:nvSpPr>
          <p:cNvPr id="15366" name="AutoShape 19"/>
          <p:cNvSpPr>
            <a:spLocks noChangeArrowheads="1"/>
          </p:cNvSpPr>
          <p:nvPr/>
        </p:nvSpPr>
        <p:spPr bwMode="auto">
          <a:xfrm>
            <a:off x="3771900" y="1295400"/>
            <a:ext cx="16002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/>
              <a:t>watch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828675" y="4191000"/>
            <a:ext cx="1284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400" b="0" i="0"/>
              <a:t>I 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8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D107678C-0611-48E5-813E-E3958F1D869B}" type="slidenum">
              <a:rPr lang="en-US" b="0" i="0" smtClean="0"/>
              <a:pPr eaLnBrk="1" hangingPunct="1">
                <a:defRPr/>
              </a:pPr>
              <a:t>16</a:t>
            </a:fld>
            <a:endParaRPr lang="en-US" b="0" i="0" smtClean="0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149350" y="1981200"/>
            <a:ext cx="7994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400" b="0" i="0"/>
              <a:t>Who  _______ math?</a:t>
            </a:r>
            <a:endParaRPr lang="en-US" sz="3600" i="0"/>
          </a:p>
        </p:txBody>
      </p:sp>
      <p:sp>
        <p:nvSpPr>
          <p:cNvPr id="304135" name="Rectangle 7"/>
          <p:cNvSpPr>
            <a:spLocks noChangeArrowheads="1"/>
          </p:cNvSpPr>
          <p:nvPr/>
        </p:nvSpPr>
        <p:spPr bwMode="auto">
          <a:xfrm>
            <a:off x="2819400" y="1981200"/>
            <a:ext cx="2143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0" i="0"/>
              <a:t>teaches</a:t>
            </a:r>
          </a:p>
        </p:txBody>
      </p:sp>
      <p:pic>
        <p:nvPicPr>
          <p:cNvPr id="16389" name="Picture 1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2959100"/>
            <a:ext cx="2774950" cy="36576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0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3-5  Let’s Practice</a:t>
            </a:r>
          </a:p>
        </p:txBody>
      </p:sp>
      <p:sp>
        <p:nvSpPr>
          <p:cNvPr id="16391" name="AutoShape 16"/>
          <p:cNvSpPr>
            <a:spLocks noChangeArrowheads="1"/>
          </p:cNvSpPr>
          <p:nvPr/>
        </p:nvSpPr>
        <p:spPr bwMode="auto">
          <a:xfrm>
            <a:off x="3733800" y="1219200"/>
            <a:ext cx="16002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/>
              <a:t>teach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387850" y="2959100"/>
            <a:ext cx="37941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0" i="0"/>
              <a:t>Gerardo does.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4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5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BAE5418E-EB7B-4BEF-8037-9C308CD45C2B}" type="slidenum">
              <a:rPr lang="en-US" b="0" i="0" smtClean="0"/>
              <a:pPr eaLnBrk="1" hangingPunct="1">
                <a:defRPr/>
              </a:pPr>
              <a:t>17</a:t>
            </a:fld>
            <a:endParaRPr lang="en-US" b="0" i="0" smtClean="0"/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533400" y="2087563"/>
            <a:ext cx="8915400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400" b="0" i="0"/>
              <a:t>Who always _______ his car?</a:t>
            </a:r>
            <a:endParaRPr lang="en-US" sz="3600" b="0" i="0"/>
          </a:p>
          <a:p>
            <a:pPr eaLnBrk="1" hangingPunct="1"/>
            <a:endParaRPr lang="en-US" sz="3200" i="0">
              <a:solidFill>
                <a:schemeClr val="accent2"/>
              </a:solidFill>
            </a:endParaRPr>
          </a:p>
          <a:p>
            <a:pPr eaLnBrk="1" hangingPunct="1"/>
            <a:endParaRPr lang="en-US" sz="3600" i="0"/>
          </a:p>
        </p:txBody>
      </p:sp>
      <p:sp>
        <p:nvSpPr>
          <p:cNvPr id="305159" name="Rectangle 7"/>
          <p:cNvSpPr>
            <a:spLocks noChangeArrowheads="1"/>
          </p:cNvSpPr>
          <p:nvPr/>
        </p:nvSpPr>
        <p:spPr bwMode="auto">
          <a:xfrm>
            <a:off x="3771900" y="2057400"/>
            <a:ext cx="20796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0" i="0"/>
              <a:t>washes</a:t>
            </a:r>
          </a:p>
        </p:txBody>
      </p:sp>
      <p:pic>
        <p:nvPicPr>
          <p:cNvPr id="17413" name="Picture 1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86088"/>
            <a:ext cx="4445000" cy="33401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4" name="Text Box 1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3-5  Let’s Practice</a:t>
            </a:r>
          </a:p>
        </p:txBody>
      </p:sp>
      <p:sp>
        <p:nvSpPr>
          <p:cNvPr id="17415" name="AutoShape 19"/>
          <p:cNvSpPr>
            <a:spLocks noChangeArrowheads="1"/>
          </p:cNvSpPr>
          <p:nvPr/>
        </p:nvSpPr>
        <p:spPr bwMode="auto">
          <a:xfrm>
            <a:off x="3771900" y="1295400"/>
            <a:ext cx="1600200" cy="6873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/>
              <a:t>wash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5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1B673ECA-266B-44A6-8A96-66B0ADB1E31B}" type="slidenum">
              <a:rPr lang="en-US" b="0" i="0" smtClean="0"/>
              <a:pPr eaLnBrk="1" hangingPunct="1">
                <a:defRPr/>
              </a:pPr>
              <a:t>18</a:t>
            </a:fld>
            <a:endParaRPr lang="en-US" b="0" i="0" smtClean="0"/>
          </a:p>
        </p:txBody>
      </p:sp>
      <p:sp>
        <p:nvSpPr>
          <p:cNvPr id="18435" name="Rectangle 19"/>
          <p:cNvSpPr>
            <a:spLocks noChangeArrowheads="1"/>
          </p:cNvSpPr>
          <p:nvPr/>
        </p:nvSpPr>
        <p:spPr bwMode="auto">
          <a:xfrm>
            <a:off x="762000" y="1676400"/>
            <a:ext cx="47196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Who _____ snakes.</a:t>
            </a:r>
          </a:p>
        </p:txBody>
      </p:sp>
      <p:sp>
        <p:nvSpPr>
          <p:cNvPr id="330757" name="Rectangle 5"/>
          <p:cNvSpPr>
            <a:spLocks noChangeArrowheads="1"/>
          </p:cNvSpPr>
          <p:nvPr/>
        </p:nvSpPr>
        <p:spPr bwMode="auto">
          <a:xfrm>
            <a:off x="2147888" y="1676400"/>
            <a:ext cx="1012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has</a:t>
            </a:r>
          </a:p>
        </p:txBody>
      </p:sp>
      <p:pic>
        <p:nvPicPr>
          <p:cNvPr id="18437" name="Picture 15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5486400" cy="318135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8" name="Text Box 1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Let’s Practice</a:t>
            </a:r>
          </a:p>
        </p:txBody>
      </p:sp>
      <p:sp>
        <p:nvSpPr>
          <p:cNvPr id="18439" name="AutoShape 20"/>
          <p:cNvSpPr>
            <a:spLocks noChangeArrowheads="1"/>
          </p:cNvSpPr>
          <p:nvPr/>
        </p:nvSpPr>
        <p:spPr bwMode="auto">
          <a:xfrm>
            <a:off x="6477000" y="1905000"/>
            <a:ext cx="23622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have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800100" y="2324100"/>
            <a:ext cx="3694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My friend does.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137413EC-4A2A-4E84-8EEB-674A09CDDED3}" type="slidenum">
              <a:rPr lang="en-US" b="0" i="0" smtClean="0"/>
              <a:pPr eaLnBrk="1" hangingPunct="1">
                <a:defRPr/>
              </a:pPr>
              <a:t>19</a:t>
            </a:fld>
            <a:endParaRPr lang="en-US" b="0" i="0" smtClean="0"/>
          </a:p>
        </p:txBody>
      </p:sp>
      <p:sp>
        <p:nvSpPr>
          <p:cNvPr id="331781" name="Rectangle 5"/>
          <p:cNvSpPr>
            <a:spLocks noChangeArrowheads="1"/>
          </p:cNvSpPr>
          <p:nvPr/>
        </p:nvSpPr>
        <p:spPr bwMode="auto">
          <a:xfrm>
            <a:off x="3048000" y="1374775"/>
            <a:ext cx="1809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speaks</a:t>
            </a:r>
          </a:p>
        </p:txBody>
      </p:sp>
      <p:pic>
        <p:nvPicPr>
          <p:cNvPr id="19460" name="Picture 15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95600"/>
            <a:ext cx="4648200" cy="3094038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1" name="Text Box 1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Let’s Practice</a:t>
            </a:r>
          </a:p>
        </p:txBody>
      </p:sp>
      <p:sp>
        <p:nvSpPr>
          <p:cNvPr id="19462" name="AutoShape 17"/>
          <p:cNvSpPr>
            <a:spLocks noChangeArrowheads="1"/>
          </p:cNvSpPr>
          <p:nvPr/>
        </p:nvSpPr>
        <p:spPr bwMode="auto">
          <a:xfrm>
            <a:off x="6477000" y="3124200"/>
            <a:ext cx="2057400" cy="1371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speak</a:t>
            </a:r>
          </a:p>
        </p:txBody>
      </p:sp>
      <p:sp>
        <p:nvSpPr>
          <p:cNvPr id="19463" name="Rectangle 20"/>
          <p:cNvSpPr>
            <a:spLocks noChangeArrowheads="1"/>
          </p:cNvSpPr>
          <p:nvPr/>
        </p:nvSpPr>
        <p:spPr bwMode="auto">
          <a:xfrm>
            <a:off x="1038225" y="1374775"/>
            <a:ext cx="65738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Who  ___________ Dutch?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41D0B190-C3CD-4231-A0F7-33C61105AF9C}" type="slidenum">
              <a:rPr lang="en-US" b="0" i="0" smtClean="0"/>
              <a:pPr eaLnBrk="1" hangingPunct="1">
                <a:defRPr/>
              </a:pPr>
              <a:t>2</a:t>
            </a:fld>
            <a:endParaRPr lang="en-US" b="0" i="0" smtClean="0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2239963"/>
            <a:ext cx="2747868" cy="769441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400" b="0" i="0" dirty="0" err="1" smtClean="0">
                <a:latin typeface="Comic Sans MS" pitchFamily="1" charset="0"/>
              </a:rPr>
              <a:t>Lala</a:t>
            </a:r>
            <a:r>
              <a:rPr lang="en-US" sz="4400" b="0" i="0" dirty="0" smtClean="0">
                <a:latin typeface="Comic Sans MS" pitchFamily="1" charset="0"/>
              </a:rPr>
              <a:t> </a:t>
            </a:r>
            <a:r>
              <a:rPr lang="en-US" sz="4400" b="0" i="0" dirty="0">
                <a:latin typeface="Comic Sans MS" pitchFamily="1" charset="0"/>
              </a:rPr>
              <a:t>does.</a:t>
            </a:r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38400"/>
            <a:ext cx="2789238" cy="41910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1038225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  FORM AND BASIC MEANING OF THE SIMPLE PRESENT TENSE</a:t>
            </a:r>
            <a:endParaRPr lang="en-US" sz="2000" b="0">
              <a:solidFill>
                <a:schemeClr val="bg1"/>
              </a:solidFill>
            </a:endParaRPr>
          </a:p>
        </p:txBody>
      </p:sp>
      <p:sp>
        <p:nvSpPr>
          <p:cNvPr id="5126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7318375" cy="769938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400" b="0" i="0">
                <a:latin typeface="Comic Sans MS" pitchFamily="1" charset="0"/>
              </a:rPr>
              <a:t>Who walks in the morning?</a:t>
            </a:r>
          </a:p>
        </p:txBody>
      </p:sp>
      <p:sp>
        <p:nvSpPr>
          <p:cNvPr id="5127" name="Rectangle 1"/>
          <p:cNvSpPr>
            <a:spLocks noChangeArrowheads="1"/>
          </p:cNvSpPr>
          <p:nvPr/>
        </p:nvSpPr>
        <p:spPr bwMode="auto">
          <a:xfrm>
            <a:off x="4005263" y="3244850"/>
            <a:ext cx="1133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B03 - 9a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BC8060ED-236E-4B6A-A27A-F14BAF6AEA02}" type="slidenum">
              <a:rPr lang="en-US" b="0" i="0" smtClean="0"/>
              <a:pPr eaLnBrk="1" hangingPunct="1">
                <a:defRPr/>
              </a:pPr>
              <a:t>20</a:t>
            </a:fld>
            <a:endParaRPr lang="en-US" b="0" i="0" smtClean="0"/>
          </a:p>
        </p:txBody>
      </p:sp>
      <p:sp>
        <p:nvSpPr>
          <p:cNvPr id="20483" name="Text Box 6"/>
          <p:cNvSpPr txBox="1">
            <a:spLocks noChangeArrowheads="1"/>
          </p:cNvSpPr>
          <p:nvPr/>
        </p:nvSpPr>
        <p:spPr bwMode="auto">
          <a:xfrm>
            <a:off x="1447800" y="3717925"/>
            <a:ext cx="57451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/>
              <a:t>Who ____ you live with?</a:t>
            </a:r>
          </a:p>
        </p:txBody>
      </p:sp>
      <p:sp>
        <p:nvSpPr>
          <p:cNvPr id="370697" name="Rectangle 9"/>
          <p:cNvSpPr>
            <a:spLocks noChangeArrowheads="1"/>
          </p:cNvSpPr>
          <p:nvPr/>
        </p:nvSpPr>
        <p:spPr bwMode="auto">
          <a:xfrm>
            <a:off x="2874963" y="3713163"/>
            <a:ext cx="749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do</a:t>
            </a:r>
          </a:p>
        </p:txBody>
      </p:sp>
      <p:sp>
        <p:nvSpPr>
          <p:cNvPr id="20485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0486" name="AutoShape 16"/>
          <p:cNvSpPr>
            <a:spLocks noChangeArrowheads="1"/>
          </p:cNvSpPr>
          <p:nvPr/>
        </p:nvSpPr>
        <p:spPr bwMode="auto">
          <a:xfrm>
            <a:off x="1676400" y="2057400"/>
            <a:ext cx="57150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i="0"/>
              <a:t>-      does      do</a:t>
            </a:r>
          </a:p>
        </p:txBody>
      </p:sp>
      <p:sp>
        <p:nvSpPr>
          <p:cNvPr id="370706" name="AutoShape 18"/>
          <p:cNvSpPr>
            <a:spLocks noChangeArrowheads="1"/>
          </p:cNvSpPr>
          <p:nvPr/>
        </p:nvSpPr>
        <p:spPr bwMode="auto">
          <a:xfrm>
            <a:off x="5537200" y="2057400"/>
            <a:ext cx="762000" cy="10668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7" grpId="0"/>
      <p:bldP spid="37070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1A081DA5-977D-4E3E-8E67-84AA5DBDDBDE}" type="slidenum">
              <a:rPr lang="en-US" b="0" i="0" smtClean="0"/>
              <a:pPr eaLnBrk="1" hangingPunct="1">
                <a:defRPr/>
              </a:pPr>
              <a:t>21</a:t>
            </a:fld>
            <a:endParaRPr lang="en-US" b="0" i="0" smtClean="0"/>
          </a:p>
        </p:txBody>
      </p:sp>
      <p:sp>
        <p:nvSpPr>
          <p:cNvPr id="21507" name="Text Box 7"/>
          <p:cNvSpPr txBox="1">
            <a:spLocks noChangeArrowheads="1"/>
          </p:cNvSpPr>
          <p:nvPr/>
        </p:nvSpPr>
        <p:spPr bwMode="auto">
          <a:xfrm>
            <a:off x="1828800" y="3725863"/>
            <a:ext cx="5373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/>
              <a:t>Who _____ at ICPNA?</a:t>
            </a:r>
          </a:p>
        </p:txBody>
      </p:sp>
      <p:sp>
        <p:nvSpPr>
          <p:cNvPr id="572419" name="Rectangle 3"/>
          <p:cNvSpPr>
            <a:spLocks noChangeArrowheads="1"/>
          </p:cNvSpPr>
          <p:nvPr/>
        </p:nvSpPr>
        <p:spPr bwMode="auto">
          <a:xfrm>
            <a:off x="3016250" y="3705225"/>
            <a:ext cx="152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works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1510" name="AutoShape 5"/>
          <p:cNvSpPr>
            <a:spLocks noChangeArrowheads="1"/>
          </p:cNvSpPr>
          <p:nvPr/>
        </p:nvSpPr>
        <p:spPr bwMode="auto">
          <a:xfrm>
            <a:off x="266700" y="2057400"/>
            <a:ext cx="86868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i="0"/>
              <a:t>works       do	does 	do you work	</a:t>
            </a:r>
          </a:p>
        </p:txBody>
      </p:sp>
      <p:sp>
        <p:nvSpPr>
          <p:cNvPr id="572422" name="AutoShape 6"/>
          <p:cNvSpPr>
            <a:spLocks noChangeArrowheads="1"/>
          </p:cNvSpPr>
          <p:nvPr/>
        </p:nvSpPr>
        <p:spPr bwMode="auto">
          <a:xfrm>
            <a:off x="457200" y="2082800"/>
            <a:ext cx="1447800" cy="10668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19" grpId="0"/>
      <p:bldP spid="5724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83709CBB-9BCA-4D59-B23A-5BA67A854FD3}" type="slidenum">
              <a:rPr lang="en-US" b="0" i="0" smtClean="0"/>
              <a:pPr eaLnBrk="1" hangingPunct="1">
                <a:defRPr/>
              </a:pPr>
              <a:t>22</a:t>
            </a:fld>
            <a:endParaRPr lang="en-US" b="0" i="0" smtClean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19100" y="3962400"/>
            <a:ext cx="822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/>
              <a:t>When ____________ for a test?</a:t>
            </a:r>
          </a:p>
        </p:txBody>
      </p:sp>
      <p:sp>
        <p:nvSpPr>
          <p:cNvPr id="574467" name="Rectangle 3"/>
          <p:cNvSpPr>
            <a:spLocks noChangeArrowheads="1"/>
          </p:cNvSpPr>
          <p:nvPr/>
        </p:nvSpPr>
        <p:spPr bwMode="auto">
          <a:xfrm>
            <a:off x="2133600" y="3810000"/>
            <a:ext cx="33797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does he study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2534" name="AutoShape 5"/>
          <p:cNvSpPr>
            <a:spLocks noChangeArrowheads="1"/>
          </p:cNvSpPr>
          <p:nvPr/>
        </p:nvSpPr>
        <p:spPr bwMode="auto">
          <a:xfrm>
            <a:off x="0" y="2057400"/>
            <a:ext cx="91440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400" i="0"/>
              <a:t>does      does he study       studies      study</a:t>
            </a:r>
          </a:p>
        </p:txBody>
      </p:sp>
      <p:sp>
        <p:nvSpPr>
          <p:cNvPr id="574470" name="AutoShape 6"/>
          <p:cNvSpPr>
            <a:spLocks noChangeArrowheads="1"/>
          </p:cNvSpPr>
          <p:nvPr/>
        </p:nvSpPr>
        <p:spPr bwMode="auto">
          <a:xfrm>
            <a:off x="1600200" y="2057400"/>
            <a:ext cx="3505200" cy="10668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/>
      <p:bldP spid="57447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952CB3A3-97F0-4CD5-83BE-032F7E7B0834}" type="slidenum">
              <a:rPr lang="en-US" b="0" i="0" smtClean="0"/>
              <a:pPr eaLnBrk="1" hangingPunct="1">
                <a:defRPr/>
              </a:pPr>
              <a:t>23</a:t>
            </a:fld>
            <a:endParaRPr lang="en-US" b="0" i="0" smtClean="0"/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600200" y="3717925"/>
            <a:ext cx="3806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/>
              <a:t>What _______?</a:t>
            </a:r>
          </a:p>
        </p:txBody>
      </p:sp>
      <p:sp>
        <p:nvSpPr>
          <p:cNvPr id="576515" name="Rectangle 3"/>
          <p:cNvSpPr>
            <a:spLocks noChangeArrowheads="1"/>
          </p:cNvSpPr>
          <p:nvPr/>
        </p:nvSpPr>
        <p:spPr bwMode="auto">
          <a:xfrm>
            <a:off x="3119438" y="3713163"/>
            <a:ext cx="1809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meows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3558" name="AutoShape 5"/>
          <p:cNvSpPr>
            <a:spLocks noChangeArrowheads="1"/>
          </p:cNvSpPr>
          <p:nvPr/>
        </p:nvSpPr>
        <p:spPr bwMode="auto">
          <a:xfrm>
            <a:off x="0" y="2057400"/>
            <a:ext cx="91440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Comic Sans MS" pitchFamily="1" charset="0"/>
              </a:rPr>
              <a:t>does it meow      meows    does meow     do meow</a:t>
            </a:r>
          </a:p>
        </p:txBody>
      </p:sp>
      <p:sp>
        <p:nvSpPr>
          <p:cNvPr id="576518" name="AutoShape 6"/>
          <p:cNvSpPr>
            <a:spLocks noChangeArrowheads="1"/>
          </p:cNvSpPr>
          <p:nvPr/>
        </p:nvSpPr>
        <p:spPr bwMode="auto">
          <a:xfrm>
            <a:off x="3048000" y="2057400"/>
            <a:ext cx="1562100" cy="10668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0" name="Text Box 2"/>
          <p:cNvSpPr txBox="1">
            <a:spLocks noChangeArrowheads="1"/>
          </p:cNvSpPr>
          <p:nvPr/>
        </p:nvSpPr>
        <p:spPr bwMode="auto">
          <a:xfrm>
            <a:off x="1676400" y="4578350"/>
            <a:ext cx="2608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/>
              <a:t>A </a:t>
            </a:r>
            <a:r>
              <a:rPr lang="en-US" sz="4000" b="0" i="0" dirty="0" smtClean="0"/>
              <a:t>cat </a:t>
            </a:r>
            <a:r>
              <a:rPr lang="en-US" sz="4000" b="0" i="0" dirty="0"/>
              <a:t>does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76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76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/>
      <p:bldP spid="5765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4"/>
          <p:cNvSpPr txBox="1">
            <a:spLocks noChangeArrowheads="1"/>
          </p:cNvSpPr>
          <p:nvPr/>
        </p:nvSpPr>
        <p:spPr bwMode="auto">
          <a:xfrm>
            <a:off x="-219075" y="2246313"/>
            <a:ext cx="9128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/>
              <a:t> </a:t>
            </a:r>
            <a:r>
              <a:rPr lang="en-US" sz="3200"/>
              <a:t>(a)                  </a:t>
            </a:r>
            <a:r>
              <a:rPr lang="en-US" sz="3200">
                <a:solidFill>
                  <a:schemeClr val="hlink"/>
                </a:solidFill>
              </a:rPr>
              <a:t>Does</a:t>
            </a:r>
            <a:r>
              <a:rPr lang="en-US" sz="3200"/>
              <a:t>      </a:t>
            </a:r>
            <a:r>
              <a:rPr lang="en-US" sz="3200">
                <a:solidFill>
                  <a:schemeClr val="hlink"/>
                </a:solidFill>
              </a:rPr>
              <a:t>he </a:t>
            </a:r>
            <a:r>
              <a:rPr lang="en-US" sz="3200"/>
              <a:t>         </a:t>
            </a:r>
            <a:r>
              <a:rPr lang="en-US" sz="3200">
                <a:solidFill>
                  <a:schemeClr val="hlink"/>
                </a:solidFill>
              </a:rPr>
              <a:t>work  </a:t>
            </a:r>
            <a:r>
              <a:rPr lang="en-US" sz="3200"/>
              <a:t>in Beijing?</a:t>
            </a:r>
          </a:p>
        </p:txBody>
      </p:sp>
      <p:sp>
        <p:nvSpPr>
          <p:cNvPr id="641039" name="Text Box 15"/>
          <p:cNvSpPr txBox="1">
            <a:spLocks noChangeArrowheads="1"/>
          </p:cNvSpPr>
          <p:nvPr/>
        </p:nvSpPr>
        <p:spPr bwMode="auto">
          <a:xfrm>
            <a:off x="-206375" y="4327525"/>
            <a:ext cx="7389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/>
              <a:t> </a:t>
            </a:r>
            <a:r>
              <a:rPr lang="en-US" sz="3200"/>
              <a:t>(b)  Where     </a:t>
            </a:r>
            <a:r>
              <a:rPr lang="en-US" sz="3200">
                <a:solidFill>
                  <a:schemeClr val="hlink"/>
                </a:solidFill>
              </a:rPr>
              <a:t>does</a:t>
            </a:r>
            <a:r>
              <a:rPr lang="en-US" sz="3200"/>
              <a:t>      </a:t>
            </a:r>
            <a:r>
              <a:rPr lang="en-US" sz="3200">
                <a:solidFill>
                  <a:schemeClr val="hlink"/>
                </a:solidFill>
              </a:rPr>
              <a:t>he </a:t>
            </a:r>
            <a:r>
              <a:rPr lang="en-US" sz="3200"/>
              <a:t>          </a:t>
            </a:r>
            <a:r>
              <a:rPr lang="en-US" sz="3200">
                <a:solidFill>
                  <a:schemeClr val="hlink"/>
                </a:solidFill>
              </a:rPr>
              <a:t>work </a:t>
            </a:r>
            <a:r>
              <a:rPr lang="en-US" sz="3200"/>
              <a:t>?</a:t>
            </a:r>
          </a:p>
        </p:txBody>
      </p:sp>
      <p:sp>
        <p:nvSpPr>
          <p:cNvPr id="641046" name="Rectangle 22"/>
          <p:cNvSpPr>
            <a:spLocks noChangeArrowheads="1"/>
          </p:cNvSpPr>
          <p:nvPr/>
        </p:nvSpPr>
        <p:spPr bwMode="auto">
          <a:xfrm>
            <a:off x="5737225" y="4308475"/>
            <a:ext cx="1090613" cy="641350"/>
          </a:xfrm>
          <a:prstGeom prst="rect">
            <a:avLst/>
          </a:prstGeom>
          <a:solidFill>
            <a:srgbClr val="358C3A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1033" name="Rectangle 9"/>
          <p:cNvSpPr>
            <a:spLocks noChangeArrowheads="1"/>
          </p:cNvSpPr>
          <p:nvPr/>
        </p:nvSpPr>
        <p:spPr bwMode="auto">
          <a:xfrm>
            <a:off x="6854825" y="1284288"/>
            <a:ext cx="2238375" cy="1577975"/>
          </a:xfrm>
          <a:prstGeom prst="rect">
            <a:avLst/>
          </a:prstGeom>
          <a:solidFill>
            <a:srgbClr val="358C3A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1034" name="Rectangle 10"/>
          <p:cNvSpPr>
            <a:spLocks noChangeArrowheads="1"/>
          </p:cNvSpPr>
          <p:nvPr/>
        </p:nvSpPr>
        <p:spPr bwMode="auto">
          <a:xfrm>
            <a:off x="4059238" y="1284288"/>
            <a:ext cx="1652587" cy="1577975"/>
          </a:xfrm>
          <a:prstGeom prst="rect">
            <a:avLst/>
          </a:prstGeom>
          <a:solidFill>
            <a:srgbClr val="358C3A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1035" name="Rectangle 11"/>
          <p:cNvSpPr>
            <a:spLocks noChangeArrowheads="1"/>
          </p:cNvSpPr>
          <p:nvPr/>
        </p:nvSpPr>
        <p:spPr bwMode="auto">
          <a:xfrm>
            <a:off x="2447925" y="1284288"/>
            <a:ext cx="1611313" cy="1587500"/>
          </a:xfrm>
          <a:prstGeom prst="rect">
            <a:avLst/>
          </a:prstGeom>
          <a:solidFill>
            <a:srgbClr val="358C3A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1036" name="Rectangle 12"/>
          <p:cNvSpPr>
            <a:spLocks noChangeArrowheads="1"/>
          </p:cNvSpPr>
          <p:nvPr/>
        </p:nvSpPr>
        <p:spPr bwMode="auto">
          <a:xfrm>
            <a:off x="5711825" y="1284288"/>
            <a:ext cx="1150938" cy="1577975"/>
          </a:xfrm>
          <a:prstGeom prst="rect">
            <a:avLst/>
          </a:prstGeom>
          <a:solidFill>
            <a:srgbClr val="358C3A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1037" name="Rectangle 13"/>
          <p:cNvSpPr>
            <a:spLocks noChangeArrowheads="1"/>
          </p:cNvSpPr>
          <p:nvPr/>
        </p:nvSpPr>
        <p:spPr bwMode="auto">
          <a:xfrm>
            <a:off x="568325" y="1300163"/>
            <a:ext cx="1879600" cy="1571625"/>
          </a:xfrm>
          <a:prstGeom prst="rect">
            <a:avLst/>
          </a:prstGeom>
          <a:solidFill>
            <a:srgbClr val="2B8525">
              <a:alpha val="1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1027" name="Text Box 3"/>
          <p:cNvSpPr txBox="1">
            <a:spLocks noChangeArrowheads="1"/>
          </p:cNvSpPr>
          <p:nvPr/>
        </p:nvSpPr>
        <p:spPr bwMode="auto">
          <a:xfrm>
            <a:off x="568325" y="1335088"/>
            <a:ext cx="1876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(QUESTION</a:t>
            </a:r>
          </a:p>
          <a:p>
            <a:pPr eaLnBrk="1" hangingPunct="1"/>
            <a:r>
              <a:rPr lang="en-US" sz="2400"/>
              <a:t>  WORD)</a:t>
            </a:r>
          </a:p>
        </p:txBody>
      </p:sp>
      <p:sp>
        <p:nvSpPr>
          <p:cNvPr id="641028" name="Text Box 4"/>
          <p:cNvSpPr txBox="1">
            <a:spLocks noChangeArrowheads="1"/>
          </p:cNvSpPr>
          <p:nvPr/>
        </p:nvSpPr>
        <p:spPr bwMode="auto">
          <a:xfrm>
            <a:off x="2536825" y="1335088"/>
            <a:ext cx="15224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HELPING</a:t>
            </a:r>
            <a:br>
              <a:rPr lang="en-US" sz="2400"/>
            </a:br>
            <a:r>
              <a:rPr lang="en-US" sz="2400"/>
              <a:t>VERB</a:t>
            </a:r>
          </a:p>
        </p:txBody>
      </p:sp>
      <p:sp>
        <p:nvSpPr>
          <p:cNvPr id="641029" name="Text Box 5"/>
          <p:cNvSpPr txBox="1">
            <a:spLocks noChangeArrowheads="1"/>
          </p:cNvSpPr>
          <p:nvPr/>
        </p:nvSpPr>
        <p:spPr bwMode="auto">
          <a:xfrm>
            <a:off x="4124325" y="1335088"/>
            <a:ext cx="157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SUBJECT</a:t>
            </a:r>
          </a:p>
        </p:txBody>
      </p:sp>
      <p:sp>
        <p:nvSpPr>
          <p:cNvPr id="641030" name="Text Box 6"/>
          <p:cNvSpPr txBox="1">
            <a:spLocks noChangeArrowheads="1"/>
          </p:cNvSpPr>
          <p:nvPr/>
        </p:nvSpPr>
        <p:spPr bwMode="auto">
          <a:xfrm>
            <a:off x="5813425" y="1347788"/>
            <a:ext cx="10144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MAIN</a:t>
            </a:r>
            <a:br>
              <a:rPr lang="en-US" sz="2400"/>
            </a:br>
            <a:r>
              <a:rPr lang="en-US" sz="2400"/>
              <a:t>VERB</a:t>
            </a:r>
          </a:p>
        </p:txBody>
      </p:sp>
      <p:sp>
        <p:nvSpPr>
          <p:cNvPr id="641031" name="Text Box 7"/>
          <p:cNvSpPr txBox="1">
            <a:spLocks noChangeArrowheads="1"/>
          </p:cNvSpPr>
          <p:nvPr/>
        </p:nvSpPr>
        <p:spPr bwMode="auto">
          <a:xfrm>
            <a:off x="6956425" y="1360488"/>
            <a:ext cx="1946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(REST OF</a:t>
            </a:r>
          </a:p>
          <a:p>
            <a:pPr eaLnBrk="1" hangingPunct="1"/>
            <a:r>
              <a:rPr lang="en-US" sz="2400"/>
              <a:t>SENTENCE)</a:t>
            </a:r>
          </a:p>
        </p:txBody>
      </p:sp>
      <p:sp>
        <p:nvSpPr>
          <p:cNvPr id="6159" name="Text Box 2"/>
          <p:cNvSpPr txBox="1">
            <a:spLocks noChangeArrowheads="1"/>
          </p:cNvSpPr>
          <p:nvPr/>
        </p:nvSpPr>
        <p:spPr bwMode="auto">
          <a:xfrm>
            <a:off x="1162050" y="301625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5-2 YES/NO QUESTIONS AND INFORMATION   </a:t>
            </a:r>
          </a:p>
          <a:p>
            <a:pPr eaLnBrk="1" hangingPunct="1"/>
            <a:r>
              <a:rPr lang="en-US" sz="2000">
                <a:solidFill>
                  <a:schemeClr val="bg1"/>
                </a:solidFill>
              </a:rPr>
              <a:t>      QUESTIONS</a:t>
            </a:r>
          </a:p>
        </p:txBody>
      </p:sp>
      <p:sp>
        <p:nvSpPr>
          <p:cNvPr id="6160" name="Rectangle 8"/>
          <p:cNvSpPr>
            <a:spLocks noChangeArrowheads="1"/>
          </p:cNvSpPr>
          <p:nvPr/>
        </p:nvSpPr>
        <p:spPr bwMode="auto">
          <a:xfrm>
            <a:off x="212725" y="1436688"/>
            <a:ext cx="21590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1041" name="AutoShape 17"/>
          <p:cNvSpPr>
            <a:spLocks noChangeArrowheads="1"/>
          </p:cNvSpPr>
          <p:nvPr/>
        </p:nvSpPr>
        <p:spPr bwMode="auto">
          <a:xfrm>
            <a:off x="2565400" y="3140075"/>
            <a:ext cx="3995738" cy="776288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yes/no question</a:t>
            </a:r>
          </a:p>
          <a:p>
            <a:pPr algn="ctr"/>
            <a:r>
              <a:rPr lang="en-US">
                <a:solidFill>
                  <a:srgbClr val="003366"/>
                </a:solidFill>
              </a:rPr>
              <a:t> 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641042" name="AutoShape 18"/>
          <p:cNvSpPr>
            <a:spLocks noChangeArrowheads="1"/>
          </p:cNvSpPr>
          <p:nvPr/>
        </p:nvSpPr>
        <p:spPr bwMode="auto">
          <a:xfrm>
            <a:off x="2101850" y="5268913"/>
            <a:ext cx="4903788" cy="776287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information question</a:t>
            </a:r>
          </a:p>
          <a:p>
            <a:pPr algn="ctr"/>
            <a:r>
              <a:rPr lang="en-US">
                <a:solidFill>
                  <a:srgbClr val="003366"/>
                </a:solidFill>
              </a:rPr>
              <a:t> 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641043" name="Rectangle 19"/>
          <p:cNvSpPr>
            <a:spLocks noChangeArrowheads="1"/>
          </p:cNvSpPr>
          <p:nvPr/>
        </p:nvSpPr>
        <p:spPr bwMode="auto">
          <a:xfrm>
            <a:off x="6827838" y="4308475"/>
            <a:ext cx="2290762" cy="641350"/>
          </a:xfrm>
          <a:prstGeom prst="rect">
            <a:avLst/>
          </a:prstGeom>
          <a:solidFill>
            <a:srgbClr val="358C3A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1044" name="Rectangle 20"/>
          <p:cNvSpPr>
            <a:spLocks noChangeArrowheads="1"/>
          </p:cNvSpPr>
          <p:nvPr/>
        </p:nvSpPr>
        <p:spPr bwMode="auto">
          <a:xfrm>
            <a:off x="4084638" y="4308475"/>
            <a:ext cx="1652587" cy="641350"/>
          </a:xfrm>
          <a:prstGeom prst="rect">
            <a:avLst/>
          </a:prstGeom>
          <a:solidFill>
            <a:srgbClr val="358C3A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1045" name="Rectangle 21"/>
          <p:cNvSpPr>
            <a:spLocks noChangeArrowheads="1"/>
          </p:cNvSpPr>
          <p:nvPr/>
        </p:nvSpPr>
        <p:spPr bwMode="auto">
          <a:xfrm>
            <a:off x="2473325" y="4308475"/>
            <a:ext cx="1611313" cy="644525"/>
          </a:xfrm>
          <a:prstGeom prst="rect">
            <a:avLst/>
          </a:prstGeom>
          <a:solidFill>
            <a:srgbClr val="358C3A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1047" name="Rectangle 23"/>
          <p:cNvSpPr>
            <a:spLocks noChangeArrowheads="1"/>
          </p:cNvSpPr>
          <p:nvPr/>
        </p:nvSpPr>
        <p:spPr bwMode="auto">
          <a:xfrm>
            <a:off x="593725" y="4308475"/>
            <a:ext cx="1879600" cy="641350"/>
          </a:xfrm>
          <a:prstGeom prst="rect">
            <a:avLst/>
          </a:prstGeom>
          <a:solidFill>
            <a:srgbClr val="2B8525">
              <a:alpha val="1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4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4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4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4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4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4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4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4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4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4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39" grpId="0"/>
      <p:bldP spid="641046" grpId="0" animBg="1"/>
      <p:bldP spid="641033" grpId="0" animBg="1"/>
      <p:bldP spid="641034" grpId="0" animBg="1"/>
      <p:bldP spid="641035" grpId="0" animBg="1"/>
      <p:bldP spid="641036" grpId="0" animBg="1"/>
      <p:bldP spid="641037" grpId="0" animBg="1"/>
      <p:bldP spid="641027" grpId="0"/>
      <p:bldP spid="641028" grpId="0"/>
      <p:bldP spid="641029" grpId="0"/>
      <p:bldP spid="641030" grpId="0"/>
      <p:bldP spid="641031" grpId="0"/>
      <p:bldP spid="641041" grpId="0" animBg="1"/>
      <p:bldP spid="641042" grpId="0" animBg="1"/>
      <p:bldP spid="641043" grpId="0" animBg="1"/>
      <p:bldP spid="641044" grpId="0" animBg="1"/>
      <p:bldP spid="641045" grpId="0" animBg="1"/>
      <p:bldP spid="6410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81" name="Rectangle 17"/>
          <p:cNvSpPr>
            <a:spLocks noChangeArrowheads="1"/>
          </p:cNvSpPr>
          <p:nvPr/>
        </p:nvSpPr>
        <p:spPr bwMode="auto">
          <a:xfrm>
            <a:off x="4073525" y="3001963"/>
            <a:ext cx="1652588" cy="641350"/>
          </a:xfrm>
          <a:prstGeom prst="rect">
            <a:avLst/>
          </a:prstGeom>
          <a:solidFill>
            <a:srgbClr val="358C3A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1268" name="Rectangle 4"/>
          <p:cNvSpPr>
            <a:spLocks noChangeArrowheads="1"/>
          </p:cNvSpPr>
          <p:nvPr/>
        </p:nvSpPr>
        <p:spPr bwMode="auto">
          <a:xfrm>
            <a:off x="4059238" y="1436688"/>
            <a:ext cx="1652587" cy="1577975"/>
          </a:xfrm>
          <a:prstGeom prst="rect">
            <a:avLst/>
          </a:prstGeom>
          <a:solidFill>
            <a:srgbClr val="358C3A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1266" name="Text Box 2"/>
          <p:cNvSpPr txBox="1">
            <a:spLocks noChangeArrowheads="1"/>
          </p:cNvSpPr>
          <p:nvPr/>
        </p:nvSpPr>
        <p:spPr bwMode="auto">
          <a:xfrm>
            <a:off x="-193675" y="3046413"/>
            <a:ext cx="79319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dirty="0"/>
              <a:t> </a:t>
            </a:r>
            <a:r>
              <a:rPr lang="en-US" sz="3200" dirty="0"/>
              <a:t>(l)   </a:t>
            </a:r>
            <a:r>
              <a:rPr lang="en-US" sz="3200" dirty="0" smtClean="0">
                <a:solidFill>
                  <a:schemeClr val="hlink"/>
                </a:solidFill>
              </a:rPr>
              <a:t>What				    </a:t>
            </a:r>
            <a:r>
              <a:rPr lang="en-US" sz="3200" dirty="0">
                <a:solidFill>
                  <a:schemeClr val="hlink"/>
                </a:solidFill>
              </a:rPr>
              <a:t>flies</a:t>
            </a:r>
            <a:r>
              <a:rPr lang="en-US" sz="3200" dirty="0"/>
              <a:t>      ?</a:t>
            </a:r>
          </a:p>
        </p:txBody>
      </p:sp>
      <p:sp>
        <p:nvSpPr>
          <p:cNvPr id="651272" name="Text Box 8"/>
          <p:cNvSpPr txBox="1">
            <a:spLocks noChangeArrowheads="1"/>
          </p:cNvSpPr>
          <p:nvPr/>
        </p:nvSpPr>
        <p:spPr bwMode="auto">
          <a:xfrm>
            <a:off x="568325" y="1487488"/>
            <a:ext cx="1876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(QUESTION</a:t>
            </a:r>
          </a:p>
          <a:p>
            <a:pPr eaLnBrk="1" hangingPunct="1"/>
            <a:r>
              <a:rPr lang="en-US" sz="2400"/>
              <a:t>  WORD)</a:t>
            </a:r>
          </a:p>
        </p:txBody>
      </p:sp>
      <p:sp>
        <p:nvSpPr>
          <p:cNvPr id="651273" name="Text Box 9"/>
          <p:cNvSpPr txBox="1">
            <a:spLocks noChangeArrowheads="1"/>
          </p:cNvSpPr>
          <p:nvPr/>
        </p:nvSpPr>
        <p:spPr bwMode="auto">
          <a:xfrm>
            <a:off x="2536825" y="1487488"/>
            <a:ext cx="15224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HELPING</a:t>
            </a:r>
            <a:br>
              <a:rPr lang="en-US" sz="2400"/>
            </a:br>
            <a:r>
              <a:rPr lang="en-US" sz="2400"/>
              <a:t>VERB</a:t>
            </a:r>
          </a:p>
        </p:txBody>
      </p:sp>
      <p:sp>
        <p:nvSpPr>
          <p:cNvPr id="651274" name="Text Box 10"/>
          <p:cNvSpPr txBox="1">
            <a:spLocks noChangeArrowheads="1"/>
          </p:cNvSpPr>
          <p:nvPr/>
        </p:nvSpPr>
        <p:spPr bwMode="auto">
          <a:xfrm>
            <a:off x="4073525" y="1487488"/>
            <a:ext cx="157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SUBJECT</a:t>
            </a:r>
          </a:p>
        </p:txBody>
      </p:sp>
      <p:sp>
        <p:nvSpPr>
          <p:cNvPr id="651275" name="Text Box 11"/>
          <p:cNvSpPr txBox="1">
            <a:spLocks noChangeArrowheads="1"/>
          </p:cNvSpPr>
          <p:nvPr/>
        </p:nvSpPr>
        <p:spPr bwMode="auto">
          <a:xfrm>
            <a:off x="5813425" y="1500188"/>
            <a:ext cx="10144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MAIN</a:t>
            </a:r>
            <a:br>
              <a:rPr lang="en-US" sz="2400"/>
            </a:br>
            <a:r>
              <a:rPr lang="en-US" sz="2400"/>
              <a:t>VERB</a:t>
            </a:r>
          </a:p>
        </p:txBody>
      </p:sp>
      <p:sp>
        <p:nvSpPr>
          <p:cNvPr id="651276" name="Text Box 12"/>
          <p:cNvSpPr txBox="1">
            <a:spLocks noChangeArrowheads="1"/>
          </p:cNvSpPr>
          <p:nvPr/>
        </p:nvSpPr>
        <p:spPr bwMode="auto">
          <a:xfrm>
            <a:off x="6956425" y="1512888"/>
            <a:ext cx="1946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(REST OF</a:t>
            </a:r>
          </a:p>
          <a:p>
            <a:pPr eaLnBrk="1" hangingPunct="1"/>
            <a:r>
              <a:rPr lang="en-US" sz="2400"/>
              <a:t>SENTENCE)</a:t>
            </a:r>
          </a:p>
        </p:txBody>
      </p:sp>
      <p:sp>
        <p:nvSpPr>
          <p:cNvPr id="651267" name="Rectangle 3"/>
          <p:cNvSpPr>
            <a:spLocks noChangeArrowheads="1"/>
          </p:cNvSpPr>
          <p:nvPr/>
        </p:nvSpPr>
        <p:spPr bwMode="auto">
          <a:xfrm>
            <a:off x="6854825" y="1436688"/>
            <a:ext cx="2238375" cy="1577975"/>
          </a:xfrm>
          <a:prstGeom prst="rect">
            <a:avLst/>
          </a:prstGeom>
          <a:solidFill>
            <a:srgbClr val="358C3A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1269" name="Rectangle 5"/>
          <p:cNvSpPr>
            <a:spLocks noChangeArrowheads="1"/>
          </p:cNvSpPr>
          <p:nvPr/>
        </p:nvSpPr>
        <p:spPr bwMode="auto">
          <a:xfrm>
            <a:off x="2447925" y="1436688"/>
            <a:ext cx="1611313" cy="1587500"/>
          </a:xfrm>
          <a:prstGeom prst="rect">
            <a:avLst/>
          </a:prstGeom>
          <a:solidFill>
            <a:srgbClr val="358C3A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1270" name="Rectangle 6"/>
          <p:cNvSpPr>
            <a:spLocks noChangeArrowheads="1"/>
          </p:cNvSpPr>
          <p:nvPr/>
        </p:nvSpPr>
        <p:spPr bwMode="auto">
          <a:xfrm>
            <a:off x="5711825" y="1436688"/>
            <a:ext cx="1150938" cy="1577975"/>
          </a:xfrm>
          <a:prstGeom prst="rect">
            <a:avLst/>
          </a:prstGeom>
          <a:solidFill>
            <a:srgbClr val="358C3A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1271" name="Rectangle 7"/>
          <p:cNvSpPr>
            <a:spLocks noChangeArrowheads="1"/>
          </p:cNvSpPr>
          <p:nvPr/>
        </p:nvSpPr>
        <p:spPr bwMode="auto">
          <a:xfrm>
            <a:off x="568325" y="1436688"/>
            <a:ext cx="1879600" cy="1577975"/>
          </a:xfrm>
          <a:prstGeom prst="rect">
            <a:avLst/>
          </a:prstGeom>
          <a:solidFill>
            <a:srgbClr val="2B8525">
              <a:alpha val="1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1162050" y="301625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5-2 YES/NO QUESTIONS AND INFORMATION   </a:t>
            </a:r>
          </a:p>
          <a:p>
            <a:pPr eaLnBrk="1" hangingPunct="1"/>
            <a:r>
              <a:rPr lang="en-US" sz="2000">
                <a:solidFill>
                  <a:schemeClr val="bg1"/>
                </a:solidFill>
              </a:rPr>
              <a:t>      QUESTIONS</a:t>
            </a:r>
          </a:p>
        </p:txBody>
      </p:sp>
      <p:sp>
        <p:nvSpPr>
          <p:cNvPr id="651280" name="Rectangle 16"/>
          <p:cNvSpPr>
            <a:spLocks noChangeArrowheads="1"/>
          </p:cNvSpPr>
          <p:nvPr/>
        </p:nvSpPr>
        <p:spPr bwMode="auto">
          <a:xfrm>
            <a:off x="6854825" y="3014663"/>
            <a:ext cx="2238375" cy="641350"/>
          </a:xfrm>
          <a:prstGeom prst="rect">
            <a:avLst/>
          </a:prstGeom>
          <a:solidFill>
            <a:srgbClr val="358C3A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1282" name="Rectangle 18"/>
          <p:cNvSpPr>
            <a:spLocks noChangeArrowheads="1"/>
          </p:cNvSpPr>
          <p:nvPr/>
        </p:nvSpPr>
        <p:spPr bwMode="auto">
          <a:xfrm>
            <a:off x="2447925" y="3024188"/>
            <a:ext cx="1611313" cy="631825"/>
          </a:xfrm>
          <a:prstGeom prst="rect">
            <a:avLst/>
          </a:prstGeom>
          <a:solidFill>
            <a:srgbClr val="358C3A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1283" name="Rectangle 19"/>
          <p:cNvSpPr>
            <a:spLocks noChangeArrowheads="1"/>
          </p:cNvSpPr>
          <p:nvPr/>
        </p:nvSpPr>
        <p:spPr bwMode="auto">
          <a:xfrm>
            <a:off x="5711825" y="3014663"/>
            <a:ext cx="1150938" cy="641350"/>
          </a:xfrm>
          <a:prstGeom prst="rect">
            <a:avLst/>
          </a:prstGeom>
          <a:solidFill>
            <a:srgbClr val="358C3A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1284" name="Rectangle 20"/>
          <p:cNvSpPr>
            <a:spLocks noChangeArrowheads="1"/>
          </p:cNvSpPr>
          <p:nvPr/>
        </p:nvSpPr>
        <p:spPr bwMode="auto">
          <a:xfrm>
            <a:off x="568325" y="3014663"/>
            <a:ext cx="1879600" cy="641350"/>
          </a:xfrm>
          <a:prstGeom prst="rect">
            <a:avLst/>
          </a:prstGeom>
          <a:solidFill>
            <a:srgbClr val="2B8525">
              <a:alpha val="1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" name="Text Box 21"/>
          <p:cNvSpPr txBox="1">
            <a:spLocks noChangeArrowheads="1"/>
          </p:cNvSpPr>
          <p:nvPr/>
        </p:nvSpPr>
        <p:spPr bwMode="auto">
          <a:xfrm>
            <a:off x="-219075" y="2398713"/>
            <a:ext cx="93426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dirty="0"/>
              <a:t> </a:t>
            </a:r>
            <a:r>
              <a:rPr lang="en-US" sz="3200" dirty="0"/>
              <a:t>(k) 	</a:t>
            </a:r>
            <a:r>
              <a:rPr lang="en-US" sz="3200" dirty="0" smtClean="0">
                <a:solidFill>
                  <a:schemeClr val="hlink"/>
                </a:solidFill>
              </a:rPr>
              <a:t>Who        				    lives</a:t>
            </a:r>
            <a:r>
              <a:rPr lang="en-US" sz="3200" dirty="0" smtClean="0"/>
              <a:t>   </a:t>
            </a:r>
            <a:r>
              <a:rPr lang="en-US" sz="3200" dirty="0"/>
              <a:t>with you?</a:t>
            </a:r>
          </a:p>
        </p:txBody>
      </p:sp>
      <p:sp>
        <p:nvSpPr>
          <p:cNvPr id="651288" name="AutoShape 24"/>
          <p:cNvSpPr>
            <a:spLocks noChangeArrowheads="1"/>
          </p:cNvSpPr>
          <p:nvPr/>
        </p:nvSpPr>
        <p:spPr bwMode="auto">
          <a:xfrm flipH="1" flipV="1">
            <a:off x="1128712" y="3683001"/>
            <a:ext cx="377825" cy="768350"/>
          </a:xfrm>
          <a:prstGeom prst="downArrow">
            <a:avLst>
              <a:gd name="adj1" fmla="val 50000"/>
              <a:gd name="adj2" fmla="val 5084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5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5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5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5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5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5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5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5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5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5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81" grpId="0" animBg="1"/>
      <p:bldP spid="651268" grpId="0" animBg="1"/>
      <p:bldP spid="651266" grpId="0"/>
      <p:bldP spid="651272" grpId="0"/>
      <p:bldP spid="651273" grpId="0"/>
      <p:bldP spid="651274" grpId="0"/>
      <p:bldP spid="651275" grpId="0"/>
      <p:bldP spid="651276" grpId="0"/>
      <p:bldP spid="651267" grpId="0" animBg="1"/>
      <p:bldP spid="651269" grpId="0" animBg="1"/>
      <p:bldP spid="651270" grpId="0" animBg="1"/>
      <p:bldP spid="651271" grpId="0" animBg="1"/>
      <p:bldP spid="651280" grpId="0" animBg="1"/>
      <p:bldP spid="651282" grpId="0" animBg="1"/>
      <p:bldP spid="651283" grpId="0" animBg="1"/>
      <p:bldP spid="651284" grpId="0" animBg="1"/>
      <p:bldP spid="6512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162050" y="301625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5-2 LET’S PRACTICE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084513" y="1668463"/>
            <a:ext cx="4625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/>
              <a:t>Who _______________ 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42888" y="2813050"/>
            <a:ext cx="1743075" cy="519113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ANSWER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42888" y="1301750"/>
            <a:ext cx="2771775" cy="946150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 INFORMATION</a:t>
            </a:r>
            <a:br>
              <a:rPr lang="en-US" sz="2800"/>
            </a:br>
            <a:r>
              <a:rPr lang="en-US" sz="2800"/>
              <a:t>QUESTION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733675" y="2813050"/>
            <a:ext cx="5281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/>
              <a:t>Juana’s friend lives with her.</a:t>
            </a:r>
          </a:p>
        </p:txBody>
      </p:sp>
      <p:sp>
        <p:nvSpPr>
          <p:cNvPr id="655367" name="Text Box 7"/>
          <p:cNvSpPr txBox="1">
            <a:spLocks noChangeArrowheads="1"/>
          </p:cNvSpPr>
          <p:nvPr/>
        </p:nvSpPr>
        <p:spPr bwMode="auto">
          <a:xfrm>
            <a:off x="4211638" y="1668463"/>
            <a:ext cx="3305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/>
              <a:t>lives with Juana?</a:t>
            </a:r>
          </a:p>
        </p:txBody>
      </p:sp>
      <p:pic>
        <p:nvPicPr>
          <p:cNvPr id="8200" name="Picture 10" descr="shutterstock_7785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3" y="3876675"/>
            <a:ext cx="3514725" cy="2346325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1" descr="shutterstock_19773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3567113"/>
            <a:ext cx="3786187" cy="2840037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1162050" y="301625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5-4 QUESTIONS WITH WHO, WHO(M), AND WHAT</a:t>
            </a:r>
          </a:p>
        </p:txBody>
      </p:sp>
      <p:sp>
        <p:nvSpPr>
          <p:cNvPr id="9220" name="Text Box 15"/>
          <p:cNvSpPr txBox="1">
            <a:spLocks noChangeArrowheads="1"/>
          </p:cNvSpPr>
          <p:nvPr/>
        </p:nvSpPr>
        <p:spPr bwMode="auto">
          <a:xfrm>
            <a:off x="1162050" y="1471613"/>
            <a:ext cx="3389313" cy="769937"/>
          </a:xfrm>
          <a:prstGeom prst="rect">
            <a:avLst/>
          </a:prstGeom>
          <a:solidFill>
            <a:srgbClr val="3300EB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400">
                <a:latin typeface="Comic Sans MS" pitchFamily="1" charset="0"/>
              </a:rPr>
              <a:t>Who works?</a:t>
            </a:r>
            <a:endParaRPr lang="en-US" sz="3600"/>
          </a:p>
        </p:txBody>
      </p:sp>
      <p:sp>
        <p:nvSpPr>
          <p:cNvPr id="9221" name="AutoShape 20"/>
          <p:cNvSpPr>
            <a:spLocks noChangeArrowheads="1"/>
          </p:cNvSpPr>
          <p:nvPr/>
        </p:nvSpPr>
        <p:spPr bwMode="auto">
          <a:xfrm>
            <a:off x="5175250" y="2222500"/>
            <a:ext cx="3278188" cy="850900"/>
          </a:xfrm>
          <a:prstGeom prst="wedgeRoundRectCallout">
            <a:avLst>
              <a:gd name="adj1" fmla="val -58380"/>
              <a:gd name="adj2" fmla="val 68144"/>
              <a:gd name="adj3" fmla="val 16667"/>
            </a:avLst>
          </a:prstGeom>
          <a:solidFill>
            <a:srgbClr val="3300EB">
              <a:alpha val="34117"/>
            </a:srgbClr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>
                <a:latin typeface="Comic Sans MS" pitchFamily="1" charset="0"/>
              </a:rPr>
              <a:t>I don´t.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AutoShape 2"/>
          <p:cNvSpPr>
            <a:spLocks noChangeArrowheads="1"/>
          </p:cNvSpPr>
          <p:nvPr/>
        </p:nvSpPr>
        <p:spPr bwMode="auto">
          <a:xfrm>
            <a:off x="1828800" y="4265613"/>
            <a:ext cx="4937125" cy="842962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 </a:t>
            </a:r>
          </a:p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78915" name="Text Box 3"/>
          <p:cNvSpPr txBox="1">
            <a:spLocks noChangeArrowheads="1"/>
          </p:cNvSpPr>
          <p:nvPr/>
        </p:nvSpPr>
        <p:spPr bwMode="auto">
          <a:xfrm>
            <a:off x="1949450" y="4360863"/>
            <a:ext cx="44434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/>
              <a:t>   </a:t>
            </a:r>
            <a:r>
              <a:rPr lang="en-US" sz="3200">
                <a:solidFill>
                  <a:srgbClr val="800080"/>
                </a:solidFill>
              </a:rPr>
              <a:t>who</a:t>
            </a:r>
            <a:r>
              <a:rPr lang="en-US" sz="3200"/>
              <a:t>               </a:t>
            </a:r>
            <a:r>
              <a:rPr lang="en-US" sz="3200">
                <a:solidFill>
                  <a:srgbClr val="800080"/>
                </a:solidFill>
              </a:rPr>
              <a:t>subject</a:t>
            </a:r>
          </a:p>
          <a:p>
            <a:pPr eaLnBrk="1" hangingPunct="1"/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162050" y="301625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5-4 QUESTIONS WITH WHO, WHO(M), AND WHAT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88950" y="1233488"/>
            <a:ext cx="2039938" cy="519112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QUESTION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207000" y="1233488"/>
            <a:ext cx="1743075" cy="519112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ANSWER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0" y="2073275"/>
            <a:ext cx="5057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/>
              <a:t>(a) </a:t>
            </a:r>
            <a:r>
              <a:rPr lang="en-US" sz="3200">
                <a:solidFill>
                  <a:srgbClr val="800080"/>
                </a:solidFill>
              </a:rPr>
              <a:t>Who </a:t>
            </a:r>
            <a:r>
              <a:rPr lang="en-US" sz="3200"/>
              <a:t>speaks Chinese? 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797550" y="2073275"/>
            <a:ext cx="10262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dirty="0" smtClean="0">
                <a:solidFill>
                  <a:srgbClr val="800080"/>
                </a:solidFill>
              </a:rPr>
              <a:t>I</a:t>
            </a:r>
            <a:r>
              <a:rPr lang="en-US" sz="3200" dirty="0" smtClean="0"/>
              <a:t> do.</a:t>
            </a:r>
            <a:endParaRPr lang="en-US" sz="3200" dirty="0"/>
          </a:p>
        </p:txBody>
      </p:sp>
      <p:sp>
        <p:nvSpPr>
          <p:cNvPr id="678921" name="Text Box 9"/>
          <p:cNvSpPr txBox="1">
            <a:spLocks noChangeArrowheads="1"/>
          </p:cNvSpPr>
          <p:nvPr/>
        </p:nvSpPr>
        <p:spPr bwMode="auto">
          <a:xfrm>
            <a:off x="12700" y="2860675"/>
            <a:ext cx="60115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dirty="0"/>
              <a:t>(b) </a:t>
            </a:r>
            <a:r>
              <a:rPr lang="en-US" sz="3200" dirty="0">
                <a:solidFill>
                  <a:schemeClr val="bg2"/>
                </a:solidFill>
              </a:rPr>
              <a:t>Who</a:t>
            </a:r>
            <a:r>
              <a:rPr lang="en-US" sz="3200" dirty="0"/>
              <a:t> teaches </a:t>
            </a:r>
            <a:r>
              <a:rPr lang="en-US" sz="3200" dirty="0" smtClean="0"/>
              <a:t>B02 </a:t>
            </a:r>
            <a:r>
              <a:rPr lang="en-US" sz="3200" dirty="0"/>
              <a:t>at </a:t>
            </a:r>
            <a:r>
              <a:rPr lang="en-US" sz="3200" dirty="0" smtClean="0"/>
              <a:t>5pm? </a:t>
            </a:r>
            <a:endParaRPr lang="en-US" sz="3200" dirty="0"/>
          </a:p>
        </p:txBody>
      </p:sp>
      <p:sp>
        <p:nvSpPr>
          <p:cNvPr id="678922" name="Text Box 10"/>
          <p:cNvSpPr txBox="1">
            <a:spLocks noChangeArrowheads="1"/>
          </p:cNvSpPr>
          <p:nvPr/>
        </p:nvSpPr>
        <p:spPr bwMode="auto">
          <a:xfrm>
            <a:off x="5810250" y="2860675"/>
            <a:ext cx="291759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dirty="0" smtClean="0">
                <a:solidFill>
                  <a:schemeClr val="bg2"/>
                </a:solidFill>
              </a:rPr>
              <a:t>Mr. Diaz </a:t>
            </a:r>
            <a:r>
              <a:rPr lang="en-US" sz="3200" dirty="0" smtClean="0"/>
              <a:t>does.</a:t>
            </a:r>
            <a:endParaRPr lang="en-US" sz="3200" dirty="0"/>
          </a:p>
          <a:p>
            <a:pPr eaLnBrk="1" hangingPunct="1"/>
            <a:r>
              <a:rPr lang="en-US" sz="3200" dirty="0" smtClean="0">
                <a:solidFill>
                  <a:schemeClr val="bg2"/>
                </a:solidFill>
              </a:rPr>
              <a:t>I </a:t>
            </a:r>
            <a:r>
              <a:rPr lang="en-US" sz="3200" dirty="0" smtClean="0"/>
              <a:t>don´t. </a:t>
            </a:r>
            <a:endParaRPr lang="en-US" sz="3200" dirty="0"/>
          </a:p>
        </p:txBody>
      </p:sp>
      <p:sp>
        <p:nvSpPr>
          <p:cNvPr id="678924" name="AutoShape 12"/>
          <p:cNvSpPr>
            <a:spLocks noChangeArrowheads="1"/>
          </p:cNvSpPr>
          <p:nvPr/>
        </p:nvSpPr>
        <p:spPr bwMode="auto">
          <a:xfrm>
            <a:off x="3575050" y="4603750"/>
            <a:ext cx="969963" cy="238125"/>
          </a:xfrm>
          <a:prstGeom prst="rightArrow">
            <a:avLst>
              <a:gd name="adj1" fmla="val 50000"/>
              <a:gd name="adj2" fmla="val 101833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8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8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8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8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4" grpId="0" animBg="1"/>
      <p:bldP spid="678915" grpId="0"/>
      <p:bldP spid="678921" grpId="0"/>
      <p:bldP spid="678922" grpId="0"/>
      <p:bldP spid="6789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AutoShape 2"/>
          <p:cNvSpPr>
            <a:spLocks noChangeArrowheads="1"/>
          </p:cNvSpPr>
          <p:nvPr/>
        </p:nvSpPr>
        <p:spPr bwMode="auto">
          <a:xfrm>
            <a:off x="1828800" y="3567113"/>
            <a:ext cx="5400675" cy="1254125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 </a:t>
            </a:r>
          </a:p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74819" name="Text Box 3"/>
          <p:cNvSpPr txBox="1">
            <a:spLocks noChangeArrowheads="1"/>
          </p:cNvSpPr>
          <p:nvPr/>
        </p:nvSpPr>
        <p:spPr bwMode="auto">
          <a:xfrm>
            <a:off x="1820863" y="3662363"/>
            <a:ext cx="5280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/>
              <a:t>   who, what            </a:t>
            </a:r>
            <a:r>
              <a:rPr lang="en-US" sz="3200">
                <a:solidFill>
                  <a:srgbClr val="800080"/>
                </a:solidFill>
              </a:rPr>
              <a:t>subject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162050" y="301625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5-4 QUESTIONS WITH WHO, WHO(M), AND WHAT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923925" y="1233488"/>
            <a:ext cx="2039938" cy="519112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QUESTION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584700" y="1233488"/>
            <a:ext cx="1743075" cy="519112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ANSWER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-66675" y="1752600"/>
            <a:ext cx="45545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/>
              <a:t>(a) </a:t>
            </a:r>
            <a:r>
              <a:rPr lang="en-US" sz="3200">
                <a:solidFill>
                  <a:srgbClr val="800080"/>
                </a:solidFill>
              </a:rPr>
              <a:t>Who</a:t>
            </a:r>
            <a:r>
              <a:rPr lang="en-US" sz="3200"/>
              <a:t> has a brother? 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4572000" y="1800225"/>
            <a:ext cx="1938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800080"/>
                </a:solidFill>
              </a:rPr>
              <a:t>He </a:t>
            </a:r>
            <a:r>
              <a:rPr lang="en-US" sz="3200"/>
              <a:t>does. </a:t>
            </a:r>
          </a:p>
        </p:txBody>
      </p:sp>
      <p:sp>
        <p:nvSpPr>
          <p:cNvPr id="674827" name="Text Box 11"/>
          <p:cNvSpPr txBox="1">
            <a:spLocks noChangeArrowheads="1"/>
          </p:cNvSpPr>
          <p:nvPr/>
        </p:nvSpPr>
        <p:spPr bwMode="auto">
          <a:xfrm>
            <a:off x="2211388" y="4241800"/>
            <a:ext cx="4581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chemeClr val="bg2"/>
                </a:solidFill>
              </a:rPr>
              <a:t>Do(Aux)</a:t>
            </a:r>
            <a:r>
              <a:rPr lang="en-US" sz="3200"/>
              <a:t> not used</a:t>
            </a:r>
          </a:p>
        </p:txBody>
      </p:sp>
      <p:sp>
        <p:nvSpPr>
          <p:cNvPr id="674828" name="AutoShape 12"/>
          <p:cNvSpPr>
            <a:spLocks noChangeArrowheads="1"/>
          </p:cNvSpPr>
          <p:nvPr/>
        </p:nvSpPr>
        <p:spPr bwMode="auto">
          <a:xfrm>
            <a:off x="4445000" y="3892550"/>
            <a:ext cx="969963" cy="238125"/>
          </a:xfrm>
          <a:prstGeom prst="rightArrow">
            <a:avLst>
              <a:gd name="adj1" fmla="val 50000"/>
              <a:gd name="adj2" fmla="val 101833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5" name="Text Box 15"/>
          <p:cNvSpPr txBox="1">
            <a:spLocks noChangeArrowheads="1"/>
          </p:cNvSpPr>
          <p:nvPr/>
        </p:nvSpPr>
        <p:spPr bwMode="auto">
          <a:xfrm>
            <a:off x="-66675" y="2552700"/>
            <a:ext cx="38052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/>
              <a:t>(c) </a:t>
            </a:r>
            <a:r>
              <a:rPr lang="en-US" sz="3200">
                <a:solidFill>
                  <a:srgbClr val="800080"/>
                </a:solidFill>
              </a:rPr>
              <a:t>What </a:t>
            </a:r>
            <a:r>
              <a:rPr lang="en-US" sz="3200"/>
              <a:t>runs fast? </a:t>
            </a:r>
          </a:p>
        </p:txBody>
      </p:sp>
      <p:sp>
        <p:nvSpPr>
          <p:cNvPr id="11276" name="Text Box 16"/>
          <p:cNvSpPr txBox="1">
            <a:spLocks noChangeArrowheads="1"/>
          </p:cNvSpPr>
          <p:nvPr/>
        </p:nvSpPr>
        <p:spPr bwMode="auto">
          <a:xfrm>
            <a:off x="4572000" y="2600325"/>
            <a:ext cx="3355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800080"/>
                </a:solidFill>
              </a:rPr>
              <a:t>A cheetah</a:t>
            </a:r>
            <a:r>
              <a:rPr lang="en-US" sz="3200"/>
              <a:t> does. </a:t>
            </a:r>
          </a:p>
        </p:txBody>
      </p:sp>
      <p:sp>
        <p:nvSpPr>
          <p:cNvPr id="674833" name="Text Box 17"/>
          <p:cNvSpPr txBox="1">
            <a:spLocks noChangeArrowheads="1"/>
          </p:cNvSpPr>
          <p:nvPr/>
        </p:nvSpPr>
        <p:spPr bwMode="auto">
          <a:xfrm>
            <a:off x="1704975" y="5054600"/>
            <a:ext cx="613251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/>
              <a:t>    </a:t>
            </a:r>
            <a:r>
              <a:rPr lang="en-US" sz="3200">
                <a:solidFill>
                  <a:schemeClr val="hlink"/>
                </a:solidFill>
              </a:rPr>
              <a:t>CORRECT:   Who sings?</a:t>
            </a:r>
          </a:p>
          <a:p>
            <a:pPr eaLnBrk="1" hangingPunct="1"/>
            <a:r>
              <a:rPr lang="en-US" sz="3200"/>
              <a:t>INCORRECT:    Who does sing?</a:t>
            </a:r>
          </a:p>
        </p:txBody>
      </p:sp>
      <p:sp>
        <p:nvSpPr>
          <p:cNvPr id="674834" name="AutoShape 18"/>
          <p:cNvSpPr>
            <a:spLocks noChangeArrowheads="1"/>
          </p:cNvSpPr>
          <p:nvPr/>
        </p:nvSpPr>
        <p:spPr bwMode="auto">
          <a:xfrm>
            <a:off x="5659438" y="5586413"/>
            <a:ext cx="815975" cy="6540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4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4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4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4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4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4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4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4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4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748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7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6748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18" grpId="0" animBg="1"/>
      <p:bldP spid="674819" grpId="0"/>
      <p:bldP spid="674827" grpId="0"/>
      <p:bldP spid="674827" grpId="1"/>
      <p:bldP spid="674828" grpId="0" animBg="1"/>
      <p:bldP spid="674833" grpId="0"/>
      <p:bldP spid="6748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8CC94833-4F92-48E9-AB87-FE726E5CE184}" type="slidenum">
              <a:rPr lang="en-US" b="0" i="0" smtClean="0"/>
              <a:pPr eaLnBrk="1" hangingPunct="1">
                <a:defRPr/>
              </a:pPr>
              <a:t>9</a:t>
            </a:fld>
            <a:endParaRPr lang="en-US" b="0" i="0" smtClean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-93663" y="2736850"/>
            <a:ext cx="991235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Who _______  television in the morning? 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1479550" y="4267200"/>
            <a:ext cx="22542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400" b="0" i="0">
                <a:solidFill>
                  <a:srgbClr val="FF0000"/>
                </a:solidFill>
              </a:rPr>
              <a:t>watches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5000625" y="4241800"/>
            <a:ext cx="35115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400" b="0" i="0">
                <a:solidFill>
                  <a:srgbClr val="FF0000"/>
                </a:solidFill>
              </a:rPr>
              <a:t>do you watch</a:t>
            </a:r>
          </a:p>
        </p:txBody>
      </p:sp>
      <p:sp>
        <p:nvSpPr>
          <p:cNvPr id="275463" name="AutoShape 7"/>
          <p:cNvSpPr>
            <a:spLocks noChangeArrowheads="1"/>
          </p:cNvSpPr>
          <p:nvPr/>
        </p:nvSpPr>
        <p:spPr bwMode="auto">
          <a:xfrm>
            <a:off x="4419600" y="4038600"/>
            <a:ext cx="228600" cy="1219200"/>
          </a:xfrm>
          <a:prstGeom prst="upArrow">
            <a:avLst>
              <a:gd name="adj1" fmla="val 50000"/>
              <a:gd name="adj2" fmla="val 133333"/>
            </a:avLst>
          </a:prstGeom>
          <a:solidFill>
            <a:srgbClr val="FF0000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5466" name="Text Box 10"/>
          <p:cNvSpPr txBox="1">
            <a:spLocks noChangeArrowheads="1"/>
          </p:cNvSpPr>
          <p:nvPr/>
        </p:nvSpPr>
        <p:spPr bwMode="auto">
          <a:xfrm>
            <a:off x="1143000" y="2724150"/>
            <a:ext cx="20669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 b="0" i="0"/>
              <a:t>watches</a:t>
            </a:r>
          </a:p>
        </p:txBody>
      </p:sp>
      <p:sp>
        <p:nvSpPr>
          <p:cNvPr id="12296" name="Text Box 1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  Let’s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1000" fill="hold"/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3" grpId="0" animBg="1"/>
      <p:bldP spid="275466" grpId="0"/>
    </p:bldLst>
  </p:timing>
</p:sld>
</file>

<file path=ppt/theme/theme1.xml><?xml version="1.0" encoding="utf-8"?>
<a:theme xmlns:a="http://schemas.openxmlformats.org/drawingml/2006/main" name="BEG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E70000"/>
      </a:accent6>
      <a:hlink>
        <a:srgbClr val="C73136"/>
      </a:hlink>
      <a:folHlink>
        <a:srgbClr val="808080"/>
      </a:folHlink>
    </a:clrScheme>
    <a:fontScheme name="BEG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G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D3495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G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E70000"/>
      </a:accent6>
      <a:hlink>
        <a:srgbClr val="C73136"/>
      </a:hlink>
      <a:folHlink>
        <a:srgbClr val="808080"/>
      </a:folHlink>
    </a:clrScheme>
    <a:fontScheme name="1_BEG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BEG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D3495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 DESIGN</Template>
  <TotalTime>17619</TotalTime>
  <Words>502</Words>
  <Application>Microsoft Office PowerPoint</Application>
  <PresentationFormat>On-screen Show (4:3)</PresentationFormat>
  <Paragraphs>182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BEG DESIGN</vt:lpstr>
      <vt:lpstr>1_BEG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Using Be</dc:title>
  <dc:creator>Laurette Simmons</dc:creator>
  <cp:lastModifiedBy>Koshka</cp:lastModifiedBy>
  <cp:revision>340</cp:revision>
  <dcterms:created xsi:type="dcterms:W3CDTF">2006-05-06T11:54:18Z</dcterms:created>
  <dcterms:modified xsi:type="dcterms:W3CDTF">2013-07-22T18:22:30Z</dcterms:modified>
</cp:coreProperties>
</file>