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4" r:id="rId4"/>
    <p:sldId id="259" r:id="rId5"/>
    <p:sldId id="257" r:id="rId6"/>
    <p:sldId id="258" r:id="rId7"/>
    <p:sldId id="262" r:id="rId8"/>
    <p:sldId id="263" r:id="rId9"/>
    <p:sldId id="266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73BB4D5-B5F1-42EB-9443-B1170F52EC87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B4D5-B5F1-42EB-9443-B1170F52EC87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B4D5-B5F1-42EB-9443-B1170F52EC87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73BB4D5-B5F1-42EB-9443-B1170F52EC87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73BB4D5-B5F1-42EB-9443-B1170F52EC87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B4D5-B5F1-42EB-9443-B1170F52EC87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B4D5-B5F1-42EB-9443-B1170F52EC87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73BB4D5-B5F1-42EB-9443-B1170F52EC87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B4D5-B5F1-42EB-9443-B1170F52EC87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73BB4D5-B5F1-42EB-9443-B1170F52EC87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73BB4D5-B5F1-42EB-9443-B1170F52EC87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3BB4D5-B5F1-42EB-9443-B1170F52EC87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There is / There are</a:t>
            </a:r>
            <a:br>
              <a:rPr lang="en-US" dirty="0" smtClean="0"/>
            </a:br>
            <a:r>
              <a:rPr lang="en-US" dirty="0" smtClean="0"/>
              <a:t>How many …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04 – Unit 10a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/>
          <a:srcRect r="1640"/>
          <a:stretch>
            <a:fillRect/>
          </a:stretch>
        </p:blipFill>
        <p:spPr bwMode="auto">
          <a:xfrm>
            <a:off x="411163" y="504825"/>
            <a:ext cx="8183562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y-children-like-to-share_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00200" y="304800"/>
            <a:ext cx="6400800" cy="6400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ouse-1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12733" y="306815"/>
            <a:ext cx="8394733" cy="63436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ouse-1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1" y="306815"/>
            <a:ext cx="8458198" cy="63436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527050"/>
            <a:ext cx="5051425" cy="110648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Yes/No Questions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143000" y="1752600"/>
            <a:ext cx="15408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b="1" dirty="0" smtClean="0">
                <a:latin typeface="Comic Sans MS" pitchFamily="66" charset="0"/>
              </a:rPr>
              <a:t>There </a:t>
            </a:r>
            <a:endParaRPr lang="en-GB" sz="3200" b="1" dirty="0">
              <a:latin typeface="Comic Sans MS" pitchFamily="66" charset="0"/>
            </a:endParaRP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484438" y="1743075"/>
            <a:ext cx="5004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b="1" dirty="0" smtClean="0">
                <a:latin typeface="Comic Sans MS" pitchFamily="66" charset="0"/>
              </a:rPr>
              <a:t>is</a:t>
            </a:r>
            <a:endParaRPr lang="en-GB" sz="3200" b="1" dirty="0">
              <a:latin typeface="Comic Sans MS" pitchFamily="66" charset="0"/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4048125" y="1752600"/>
            <a:ext cx="16305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b="1" dirty="0" smtClean="0">
                <a:latin typeface="Comic Sans MS" pitchFamily="66" charset="0"/>
              </a:rPr>
              <a:t>a stove</a:t>
            </a:r>
            <a:endParaRPr lang="en-GB" sz="3200" b="1" dirty="0">
              <a:latin typeface="Comic Sans MS" pitchFamily="66" charset="0"/>
            </a:endParaRP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2895600" y="1752600"/>
            <a:ext cx="12715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b="1" dirty="0" smtClean="0">
                <a:solidFill>
                  <a:srgbClr val="FF0066"/>
                </a:solidFill>
                <a:latin typeface="Comic Sans MS" pitchFamily="66" charset="0"/>
              </a:rPr>
              <a:t>there</a:t>
            </a:r>
            <a:endParaRPr lang="en-GB" sz="3200" b="1" dirty="0"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638800" y="1676400"/>
            <a:ext cx="4937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9647B9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936625" y="3962400"/>
            <a:ext cx="1801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9647B9"/>
                </a:solidFill>
                <a:latin typeface="Comic Sans MS" pitchFamily="66" charset="0"/>
              </a:rPr>
              <a:t>There </a:t>
            </a:r>
            <a:endParaRPr lang="en-GB" sz="3200" b="1" dirty="0">
              <a:solidFill>
                <a:srgbClr val="9647B9"/>
              </a:solidFill>
              <a:latin typeface="Comic Sans MS" pitchFamily="66" charset="0"/>
            </a:endParaRP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667000" y="3962400"/>
            <a:ext cx="882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Comic Sans MS" pitchFamily="66" charset="0"/>
              </a:rPr>
              <a:t>are</a:t>
            </a:r>
            <a:endParaRPr lang="en-GB" sz="3200" b="1" dirty="0">
              <a:latin typeface="Comic Sans MS" pitchFamily="66" charset="0"/>
            </a:endParaRP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4648200" y="3962400"/>
            <a:ext cx="19672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b="1" dirty="0" smtClean="0">
                <a:latin typeface="Comic Sans MS" pitchFamily="66" charset="0"/>
              </a:rPr>
              <a:t>two beds</a:t>
            </a:r>
            <a:endParaRPr lang="en-GB" sz="3200" b="1" dirty="0">
              <a:latin typeface="Comic Sans MS" pitchFamily="66" charset="0"/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505200" y="3962400"/>
            <a:ext cx="15160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9647B9"/>
                </a:solidFill>
                <a:latin typeface="Comic Sans MS" pitchFamily="66" charset="0"/>
              </a:rPr>
              <a:t>there</a:t>
            </a:r>
            <a:endParaRPr lang="en-GB" sz="3200" b="1" dirty="0">
              <a:solidFill>
                <a:srgbClr val="9647B9"/>
              </a:solidFill>
              <a:latin typeface="Comic Sans MS" pitchFamily="66" charset="0"/>
            </a:endParaRP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6553200" y="3886200"/>
            <a:ext cx="46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rgbClr val="FF0066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362200" y="2438400"/>
            <a:ext cx="335059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b="1" dirty="0" smtClean="0">
                <a:latin typeface="Comic Sans MS" pitchFamily="66" charset="0"/>
              </a:rPr>
              <a:t>Yes, there is.</a:t>
            </a:r>
          </a:p>
          <a:p>
            <a:r>
              <a:rPr lang="en-GB" sz="3200" b="1" dirty="0" smtClean="0">
                <a:latin typeface="Comic Sans MS" pitchFamily="66" charset="0"/>
              </a:rPr>
              <a:t>No, there isn’t.</a:t>
            </a:r>
            <a:endParaRPr lang="en-GB" sz="3200" b="1" dirty="0">
              <a:latin typeface="Comic Sans MS" pitchFamily="66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438400" y="4724400"/>
            <a:ext cx="368883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b="1" dirty="0" smtClean="0">
                <a:latin typeface="Comic Sans MS" pitchFamily="66" charset="0"/>
              </a:rPr>
              <a:t>Yes, there are.</a:t>
            </a:r>
          </a:p>
          <a:p>
            <a:r>
              <a:rPr lang="en-GB" sz="3200" b="1" dirty="0" smtClean="0">
                <a:latin typeface="Comic Sans MS" pitchFamily="66" charset="0"/>
              </a:rPr>
              <a:t>No, there aren’t.</a:t>
            </a:r>
            <a:endParaRPr lang="en-GB" sz="32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112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/>
      <p:bldP spid="11272" grpId="1"/>
      <p:bldP spid="11272" grpId="2"/>
      <p:bldP spid="11273" grpId="0"/>
      <p:bldP spid="11274" grpId="0"/>
      <p:bldP spid="11275" grpId="0"/>
      <p:bldP spid="11277" grpId="0"/>
      <p:bldP spid="11277" grpId="1"/>
      <p:bldP spid="11277" grpId="2"/>
      <p:bldP spid="11278" grpId="0"/>
      <p:bldP spid="11279" grpId="0"/>
      <p:bldP spid="11280" grpId="0"/>
      <p:bldP spid="11281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with there is/are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4038600" cy="4525963"/>
          </a:xfrm>
        </p:spPr>
        <p:txBody>
          <a:bodyPr/>
          <a:lstStyle/>
          <a:p>
            <a:r>
              <a:rPr lang="en-US" dirty="0" smtClean="0"/>
              <a:t>Is there furniture in your living room?</a:t>
            </a:r>
          </a:p>
          <a:p>
            <a:r>
              <a:rPr lang="en-US" dirty="0" smtClean="0"/>
              <a:t>Is there a sofa in your bedroom?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Are there appliances in your kitchen?</a:t>
            </a:r>
          </a:p>
          <a:p>
            <a:r>
              <a:rPr lang="en-US" dirty="0" smtClean="0"/>
              <a:t>Are there chairs in your kitchen?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10200" y="2133600"/>
            <a:ext cx="3733800" cy="304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Yes, there is.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No, there isn’t.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Yes, there are.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No, there aren’t (any).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Notched Right Arrow 4"/>
          <p:cNvSpPr/>
          <p:nvPr/>
        </p:nvSpPr>
        <p:spPr>
          <a:xfrm>
            <a:off x="4495800" y="2362200"/>
            <a:ext cx="6858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Notched Right Arrow 5"/>
          <p:cNvSpPr/>
          <p:nvPr/>
        </p:nvSpPr>
        <p:spPr>
          <a:xfrm>
            <a:off x="4495800" y="4267200"/>
            <a:ext cx="6858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Questions with there is/are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76400"/>
            <a:ext cx="9144000" cy="4724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Comic Sans MS" pitchFamily="66" charset="0"/>
              </a:rPr>
              <a:t>How many </a:t>
            </a:r>
            <a:r>
              <a:rPr lang="en-US" sz="2800" dirty="0" smtClean="0">
                <a:latin typeface="Comic Sans MS" pitchFamily="66" charset="0"/>
              </a:rPr>
              <a:t>tables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latin typeface="Comic Sans MS" pitchFamily="66" charset="0"/>
              </a:rPr>
              <a:t>are there </a:t>
            </a:r>
            <a:r>
              <a:rPr lang="en-US" sz="2800" dirty="0" smtClean="0">
                <a:latin typeface="Comic Sans MS" pitchFamily="66" charset="0"/>
              </a:rPr>
              <a:t>in the dining room</a:t>
            </a:r>
            <a:r>
              <a:rPr lang="en-US" sz="2800" dirty="0" smtClean="0">
                <a:latin typeface="Comic Sans MS" pitchFamily="66" charset="0"/>
              </a:rPr>
              <a:t>?</a:t>
            </a:r>
          </a:p>
          <a:p>
            <a:r>
              <a:rPr lang="en-US" sz="2800" b="1" dirty="0" smtClean="0">
                <a:solidFill>
                  <a:srgbClr val="7030A0"/>
                </a:solidFill>
                <a:latin typeface="Comic Sans MS" pitchFamily="66" charset="0"/>
              </a:rPr>
              <a:t>There is </a:t>
            </a:r>
            <a:r>
              <a:rPr lang="en-US" sz="2800" dirty="0" smtClean="0">
                <a:latin typeface="Comic Sans MS" pitchFamily="66" charset="0"/>
              </a:rPr>
              <a:t>one (table).</a:t>
            </a:r>
          </a:p>
          <a:p>
            <a:endParaRPr lang="en-US" sz="28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r>
              <a:rPr lang="en-US" sz="2800" b="1" dirty="0" smtClean="0">
                <a:solidFill>
                  <a:srgbClr val="7030A0"/>
                </a:solidFill>
                <a:latin typeface="Comic Sans MS" pitchFamily="66" charset="0"/>
              </a:rPr>
              <a:t>How </a:t>
            </a:r>
            <a:r>
              <a:rPr lang="en-US" sz="2800" b="1" dirty="0" smtClean="0">
                <a:solidFill>
                  <a:srgbClr val="7030A0"/>
                </a:solidFill>
                <a:latin typeface="Comic Sans MS" pitchFamily="66" charset="0"/>
              </a:rPr>
              <a:t>many </a:t>
            </a:r>
            <a:r>
              <a:rPr lang="en-US" sz="2800" dirty="0" smtClean="0">
                <a:latin typeface="Comic Sans MS" pitchFamily="66" charset="0"/>
              </a:rPr>
              <a:t>chairs </a:t>
            </a:r>
            <a:r>
              <a:rPr lang="en-US" sz="2800" b="1" dirty="0" smtClean="0">
                <a:solidFill>
                  <a:srgbClr val="7030A0"/>
                </a:solidFill>
                <a:latin typeface="Comic Sans MS" pitchFamily="66" charset="0"/>
              </a:rPr>
              <a:t>are there </a:t>
            </a:r>
            <a:r>
              <a:rPr lang="en-US" sz="2800" dirty="0" smtClean="0">
                <a:latin typeface="Comic Sans MS" pitchFamily="66" charset="0"/>
              </a:rPr>
              <a:t>in the kitchen</a:t>
            </a:r>
            <a:r>
              <a:rPr lang="en-US" sz="2800" dirty="0" smtClean="0">
                <a:latin typeface="Comic Sans MS" pitchFamily="66" charset="0"/>
              </a:rPr>
              <a:t>?</a:t>
            </a:r>
          </a:p>
          <a:p>
            <a:r>
              <a:rPr lang="en-US" sz="2800" b="1" dirty="0" smtClean="0">
                <a:solidFill>
                  <a:srgbClr val="7030A0"/>
                </a:solidFill>
                <a:latin typeface="Comic Sans MS" pitchFamily="66" charset="0"/>
              </a:rPr>
              <a:t>There are </a:t>
            </a:r>
            <a:r>
              <a:rPr lang="en-US" sz="2800" dirty="0" smtClean="0">
                <a:latin typeface="Comic Sans MS" pitchFamily="66" charset="0"/>
              </a:rPr>
              <a:t>five chairs.</a:t>
            </a:r>
          </a:p>
          <a:p>
            <a:pPr>
              <a:buNone/>
            </a:pPr>
            <a:endParaRPr lang="en-US" sz="2800" dirty="0" smtClean="0">
              <a:latin typeface="Comic Sans MS" pitchFamily="66" charset="0"/>
            </a:endParaRPr>
          </a:p>
          <a:p>
            <a:r>
              <a:rPr lang="en-US" sz="2800" b="1" dirty="0" smtClean="0">
                <a:solidFill>
                  <a:srgbClr val="7030A0"/>
                </a:solidFill>
                <a:latin typeface="Comic Sans MS" pitchFamily="66" charset="0"/>
              </a:rPr>
              <a:t>How many </a:t>
            </a:r>
            <a:r>
              <a:rPr lang="en-US" sz="2800" dirty="0" smtClean="0">
                <a:latin typeface="Comic Sans MS" pitchFamily="66" charset="0"/>
              </a:rPr>
              <a:t>beds </a:t>
            </a:r>
            <a:r>
              <a:rPr lang="en-US" sz="2800" b="1" dirty="0" smtClean="0">
                <a:solidFill>
                  <a:srgbClr val="7030A0"/>
                </a:solidFill>
                <a:latin typeface="Comic Sans MS" pitchFamily="66" charset="0"/>
              </a:rPr>
              <a:t>are there </a:t>
            </a:r>
            <a:r>
              <a:rPr lang="en-US" sz="2800" dirty="0" smtClean="0">
                <a:latin typeface="Comic Sans MS" pitchFamily="66" charset="0"/>
              </a:rPr>
              <a:t>in the living room</a:t>
            </a:r>
            <a:r>
              <a:rPr lang="en-US" sz="2800" dirty="0" smtClean="0">
                <a:latin typeface="Comic Sans MS" pitchFamily="66" charset="0"/>
              </a:rPr>
              <a:t>?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There aren’t </a:t>
            </a:r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any (beds).</a:t>
            </a:r>
            <a:endParaRPr lang="en-US" sz="280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ouse-1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304800"/>
            <a:ext cx="8458200" cy="63476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ouse-1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306815"/>
            <a:ext cx="8458200" cy="63436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ouse-1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12733" y="687391"/>
            <a:ext cx="8394733" cy="55824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</TotalTime>
  <Words>150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There is / There are How many … ?</vt:lpstr>
      <vt:lpstr>Slide 2</vt:lpstr>
      <vt:lpstr>Slide 3</vt:lpstr>
      <vt:lpstr>Yes/No Questions</vt:lpstr>
      <vt:lpstr>Questions with there is/are</vt:lpstr>
      <vt:lpstr>Questions with there is/are</vt:lpstr>
      <vt:lpstr>Slide 7</vt:lpstr>
      <vt:lpstr>Slide 8</vt:lpstr>
      <vt:lpstr>Slide 9</vt:lpstr>
      <vt:lpstr>Slide 10</vt:lpstr>
      <vt:lpstr>Slide 11</vt:lpstr>
    </vt:vector>
  </TitlesOfParts>
  <Company>Berts-pc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B</cp:lastModifiedBy>
  <cp:revision>9</cp:revision>
  <dcterms:created xsi:type="dcterms:W3CDTF">2010-07-02T05:15:12Z</dcterms:created>
  <dcterms:modified xsi:type="dcterms:W3CDTF">2010-11-30T17:50:58Z</dcterms:modified>
</cp:coreProperties>
</file>