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57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E4D2D18-DCA9-4312-90D0-57F8582968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E792A7-25A4-4B1D-8FB0-27632C4F9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A4B225-0AA5-4BAB-B467-44A695F88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78F21-3502-4CBF-B893-5E8166C4C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56489EE-6956-4ED3-B3B4-BAE287D47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F9304-604F-4BB1-B23A-CED6418A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D9C310-592A-4817-B00C-3ED395DE0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0B92E5-1161-4958-81A0-5F7E344E1A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6F7AD7-B454-4340-BC13-F5F067FBE5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D30AC4-4508-44D8-95C4-01F1828BB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8DDDA-37C8-4902-8423-0FB6D34F48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D97A51-BBCC-4DA6-8AC8-63634DB160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2492375"/>
            <a:ext cx="6096000" cy="16986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Too / very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5400" y="6400800"/>
            <a:ext cx="6654800" cy="457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990000"/>
                </a:solidFill>
                <a:latin typeface="Comic Sans MS" pitchFamily="66" charset="0"/>
              </a:rPr>
              <a:t>Basic 4 – Unit 10b </a:t>
            </a:r>
            <a:endParaRPr lang="en-US" b="1" dirty="0">
              <a:solidFill>
                <a:srgbClr val="990000"/>
              </a:solidFill>
              <a:latin typeface="Comic Sans MS" pitchFamily="66" charset="0"/>
            </a:endParaRPr>
          </a:p>
        </p:txBody>
      </p:sp>
      <p:pic>
        <p:nvPicPr>
          <p:cNvPr id="7175" name="Picture 7" descr="j00787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97314">
            <a:off x="284163" y="623888"/>
            <a:ext cx="329565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381000"/>
            <a:ext cx="83820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mic Sans MS" pitchFamily="66" charset="0"/>
              </a:rPr>
              <a:t>Q1 </a:t>
            </a:r>
            <a:r>
              <a:rPr lang="en-US" sz="2200" dirty="0" smtClean="0">
                <a:latin typeface="Comic Sans MS" pitchFamily="66" charset="0"/>
              </a:rPr>
              <a:t>- It </a:t>
            </a:r>
            <a:r>
              <a:rPr lang="en-US" sz="2200" dirty="0" smtClean="0">
                <a:latin typeface="Comic Sans MS" pitchFamily="66" charset="0"/>
              </a:rPr>
              <a:t>is </a:t>
            </a:r>
            <a:r>
              <a:rPr lang="en-US" sz="2200" dirty="0" smtClean="0">
                <a:latin typeface="Comic Sans MS" pitchFamily="66" charset="0"/>
              </a:rPr>
              <a:t>_____ </a:t>
            </a:r>
            <a:r>
              <a:rPr lang="en-US" sz="2200" dirty="0" smtClean="0">
                <a:latin typeface="Comic Sans MS" pitchFamily="66" charset="0"/>
              </a:rPr>
              <a:t>. I can´t buy it.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	v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ery expensive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	   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	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too expensive	</a:t>
            </a:r>
          </a:p>
          <a:p>
            <a:endParaRPr lang="en-US" sz="22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Q2 - It's ___ to read; </a:t>
            </a:r>
            <a:r>
              <a:rPr lang="en-US" sz="2200" dirty="0" smtClean="0">
                <a:latin typeface="Comic Sans MS" pitchFamily="66" charset="0"/>
              </a:rPr>
              <a:t>but I think I understand the important ideas.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	very difficult		too difficult</a:t>
            </a:r>
          </a:p>
          <a:p>
            <a:endParaRPr lang="en-US" sz="22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Q3 - They </a:t>
            </a:r>
            <a:r>
              <a:rPr lang="en-US" sz="2200" dirty="0" smtClean="0">
                <a:latin typeface="Comic Sans MS" pitchFamily="66" charset="0"/>
              </a:rPr>
              <a:t>are  </a:t>
            </a:r>
            <a:r>
              <a:rPr lang="en-US" sz="2200" dirty="0" smtClean="0">
                <a:latin typeface="Comic Sans MS" pitchFamily="66" charset="0"/>
              </a:rPr>
              <a:t>_____ , so they </a:t>
            </a:r>
            <a:r>
              <a:rPr lang="en-US" sz="2200" dirty="0" smtClean="0">
                <a:latin typeface="Comic Sans MS" pitchFamily="66" charset="0"/>
              </a:rPr>
              <a:t>can´t be part of the basketball team.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	too short		very short</a:t>
            </a:r>
          </a:p>
          <a:p>
            <a:endParaRPr lang="en-US" sz="22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Q4 – The dog is  </a:t>
            </a:r>
            <a:r>
              <a:rPr lang="en-US" sz="2200" dirty="0" smtClean="0">
                <a:latin typeface="Comic Sans MS" pitchFamily="66" charset="0"/>
              </a:rPr>
              <a:t>_____ </a:t>
            </a:r>
            <a:r>
              <a:rPr lang="en-US" sz="2200" dirty="0" smtClean="0">
                <a:latin typeface="Comic Sans MS" pitchFamily="66" charset="0"/>
              </a:rPr>
              <a:t>for that house. We need to buy a new one</a:t>
            </a:r>
            <a:r>
              <a:rPr lang="en-US" sz="2200" dirty="0" smtClean="0">
                <a:latin typeface="Comic Sans MS" pitchFamily="66" charset="0"/>
              </a:rPr>
              <a:t>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too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big</a:t>
            </a:r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	very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big</a:t>
            </a:r>
            <a:endParaRPr lang="en-US" sz="2200" dirty="0">
              <a:solidFill>
                <a:srgbClr val="000066"/>
              </a:solidFill>
              <a:latin typeface="Comic Sans MS" pitchFamily="66" charset="0"/>
            </a:endParaRPr>
          </a:p>
          <a:p>
            <a:endParaRPr lang="en-US" sz="22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Q5 </a:t>
            </a:r>
            <a:r>
              <a:rPr lang="en-US" sz="2200" dirty="0" smtClean="0">
                <a:latin typeface="Comic Sans MS" pitchFamily="66" charset="0"/>
              </a:rPr>
              <a:t>– My apartment is </a:t>
            </a:r>
            <a:r>
              <a:rPr lang="en-US" sz="2200" dirty="0" smtClean="0">
                <a:latin typeface="Comic Sans MS" pitchFamily="66" charset="0"/>
              </a:rPr>
              <a:t>____ to </a:t>
            </a:r>
            <a:r>
              <a:rPr lang="en-US" sz="2200" dirty="0" smtClean="0">
                <a:latin typeface="Comic Sans MS" pitchFamily="66" charset="0"/>
              </a:rPr>
              <a:t>buy more furniture. I need more space.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too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small</a:t>
            </a:r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	very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big</a:t>
            </a:r>
            <a:endParaRPr lang="en-US" sz="2200" dirty="0">
              <a:solidFill>
                <a:srgbClr val="000066"/>
              </a:solidFill>
              <a:latin typeface="Comic Sans MS" pitchFamily="66" charset="0"/>
            </a:endParaRPr>
          </a:p>
          <a:p>
            <a:endParaRPr lang="en-US" sz="2200" dirty="0" smtClean="0">
              <a:solidFill>
                <a:srgbClr val="000066"/>
              </a:solidFill>
              <a:latin typeface="Comic Sans MS" pitchFamily="66" charset="0"/>
            </a:endParaRPr>
          </a:p>
          <a:p>
            <a:r>
              <a:rPr lang="en-US" sz="2200" dirty="0" smtClean="0">
                <a:latin typeface="Comic Sans MS" pitchFamily="66" charset="0"/>
              </a:rPr>
              <a:t>Q6 </a:t>
            </a:r>
            <a:r>
              <a:rPr lang="en-US" sz="2200" dirty="0" smtClean="0">
                <a:latin typeface="Comic Sans MS" pitchFamily="66" charset="0"/>
              </a:rPr>
              <a:t>– The exam is ____ . I don´t know the answers.</a:t>
            </a:r>
            <a:endParaRPr lang="en-US" sz="2200" dirty="0" smtClean="0">
              <a:latin typeface="Comic Sans MS" pitchFamily="66" charset="0"/>
            </a:endParaRPr>
          </a:p>
          <a:p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too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difficult</a:t>
            </a:r>
            <a:r>
              <a:rPr lang="en-US" sz="2200" dirty="0">
                <a:solidFill>
                  <a:srgbClr val="000066"/>
                </a:solidFill>
                <a:latin typeface="Comic Sans MS" pitchFamily="66" charset="0"/>
              </a:rPr>
              <a:t>		very </a:t>
            </a:r>
            <a:r>
              <a:rPr lang="en-US" sz="2200" dirty="0" smtClean="0">
                <a:solidFill>
                  <a:srgbClr val="000066"/>
                </a:solidFill>
                <a:latin typeface="Comic Sans MS" pitchFamily="66" charset="0"/>
              </a:rPr>
              <a:t>difficult</a:t>
            </a:r>
            <a:endParaRPr lang="en-US" sz="2200" dirty="0">
              <a:solidFill>
                <a:srgbClr val="0000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957072"/>
          </a:xfrm>
        </p:spPr>
        <p:txBody>
          <a:bodyPr/>
          <a:lstStyle/>
          <a:p>
            <a:r>
              <a:rPr lang="en-US" dirty="0" smtClean="0"/>
              <a:t>Yes, there are. The bus is </a:t>
            </a:r>
            <a:r>
              <a:rPr lang="en-US" dirty="0" smtClean="0">
                <a:solidFill>
                  <a:srgbClr val="C00000"/>
                </a:solidFill>
              </a:rPr>
              <a:t>too full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699614"/>
            <a:ext cx="7315200" cy="515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 there a lot of people in the bus?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957072"/>
          </a:xfrm>
        </p:spPr>
        <p:txBody>
          <a:bodyPr/>
          <a:lstStyle/>
          <a:p>
            <a:r>
              <a:rPr lang="en-US" dirty="0" smtClean="0"/>
              <a:t>Yes, there is. It is </a:t>
            </a:r>
            <a:r>
              <a:rPr lang="en-US" dirty="0" smtClean="0">
                <a:solidFill>
                  <a:srgbClr val="C00000"/>
                </a:solidFill>
              </a:rPr>
              <a:t>too full.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1959322"/>
            <a:ext cx="6468516" cy="4599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there are lot of food in the dog’s bowl?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458200" cy="957072"/>
          </a:xfrm>
        </p:spPr>
        <p:txBody>
          <a:bodyPr/>
          <a:lstStyle/>
          <a:p>
            <a:r>
              <a:rPr lang="en-US" dirty="0" smtClean="0"/>
              <a:t>No, it is </a:t>
            </a:r>
            <a:r>
              <a:rPr lang="en-US" dirty="0" smtClean="0">
                <a:solidFill>
                  <a:srgbClr val="C00000"/>
                </a:solidFill>
              </a:rPr>
              <a:t>too little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9132" y="1959322"/>
            <a:ext cx="5735452" cy="4599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304800" y="1447800"/>
            <a:ext cx="8458200" cy="957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there 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n’t enough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Is this enough soup?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Is he tall enough to ride the rollercoaster?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957072"/>
          </a:xfrm>
        </p:spPr>
        <p:txBody>
          <a:bodyPr/>
          <a:lstStyle/>
          <a:p>
            <a:r>
              <a:rPr lang="en-US" dirty="0" smtClean="0"/>
              <a:t>No, he is not. He is </a:t>
            </a:r>
            <a:r>
              <a:rPr lang="en-US" dirty="0" smtClean="0">
                <a:solidFill>
                  <a:srgbClr val="C00000"/>
                </a:solidFill>
              </a:rPr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66"/>
                </a:solidFill>
              </a:rPr>
              <a:t>short</a:t>
            </a:r>
            <a:r>
              <a:rPr lang="en-US" dirty="0" smtClean="0"/>
              <a:t> for the roller coaster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752601"/>
            <a:ext cx="3623072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How is the</a:t>
            </a:r>
            <a:r>
              <a:rPr lang="en-US" dirty="0" smtClean="0"/>
              <a:t> </a:t>
            </a:r>
            <a:r>
              <a:rPr lang="en-US" dirty="0" smtClean="0"/>
              <a:t>soup?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458200" cy="9570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soup is </a:t>
            </a:r>
            <a:r>
              <a:rPr lang="en-US" dirty="0" smtClean="0">
                <a:solidFill>
                  <a:srgbClr val="C00000"/>
                </a:solidFill>
              </a:rPr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66"/>
                </a:solidFill>
              </a:rPr>
              <a:t>hot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57400" y="2209800"/>
            <a:ext cx="6019800" cy="4514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Can she go on vacation?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7543800" cy="957072"/>
          </a:xfrm>
        </p:spPr>
        <p:txBody>
          <a:bodyPr>
            <a:normAutofit/>
          </a:bodyPr>
          <a:lstStyle/>
          <a:p>
            <a:r>
              <a:rPr lang="en-US" dirty="0" smtClean="0"/>
              <a:t>No, she </a:t>
            </a:r>
            <a:r>
              <a:rPr lang="en-US" dirty="0" smtClean="0"/>
              <a:t>can´t. </a:t>
            </a:r>
            <a:r>
              <a:rPr lang="en-US" dirty="0" smtClean="0"/>
              <a:t>She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too busy </a:t>
            </a:r>
            <a:r>
              <a:rPr lang="en-US" dirty="0" smtClean="0"/>
              <a:t>to go on vacation.</a:t>
            </a:r>
            <a:endParaRPr lang="en-US" dirty="0"/>
          </a:p>
        </p:txBody>
      </p:sp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62200" y="2286000"/>
            <a:ext cx="44958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residential_debate0427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52400"/>
            <a:ext cx="4894677" cy="6528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381000"/>
            <a:ext cx="83820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The </a:t>
            </a:r>
            <a:r>
              <a:rPr lang="en-US" sz="2600" dirty="0" smtClean="0">
                <a:latin typeface="Comic Sans MS" pitchFamily="66" charset="0"/>
              </a:rPr>
              <a:t>backpack is </a:t>
            </a:r>
            <a:r>
              <a:rPr lang="en-US" sz="2600" dirty="0" smtClean="0">
                <a:latin typeface="Comic Sans MS" pitchFamily="66" charset="0"/>
              </a:rPr>
              <a:t>(heavy) </a:t>
            </a:r>
            <a:r>
              <a:rPr lang="en-US" sz="2600" dirty="0" smtClean="0">
                <a:latin typeface="Comic Sans MS" pitchFamily="66" charset="0"/>
              </a:rPr>
              <a:t>______ </a:t>
            </a:r>
            <a:r>
              <a:rPr lang="en-US" sz="2600" dirty="0" smtClean="0">
                <a:latin typeface="Comic Sans MS" pitchFamily="66" charset="0"/>
              </a:rPr>
              <a:t>to </a:t>
            </a:r>
            <a:r>
              <a:rPr lang="en-US" sz="2600" dirty="0" smtClean="0">
                <a:latin typeface="Comic Sans MS" pitchFamily="66" charset="0"/>
              </a:rPr>
              <a:t>take . </a:t>
            </a: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You're (young) __________ to drive. </a:t>
            </a:r>
            <a:endParaRPr lang="en-US" sz="2600" dirty="0" smtClean="0">
              <a:latin typeface="Comic Sans MS" pitchFamily="66" charset="0"/>
            </a:endParaRP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That </a:t>
            </a:r>
            <a:r>
              <a:rPr lang="en-US" sz="2600" dirty="0" smtClean="0">
                <a:latin typeface="Comic Sans MS" pitchFamily="66" charset="0"/>
              </a:rPr>
              <a:t>sweater is big, it's (big) </a:t>
            </a:r>
            <a:r>
              <a:rPr lang="en-US" sz="2600" dirty="0" smtClean="0">
                <a:latin typeface="Comic Sans MS" pitchFamily="66" charset="0"/>
              </a:rPr>
              <a:t>____ </a:t>
            </a:r>
            <a:r>
              <a:rPr lang="en-US" sz="2600" dirty="0" smtClean="0">
                <a:latin typeface="Comic Sans MS" pitchFamily="66" charset="0"/>
              </a:rPr>
              <a:t>for you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r>
              <a:rPr lang="en-US" sz="2600" dirty="0" smtClean="0">
                <a:latin typeface="Comic Sans MS" pitchFamily="66" charset="0"/>
              </a:rPr>
              <a:t> 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This coffee is (strong) ________ for me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The disco is (far) ___________ to walk</a:t>
            </a:r>
            <a:r>
              <a:rPr lang="en-US" sz="2600" dirty="0" smtClean="0">
                <a:latin typeface="Comic Sans MS" pitchFamily="66" charset="0"/>
              </a:rPr>
              <a:t>. </a:t>
            </a:r>
            <a:r>
              <a:rPr lang="en-US" sz="2600" dirty="0" smtClean="0">
                <a:latin typeface="Comic Sans MS" pitchFamily="66" charset="0"/>
                <a:sym typeface="Wingdings" pitchFamily="2" charset="2"/>
              </a:rPr>
              <a:t></a:t>
            </a: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He's </a:t>
            </a:r>
            <a:r>
              <a:rPr lang="en-US" sz="2600" dirty="0" smtClean="0">
                <a:latin typeface="Comic Sans MS" pitchFamily="66" charset="0"/>
              </a:rPr>
              <a:t>16. He's (young) </a:t>
            </a:r>
            <a:r>
              <a:rPr lang="en-US" sz="2600" dirty="0" smtClean="0">
                <a:latin typeface="Comic Sans MS" pitchFamily="66" charset="0"/>
              </a:rPr>
              <a:t>______ </a:t>
            </a:r>
            <a:r>
              <a:rPr lang="en-US" sz="2600" dirty="0" smtClean="0">
                <a:latin typeface="Comic Sans MS" pitchFamily="66" charset="0"/>
              </a:rPr>
              <a:t>to vote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She's 14. She's (young)  </a:t>
            </a:r>
            <a:r>
              <a:rPr lang="en-US" sz="2600" dirty="0" smtClean="0">
                <a:latin typeface="Comic Sans MS" pitchFamily="66" charset="0"/>
              </a:rPr>
              <a:t>____ </a:t>
            </a:r>
            <a:r>
              <a:rPr lang="en-US" sz="2600" dirty="0" smtClean="0">
                <a:latin typeface="Comic Sans MS" pitchFamily="66" charset="0"/>
              </a:rPr>
              <a:t>to go to clubs</a:t>
            </a:r>
            <a:r>
              <a:rPr lang="en-US" sz="2600" dirty="0" smtClean="0">
                <a:latin typeface="Comic Sans MS" pitchFamily="66" charset="0"/>
              </a:rPr>
              <a:t>.</a:t>
            </a: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I can't work today. It's  (hot) ________. </a:t>
            </a:r>
            <a:endParaRPr lang="en-US" sz="2600" dirty="0" smtClean="0">
              <a:latin typeface="Comic Sans MS" pitchFamily="66" charset="0"/>
            </a:endParaRPr>
          </a:p>
          <a:p>
            <a:endParaRPr lang="en-US" sz="2600" dirty="0" smtClean="0">
              <a:latin typeface="Comic Sans MS" pitchFamily="66" charset="0"/>
            </a:endParaRPr>
          </a:p>
          <a:p>
            <a:r>
              <a:rPr lang="en-US" sz="2600" dirty="0" smtClean="0">
                <a:latin typeface="Comic Sans MS" pitchFamily="66" charset="0"/>
              </a:rPr>
              <a:t>I can't do this exercise because it's  (difficult) </a:t>
            </a:r>
            <a:r>
              <a:rPr lang="en-US" sz="2600" dirty="0" smtClean="0">
                <a:latin typeface="Comic Sans MS" pitchFamily="66" charset="0"/>
              </a:rPr>
              <a:t>______. </a:t>
            </a:r>
            <a:endParaRPr lang="en-US" sz="2600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280</TotalTime>
  <Words>232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Too / very</vt:lpstr>
      <vt:lpstr>Are there a lot of people in the bus?</vt:lpstr>
      <vt:lpstr>Is there are lot of food in the dog’s bowl?</vt:lpstr>
      <vt:lpstr>Is this enough soup?</vt:lpstr>
      <vt:lpstr>Is he tall enough to ride the rollercoaster?</vt:lpstr>
      <vt:lpstr>How is the soup?</vt:lpstr>
      <vt:lpstr>Can she go on vacation?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Perfect Continuous Tense</dc:title>
  <dc:creator>Me</dc:creator>
  <cp:lastModifiedBy>D</cp:lastModifiedBy>
  <cp:revision>57</cp:revision>
  <dcterms:created xsi:type="dcterms:W3CDTF">2007-09-30T03:13:30Z</dcterms:created>
  <dcterms:modified xsi:type="dcterms:W3CDTF">2012-04-09T15:19:31Z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TC100690491033</vt:lpwstr>
  </property>
</Properties>
</file>