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36"/>
  </p:notesMasterIdLst>
  <p:sldIdLst>
    <p:sldId id="673" r:id="rId4"/>
    <p:sldId id="638" r:id="rId5"/>
    <p:sldId id="619" r:id="rId6"/>
    <p:sldId id="417" r:id="rId7"/>
    <p:sldId id="620" r:id="rId8"/>
    <p:sldId id="331" r:id="rId9"/>
    <p:sldId id="540" r:id="rId10"/>
    <p:sldId id="605" r:id="rId11"/>
    <p:sldId id="543" r:id="rId12"/>
    <p:sldId id="500" r:id="rId13"/>
    <p:sldId id="497" r:id="rId14"/>
    <p:sldId id="501" r:id="rId15"/>
    <p:sldId id="518" r:id="rId16"/>
    <p:sldId id="677" r:id="rId17"/>
    <p:sldId id="499" r:id="rId18"/>
    <p:sldId id="520" r:id="rId19"/>
    <p:sldId id="498" r:id="rId20"/>
    <p:sldId id="400" r:id="rId21"/>
    <p:sldId id="519" r:id="rId22"/>
    <p:sldId id="401" r:id="rId23"/>
    <p:sldId id="337" r:id="rId24"/>
    <p:sldId id="535" r:id="rId25"/>
    <p:sldId id="604" r:id="rId26"/>
    <p:sldId id="537" r:id="rId27"/>
    <p:sldId id="526" r:id="rId28"/>
    <p:sldId id="536" r:id="rId29"/>
    <p:sldId id="542" r:id="rId30"/>
    <p:sldId id="545" r:id="rId31"/>
    <p:sldId id="544" r:id="rId32"/>
    <p:sldId id="547" r:id="rId33"/>
    <p:sldId id="548" r:id="rId34"/>
    <p:sldId id="66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FF"/>
    <a:srgbClr val="EF6BCC"/>
    <a:srgbClr val="F286D6"/>
    <a:srgbClr val="FF0000"/>
    <a:srgbClr val="800080"/>
    <a:srgbClr val="0000CC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6" autoAdjust="0"/>
    <p:restoredTop sz="97762" autoAdjust="0"/>
  </p:normalViewPr>
  <p:slideViewPr>
    <p:cSldViewPr>
      <p:cViewPr>
        <p:scale>
          <a:sx n="75" d="100"/>
          <a:sy n="75" d="100"/>
        </p:scale>
        <p:origin x="-2826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DE744161-7AA8-402E-A5EA-2C4423965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0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2D876B-D44A-4D36-A44C-E1994A01639D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96D2-A837-442E-814E-E339C1A18E95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B4DEA3-1993-42DB-A8DD-2F6A2A96FD6F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39021D-C2DD-499B-824A-FD0045CB4288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0F36C8-D3F9-47EB-9684-AFACBBD71CCF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974EF-A963-401E-AC1E-B7272AC5B80C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974EF-A963-401E-AC1E-B7272AC5B80C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870B9-4081-40C3-A7FD-D5DE05AEB267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1610AC-1670-485D-8502-649E104E60DE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B155C5-FA86-4180-997C-EBB02C9311BE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7C6EF-CBA5-4F0F-8066-A4957CC67C3D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D0047F-F7EA-4824-9815-E7CBCBC0F7BC}" type="slidenum">
              <a:rPr lang="en-US" b="0" i="0" smtClean="0"/>
              <a:pPr eaLnBrk="1" hangingPunct="1"/>
              <a:t>2</a:t>
            </a:fld>
            <a:endParaRPr lang="en-US" b="0" i="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916C7-D090-49C2-BD36-55ECABDDFA19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103EC2-5D23-400B-849C-0CF4DC58F913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DF9EE1-3C49-4968-881B-F7F1A47F6D20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2FD4D4-157F-406C-8C8B-E1F704AB4E30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B25CEE-E408-460C-953B-F60DD7D97A49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9530C-E4EC-41DE-95F9-F4913842BC24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0600A-449E-4943-8BF1-7F3A2ECFB546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DCCC1A-29D1-477B-B327-AEE1E3F1F34F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0D9CED-3E05-406A-B77F-8437D772BC60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F007E3-1E45-400C-A459-2056CAEDAECD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1F987F-4DFA-4ECB-923A-0CC64ABD60F8}" type="slidenum">
              <a:rPr lang="en-US" b="0" i="0" smtClean="0"/>
              <a:pPr eaLnBrk="1" hangingPunct="1"/>
              <a:t>3</a:t>
            </a:fld>
            <a:endParaRPr lang="en-US" b="0" i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F1FD8B-A5AE-467E-A28E-08E5A21243CF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FA308F-1E97-4855-B758-E56915A97562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8D2E13-4763-445E-8BC5-FB23E2F19363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DE468E-8FED-424C-A510-A2A06D248670}" type="slidenum">
              <a:rPr lang="en-US" b="0" i="0" smtClean="0"/>
              <a:pPr eaLnBrk="1" hangingPunct="1"/>
              <a:t>4</a:t>
            </a:fld>
            <a:endParaRPr lang="en-US" b="0" i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2DB45-E899-4749-8F30-66EF41CF7477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3402-00F8-4037-822E-70FCF8F36DAB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3E9D90-C25E-43EE-A618-D91C37F97A6B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0B94D9-C427-48F2-9209-5441C1B1EA32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42442C-ABF1-4D44-A8EE-9D42333682D4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71A81-4A41-4D6B-AF8D-85F36E96A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C503-EADF-49AF-8EA7-B1AFD6D2D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1887-2B0E-4450-A25C-8C4493D36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0AB7-9ADA-4327-958E-BD1F0763D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BC685-7358-4F31-A213-4805A07E5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87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9BD4F-B5E9-4DF7-815A-8685D9245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5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9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915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831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8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3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6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C5ED0-1374-4145-BA3D-1A95F2A21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2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8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3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7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14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59B4-19DD-4065-B57E-4D5A4897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822D6-2A9C-4A68-A1BD-28E37EB27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61EF7-9AD5-400A-A417-2DDD1DA37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F0563-FB10-475B-A524-0879E9532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265EC-66C7-44B4-98AA-A069A6D2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60EA-AE44-450E-A113-848CD373C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>
              <a:defRPr/>
            </a:pPr>
            <a:fld id="{24B53D82-7D06-4DFD-8A1B-8732A5F26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49C12-C81A-498D-9A12-A2F4B1477BCB}" type="slidenum">
              <a:rPr lang="en-US" b="0" i="0" smtClean="0"/>
              <a:pPr eaLnBrk="1" hangingPunct="1"/>
              <a:t>1</a:t>
            </a:fld>
            <a:endParaRPr lang="en-US" b="0" i="0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019800" y="1676400"/>
            <a:ext cx="2514600" cy="28956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276600" y="1676400"/>
            <a:ext cx="2667000" cy="40386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C7303B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819400" y="1882775"/>
            <a:ext cx="525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    SINGULAR</a:t>
            </a:r>
            <a:r>
              <a:rPr lang="en-US" sz="3200" b="0" i="0"/>
              <a:t>    </a:t>
            </a:r>
            <a:r>
              <a:rPr lang="en-US" sz="3600" b="0" i="0"/>
              <a:t>PLURAL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79425" y="2844800"/>
            <a:ext cx="267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1</a:t>
            </a:r>
            <a:r>
              <a:rPr lang="en-US" sz="3200" b="0" i="0" baseline="30000"/>
              <a:t>st</a:t>
            </a:r>
            <a:r>
              <a:rPr lang="en-US" sz="3200" b="0" i="0"/>
              <a:t>  PERSON 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352800" y="28194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I </a:t>
            </a:r>
            <a:r>
              <a:rPr lang="en-US" sz="3600"/>
              <a:t>walk</a:t>
            </a:r>
            <a:r>
              <a:rPr lang="en-US" sz="3600" b="0" i="0"/>
              <a:t> 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6191250" y="2786063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we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525463" y="3403600"/>
            <a:ext cx="2535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2</a:t>
            </a:r>
            <a:r>
              <a:rPr lang="en-US" sz="3200" b="0" i="0" baseline="30000"/>
              <a:t>nd</a:t>
            </a:r>
            <a:r>
              <a:rPr lang="en-US" sz="3200" b="0" i="0"/>
              <a:t> PERSON</a:t>
            </a:r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3505200" y="331946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you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4" name="Rectangle 10"/>
          <p:cNvSpPr>
            <a:spLocks noChangeArrowheads="1"/>
          </p:cNvSpPr>
          <p:nvPr/>
        </p:nvSpPr>
        <p:spPr bwMode="auto">
          <a:xfrm>
            <a:off x="6216650" y="331946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i="0"/>
              <a:t>you</a:t>
            </a:r>
            <a:r>
              <a:rPr lang="en-US" sz="3600"/>
              <a:t> walk</a:t>
            </a:r>
            <a:r>
              <a:rPr lang="en-US" sz="3600" b="0" i="0"/>
              <a:t> </a:t>
            </a:r>
          </a:p>
        </p:txBody>
      </p:sp>
      <p:sp>
        <p:nvSpPr>
          <p:cNvPr id="615436" name="Rectangle 12"/>
          <p:cNvSpPr>
            <a:spLocks noChangeArrowheads="1"/>
          </p:cNvSpPr>
          <p:nvPr/>
        </p:nvSpPr>
        <p:spPr bwMode="auto">
          <a:xfrm>
            <a:off x="3524250" y="3938588"/>
            <a:ext cx="2343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she</a:t>
            </a:r>
            <a:r>
              <a:rPr lang="en-US" sz="3600"/>
              <a:t> walks</a:t>
            </a:r>
          </a:p>
          <a:p>
            <a:r>
              <a:rPr lang="en-US" sz="3600" i="0"/>
              <a:t>he</a:t>
            </a:r>
            <a:r>
              <a:rPr lang="en-US" sz="3600"/>
              <a:t> walks</a:t>
            </a:r>
          </a:p>
          <a:p>
            <a:r>
              <a:rPr lang="en-US" sz="3600" i="0"/>
              <a:t>it</a:t>
            </a:r>
            <a:r>
              <a:rPr lang="en-US" sz="3600"/>
              <a:t> walks</a:t>
            </a:r>
          </a:p>
        </p:txBody>
      </p:sp>
      <p:sp>
        <p:nvSpPr>
          <p:cNvPr id="615437" name="Rectangle 13"/>
          <p:cNvSpPr>
            <a:spLocks noChangeArrowheads="1"/>
          </p:cNvSpPr>
          <p:nvPr/>
        </p:nvSpPr>
        <p:spPr bwMode="auto">
          <a:xfrm>
            <a:off x="6216650" y="3938588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they</a:t>
            </a:r>
            <a:r>
              <a:rPr lang="en-US" sz="3600"/>
              <a:t> walk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FORM AND BASIC MEANING OF THE SIMPLE PRESENT TENSE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15444" name="Rectangle 20"/>
          <p:cNvSpPr>
            <a:spLocks noChangeArrowheads="1"/>
          </p:cNvSpPr>
          <p:nvPr/>
        </p:nvSpPr>
        <p:spPr bwMode="auto">
          <a:xfrm>
            <a:off x="533400" y="4013200"/>
            <a:ext cx="247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</a:t>
            </a:r>
          </a:p>
        </p:txBody>
      </p:sp>
      <p:sp>
        <p:nvSpPr>
          <p:cNvPr id="615448" name="Oval 24"/>
          <p:cNvSpPr>
            <a:spLocks noChangeArrowheads="1"/>
          </p:cNvSpPr>
          <p:nvPr/>
        </p:nvSpPr>
        <p:spPr bwMode="auto">
          <a:xfrm>
            <a:off x="5511800" y="41148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49" name="Oval 25"/>
          <p:cNvSpPr>
            <a:spLocks noChangeArrowheads="1"/>
          </p:cNvSpPr>
          <p:nvPr/>
        </p:nvSpPr>
        <p:spPr bwMode="auto">
          <a:xfrm>
            <a:off x="5257800" y="46609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50" name="Oval 26"/>
          <p:cNvSpPr>
            <a:spLocks noChangeArrowheads="1"/>
          </p:cNvSpPr>
          <p:nvPr/>
        </p:nvSpPr>
        <p:spPr bwMode="auto">
          <a:xfrm>
            <a:off x="5003800" y="5207000"/>
            <a:ext cx="330200" cy="355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61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2" grpId="0"/>
      <p:bldP spid="615433" grpId="0"/>
      <p:bldP spid="615434" grpId="0"/>
      <p:bldP spid="615436" grpId="0"/>
      <p:bldP spid="615437" grpId="0"/>
      <p:bldP spid="615444" grpId="0" build="allAtOnce"/>
      <p:bldP spid="615448" grpId="0" animBg="1"/>
      <p:bldP spid="615449" grpId="0" animBg="1"/>
      <p:bldP spid="6154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ACF21A-DCB5-48F5-B5D6-0A6D6495A566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76200" y="2286000"/>
            <a:ext cx="669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3200" b="0" i="0"/>
              <a:t>Jara _____ a walk in the morning.</a:t>
            </a:r>
            <a:r>
              <a:rPr lang="en-US" sz="4000" b="0" i="0"/>
              <a:t> 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1208088" y="2392363"/>
            <a:ext cx="1154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/>
              <a:t>takes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66800" y="3630613"/>
            <a:ext cx="114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95800" y="3630613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takes</a:t>
            </a:r>
          </a:p>
        </p:txBody>
      </p:sp>
      <p:sp>
        <p:nvSpPr>
          <p:cNvPr id="278535" name="AutoShape 7"/>
          <p:cNvSpPr>
            <a:spLocks noChangeArrowheads="1"/>
          </p:cNvSpPr>
          <p:nvPr/>
        </p:nvSpPr>
        <p:spPr bwMode="auto">
          <a:xfrm>
            <a:off x="3276600" y="33528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1676400"/>
            <a:ext cx="1992313" cy="4343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/>
      <p:bldP spid="2785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EBEAD0-B43D-472A-B048-BC18EF50185B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0451" y="2749967"/>
            <a:ext cx="7866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 </a:t>
            </a:r>
            <a:r>
              <a:rPr lang="en-US" sz="4000" b="0" i="0" dirty="0"/>
              <a:t>We _____  </a:t>
            </a:r>
            <a:r>
              <a:rPr lang="en-US" sz="4000" b="0" i="0" dirty="0" smtClean="0"/>
              <a:t>TV in the afternoon. </a:t>
            </a:r>
            <a:endParaRPr lang="en-US" sz="4000" b="0" i="0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784350" y="4267200"/>
            <a:ext cx="164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638800" y="4241800"/>
            <a:ext cx="223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275463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004139" y="2731056"/>
            <a:ext cx="151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 dirty="0"/>
              <a:t>watch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  <p:bldP spid="2754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4793B7-DF47-45EF-990F-677E45B6A6F5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91449" y="1600199"/>
            <a:ext cx="66864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 dirty="0"/>
              <a:t> </a:t>
            </a:r>
            <a:r>
              <a:rPr lang="en-US" sz="3200" b="0" i="0" dirty="0"/>
              <a:t>My </a:t>
            </a:r>
            <a:r>
              <a:rPr lang="en-US" sz="3200" b="0" i="0" dirty="0" smtClean="0"/>
              <a:t>friend doesn´t  </a:t>
            </a:r>
            <a:r>
              <a:rPr lang="en-US" sz="3200" b="0" i="0" dirty="0"/>
              <a:t>____ her </a:t>
            </a:r>
            <a:r>
              <a:rPr lang="en-US" sz="3200" b="0" i="0" dirty="0" smtClean="0"/>
              <a:t>horse.</a:t>
            </a:r>
            <a:r>
              <a:rPr lang="en-US" sz="4000" b="0" i="0" dirty="0" smtClean="0"/>
              <a:t> </a:t>
            </a:r>
            <a:endParaRPr lang="en-US" sz="4000" b="0" i="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97328" y="3321050"/>
            <a:ext cx="1107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 dirty="0" smtClean="0">
                <a:solidFill>
                  <a:srgbClr val="FF0000"/>
                </a:solidFill>
              </a:rPr>
              <a:t>likes</a:t>
            </a:r>
            <a:endParaRPr lang="en-US" sz="3600" b="0" i="0" dirty="0">
              <a:solidFill>
                <a:srgbClr val="FF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127445" y="3321050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3600" b="0" i="0" dirty="0" err="1" smtClean="0">
                <a:solidFill>
                  <a:srgbClr val="FF0000"/>
                </a:solidFill>
              </a:rPr>
              <a:t>like</a:t>
            </a:r>
            <a:endParaRPr lang="en-US" sz="3600" b="0" i="0" dirty="0">
              <a:solidFill>
                <a:srgbClr val="FF0000"/>
              </a:solidFill>
            </a:endParaRPr>
          </a:p>
        </p:txBody>
      </p:sp>
      <p:sp>
        <p:nvSpPr>
          <p:cNvPr id="279558" name="AutoShape 6"/>
          <p:cNvSpPr>
            <a:spLocks noChangeArrowheads="1"/>
          </p:cNvSpPr>
          <p:nvPr/>
        </p:nvSpPr>
        <p:spPr bwMode="auto">
          <a:xfrm>
            <a:off x="5702300" y="3200400"/>
            <a:ext cx="228600" cy="9144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3902513" y="1661755"/>
            <a:ext cx="800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 dirty="0" smtClean="0"/>
              <a:t>like</a:t>
            </a:r>
            <a:endParaRPr lang="en-US" sz="3200" b="0" i="0" dirty="0"/>
          </a:p>
        </p:txBody>
      </p:sp>
      <p:pic>
        <p:nvPicPr>
          <p:cNvPr id="13320" name="Picture 1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71800"/>
            <a:ext cx="2413000" cy="3581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nimBg="1"/>
      <p:bldP spid="2795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088724-88F6-4DC8-824A-7FC607EC6540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2400" y="1981200"/>
            <a:ext cx="9182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Gerardo _______ </a:t>
            </a:r>
            <a:r>
              <a:rPr lang="en-US" sz="4400" b="0" i="0" dirty="0" smtClean="0"/>
              <a:t>math at PUCP</a:t>
            </a:r>
            <a:endParaRPr lang="en-US" sz="3600" i="0" dirty="0"/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2355850" y="1981200"/>
            <a:ext cx="246144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 b="0" i="0"/>
              <a:t>teaches</a:t>
            </a:r>
          </a:p>
        </p:txBody>
      </p:sp>
      <p:pic>
        <p:nvPicPr>
          <p:cNvPr id="3994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2774950" cy="36576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9943" name="AutoShape 16"/>
          <p:cNvSpPr>
            <a:spLocks noChangeArrowheads="1"/>
          </p:cNvSpPr>
          <p:nvPr/>
        </p:nvSpPr>
        <p:spPr bwMode="auto">
          <a:xfrm>
            <a:off x="3733800" y="12192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teach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D2F0DC-FD40-463B-AF24-9C539A2C4C6C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38225" y="2765704"/>
            <a:ext cx="7478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</a:t>
            </a:r>
            <a:r>
              <a:rPr lang="en-US" sz="4000" b="0" i="0" dirty="0" smtClean="0"/>
              <a:t>We don´t </a:t>
            </a:r>
            <a:r>
              <a:rPr lang="en-US" sz="4000" b="0" i="0" dirty="0"/>
              <a:t>____ lunch at 12:00. 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390775" y="4267200"/>
            <a:ext cx="96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rgbClr val="FF0000"/>
                </a:solidFill>
              </a:rPr>
              <a:t>eat</a:t>
            </a:r>
            <a:endParaRPr lang="en-US" sz="4400" b="0" i="0" dirty="0">
              <a:solidFill>
                <a:srgbClr val="FF0000"/>
              </a:solidFill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715000" y="42672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rgbClr val="FF0000"/>
                </a:solidFill>
              </a:rPr>
              <a:t>eats</a:t>
            </a:r>
            <a:endParaRPr lang="en-US" sz="4400" b="0" i="0" dirty="0">
              <a:solidFill>
                <a:srgbClr val="FF0000"/>
              </a:solidFill>
            </a:endParaRP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3529013" y="2746515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 dirty="0"/>
              <a:t>eat</a:t>
            </a: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9251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D2F0DC-FD40-463B-AF24-9C539A2C4C6C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41450" y="2743200"/>
            <a:ext cx="6116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4000" b="0" i="0"/>
              <a:t>We ____ lunch at 12:00. 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390775" y="4267200"/>
            <a:ext cx="96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715000" y="42672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eats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779713" y="2741613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eat</a:t>
            </a: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5EFADC-F2CE-40C8-AF21-2B7E025E8521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838200" y="2043113"/>
            <a:ext cx="79946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Ade </a:t>
            </a:r>
            <a:r>
              <a:rPr lang="en-US" sz="4400" b="0" i="0" dirty="0" smtClean="0"/>
              <a:t>______ </a:t>
            </a:r>
            <a:r>
              <a:rPr lang="en-US" sz="4400" b="0" i="0" dirty="0"/>
              <a:t>sugar </a:t>
            </a:r>
          </a:p>
          <a:p>
            <a:pPr eaLnBrk="1" hangingPunct="1"/>
            <a:r>
              <a:rPr lang="en-US" sz="4400" b="0" i="0" dirty="0"/>
              <a:t>in his coffee.</a:t>
            </a:r>
          </a:p>
          <a:p>
            <a:pPr eaLnBrk="1" hangingPunct="1"/>
            <a:endParaRPr lang="en-US" sz="4400" i="0" dirty="0">
              <a:solidFill>
                <a:schemeClr val="accent2"/>
              </a:solidFill>
            </a:endParaRPr>
          </a:p>
          <a:p>
            <a:pPr eaLnBrk="1" hangingPunct="1"/>
            <a:endParaRPr lang="en-US" sz="4400" i="0" dirty="0"/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128837" y="2057400"/>
            <a:ext cx="164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 b="0" i="0"/>
              <a:t>mixes</a:t>
            </a:r>
          </a:p>
        </p:txBody>
      </p:sp>
      <p:pic>
        <p:nvPicPr>
          <p:cNvPr id="41989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127500" cy="28416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41991" name="AutoShape 16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mix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A56BAE-0F48-4B9B-A719-F0AB471BCD6F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5931" y="2743200"/>
            <a:ext cx="90845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</a:t>
            </a:r>
            <a:r>
              <a:rPr lang="en-US" sz="4000" b="0" i="0" dirty="0"/>
              <a:t>He _______ television </a:t>
            </a:r>
            <a:r>
              <a:rPr lang="en-US" sz="4000" b="0" i="0" dirty="0" smtClean="0"/>
              <a:t>in the morning </a:t>
            </a:r>
            <a:endParaRPr lang="en-US" sz="4000" b="0" i="0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708150" y="4267200"/>
            <a:ext cx="164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5791200" y="4267200"/>
            <a:ext cx="223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207656" y="2741613"/>
            <a:ext cx="204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watches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nimBg="1"/>
      <p:bldP spid="2764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044450-62EE-4240-BCD2-6DADC76E767F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8915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 i="0" dirty="0" err="1"/>
              <a:t>Gazi</a:t>
            </a:r>
            <a:r>
              <a:rPr lang="en-US" sz="4000" b="0" i="0" dirty="0"/>
              <a:t> _________ </a:t>
            </a:r>
            <a:r>
              <a:rPr lang="en-US" sz="4000" b="0" i="0" dirty="0" smtClean="0"/>
              <a:t>a lot of food.</a:t>
            </a:r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36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535296" y="2514600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 dirty="0" smtClean="0"/>
              <a:t>buys</a:t>
            </a:r>
            <a:endParaRPr lang="en-US" sz="4000" b="0" i="0" dirty="0"/>
          </a:p>
        </p:txBody>
      </p:sp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Let’s Practice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3124200" y="1296988"/>
            <a:ext cx="2590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 dirty="0" smtClean="0"/>
              <a:t>buy</a:t>
            </a:r>
            <a:endParaRPr lang="en-US" sz="4000" b="0" i="0" dirty="0"/>
          </a:p>
        </p:txBody>
      </p:sp>
      <p:pic>
        <p:nvPicPr>
          <p:cNvPr id="45063" name="Picture 2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097088" cy="3124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1A1D2B-08D6-40F5-A22E-7C6250F685E0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33400" y="2087563"/>
            <a:ext cx="89154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Viktor always _______ his car.</a:t>
            </a:r>
            <a:endParaRPr lang="en-US" sz="3600" b="0" i="0" dirty="0"/>
          </a:p>
          <a:p>
            <a:pPr eaLnBrk="1" hangingPunct="1"/>
            <a:endParaRPr lang="en-US" sz="32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4038600" y="2057400"/>
            <a:ext cx="2079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/>
              <a:t>washes</a:t>
            </a:r>
          </a:p>
        </p:txBody>
      </p:sp>
      <p:pic>
        <p:nvPicPr>
          <p:cNvPr id="40965" name="Picture 1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3124200"/>
            <a:ext cx="4445000" cy="33401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40967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6873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wash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770562" y="65341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ADEF7-3B09-43E7-B926-C3CE8EDE55E0}" type="slidenum">
              <a:rPr lang="en-US" b="0" i="0" smtClean="0"/>
              <a:pPr eaLnBrk="1" hangingPunct="1"/>
              <a:t>2</a:t>
            </a:fld>
            <a:endParaRPr lang="en-US" b="0" i="0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68300" y="2330450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i="0">
                <a:solidFill>
                  <a:srgbClr val="006600"/>
                </a:solidFill>
              </a:rPr>
              <a:t>-</a:t>
            </a:r>
            <a:r>
              <a:rPr lang="en-US" sz="3200">
                <a:solidFill>
                  <a:srgbClr val="006600"/>
                </a:solidFill>
              </a:rPr>
              <a:t>sh</a:t>
            </a:r>
            <a:r>
              <a:rPr lang="en-US" sz="3600" b="0" i="0"/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09788" y="1447800"/>
            <a:ext cx="3300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             SPELLING 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096963" y="223202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(a) push</a:t>
            </a:r>
            <a:r>
              <a:rPr lang="en-US" sz="4400" b="0" i="0"/>
              <a:t> 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622675" y="2232025"/>
            <a:ext cx="1939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push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381000" y="2994025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-ch</a:t>
            </a:r>
            <a:r>
              <a:rPr lang="en-US" sz="3600" b="0" i="0"/>
              <a:t> </a:t>
            </a: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1133475" y="2895600"/>
            <a:ext cx="2143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(b) teach</a:t>
            </a:r>
            <a:r>
              <a:rPr lang="en-US" sz="4400" b="0" i="0"/>
              <a:t> </a:t>
            </a: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3559175" y="2886075"/>
            <a:ext cx="2066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teach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381000" y="3613150"/>
            <a:ext cx="896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-ss</a:t>
            </a:r>
            <a:r>
              <a:rPr lang="en-US" sz="3600" b="0" i="0"/>
              <a:t> </a:t>
            </a:r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1143000" y="3514725"/>
            <a:ext cx="1787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(c) kiss</a:t>
            </a:r>
            <a:r>
              <a:rPr lang="en-US" sz="4400" b="0" i="0"/>
              <a:t> </a:t>
            </a: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3533775" y="3505200"/>
            <a:ext cx="1736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kiss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381000" y="4298950"/>
            <a:ext cx="671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-x</a:t>
            </a:r>
            <a:r>
              <a:rPr lang="en-US" sz="3600" b="0" i="0"/>
              <a:t> </a:t>
            </a:r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1193800" y="4200525"/>
            <a:ext cx="1482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(d) fix</a:t>
            </a:r>
            <a:r>
              <a:rPr lang="en-US" sz="4400" b="0" i="0"/>
              <a:t> </a:t>
            </a:r>
          </a:p>
        </p:txBody>
      </p:sp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3611563" y="4289425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fix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endParaRPr lang="en-US" sz="4400" b="0"/>
          </a:p>
        </p:txBody>
      </p:sp>
      <p:sp>
        <p:nvSpPr>
          <p:cNvPr id="37910" name="Line 25"/>
          <p:cNvSpPr>
            <a:spLocks noChangeShapeType="1"/>
          </p:cNvSpPr>
          <p:nvPr/>
        </p:nvSpPr>
        <p:spPr bwMode="auto">
          <a:xfrm>
            <a:off x="3124200" y="2743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>
            <a:off x="31242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9" name="Line 27"/>
          <p:cNvSpPr>
            <a:spLocks noChangeShapeType="1"/>
          </p:cNvSpPr>
          <p:nvPr/>
        </p:nvSpPr>
        <p:spPr bwMode="auto">
          <a:xfrm>
            <a:off x="31242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0" name="Line 28"/>
          <p:cNvSpPr>
            <a:spLocks noChangeShapeType="1"/>
          </p:cNvSpPr>
          <p:nvPr/>
        </p:nvSpPr>
        <p:spPr bwMode="auto">
          <a:xfrm>
            <a:off x="3124200" y="3352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533400" y="5257800"/>
            <a:ext cx="1905000" cy="588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0">
                <a:solidFill>
                  <a:srgbClr val="008000"/>
                </a:solidFill>
              </a:rPr>
              <a:t>endings</a:t>
            </a:r>
          </a:p>
        </p:txBody>
      </p:sp>
      <p:sp>
        <p:nvSpPr>
          <p:cNvPr id="438303" name="Line 31"/>
          <p:cNvSpPr>
            <a:spLocks noChangeShapeType="1"/>
          </p:cNvSpPr>
          <p:nvPr/>
        </p:nvSpPr>
        <p:spPr bwMode="auto">
          <a:xfrm flipH="1" flipV="1">
            <a:off x="914400" y="4953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3200400" y="5262563"/>
            <a:ext cx="1828800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0" i="0"/>
              <a:t>add </a:t>
            </a:r>
            <a:r>
              <a:rPr lang="en-US" sz="3600" b="0" i="0">
                <a:solidFill>
                  <a:schemeClr val="accent2"/>
                </a:solidFill>
              </a:rPr>
              <a:t>-</a:t>
            </a:r>
            <a:r>
              <a:rPr lang="en-US" sz="3600">
                <a:solidFill>
                  <a:schemeClr val="accent2"/>
                </a:solidFill>
              </a:rPr>
              <a:t>es</a:t>
            </a:r>
          </a:p>
        </p:txBody>
      </p:sp>
      <p:sp>
        <p:nvSpPr>
          <p:cNvPr id="438307" name="Line 35"/>
          <p:cNvSpPr>
            <a:spLocks noChangeShapeType="1"/>
          </p:cNvSpPr>
          <p:nvPr/>
        </p:nvSpPr>
        <p:spPr bwMode="auto">
          <a:xfrm flipV="1">
            <a:off x="4038600" y="4876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23" name="Text Box 4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-ES</a:t>
            </a:r>
          </a:p>
        </p:txBody>
      </p:sp>
      <p:sp>
        <p:nvSpPr>
          <p:cNvPr id="37924" name="Line 43"/>
          <p:cNvSpPr>
            <a:spLocks noChangeShapeType="1"/>
          </p:cNvSpPr>
          <p:nvPr/>
        </p:nvSpPr>
        <p:spPr bwMode="auto">
          <a:xfrm>
            <a:off x="182562" y="1981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26" name="Rectangle 4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3200400" y="5224463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3124200" y="5224463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b="0" i="0"/>
              <a:t>   add</a:t>
            </a:r>
            <a:r>
              <a:rPr lang="en-US" sz="3600" i="0"/>
              <a:t> </a:t>
            </a:r>
            <a:r>
              <a:rPr lang="en-US" sz="3600">
                <a:solidFill>
                  <a:schemeClr val="accent2"/>
                </a:solidFill>
              </a:rPr>
              <a:t>-es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4" grpId="0"/>
      <p:bldP spid="438285" grpId="0"/>
      <p:bldP spid="438286" grpId="0"/>
      <p:bldP spid="438288" grpId="0"/>
      <p:bldP spid="438289" grpId="0"/>
      <p:bldP spid="438290" grpId="0"/>
      <p:bldP spid="438292" grpId="0"/>
      <p:bldP spid="438293" grpId="0"/>
      <p:bldP spid="438294" grpId="0"/>
      <p:bldP spid="438298" grpId="0" animBg="1"/>
      <p:bldP spid="438299" grpId="0" animBg="1"/>
      <p:bldP spid="438300" grpId="0" animBg="1"/>
      <p:bldP spid="438302" grpId="0" animBg="1"/>
      <p:bldP spid="438303" grpId="0" animBg="1"/>
      <p:bldP spid="438304" grpId="0" animBg="1"/>
      <p:bldP spid="438307" grpId="0" animBg="1"/>
      <p:bldP spid="27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A56AB1-D849-4F1C-BED5-DC967CB3CC50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81000" y="3060700"/>
            <a:ext cx="8763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 err="1"/>
              <a:t>Seung</a:t>
            </a:r>
            <a:r>
              <a:rPr lang="en-US" sz="4400" b="0" i="0" dirty="0"/>
              <a:t> </a:t>
            </a:r>
            <a:r>
              <a:rPr lang="en-US" sz="4400" b="0" i="0" dirty="0" smtClean="0"/>
              <a:t> ______  his </a:t>
            </a:r>
            <a:r>
              <a:rPr lang="en-US" sz="4400" b="0" i="0" dirty="0"/>
              <a:t>TV program.</a:t>
            </a:r>
          </a:p>
          <a:p>
            <a:pPr eaLnBrk="1" hangingPunct="1"/>
            <a:endParaRPr lang="en-US" sz="4400" b="0" i="0" dirty="0"/>
          </a:p>
          <a:p>
            <a:pPr eaLnBrk="1" hangingPunct="1"/>
            <a:endParaRPr lang="en-US" sz="44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2290854" y="3060700"/>
            <a:ext cx="22557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/>
              <a:t>watches</a:t>
            </a:r>
            <a:endParaRPr lang="en-US" sz="4400" b="0" i="0" dirty="0"/>
          </a:p>
        </p:txBody>
      </p:sp>
      <p:sp>
        <p:nvSpPr>
          <p:cNvPr id="38917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8918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 dirty="0" smtClean="0"/>
              <a:t>watch</a:t>
            </a:r>
            <a:endParaRPr lang="en-US" sz="4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8D8BD-8274-428A-A43F-8A45CECED83D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50179" name="Text Box 9"/>
          <p:cNvSpPr txBox="1">
            <a:spLocks noChangeArrowheads="1"/>
          </p:cNvSpPr>
          <p:nvPr/>
        </p:nvSpPr>
        <p:spPr bwMode="auto">
          <a:xfrm>
            <a:off x="1111250" y="2543175"/>
            <a:ext cx="6457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>
                <a:solidFill>
                  <a:schemeClr val="tx2"/>
                </a:solidFill>
              </a:rPr>
              <a:t> George ____  yoga every 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895600" y="255905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does</a:t>
            </a:r>
          </a:p>
        </p:txBody>
      </p:sp>
      <p:pic>
        <p:nvPicPr>
          <p:cNvPr id="50181" name="Picture 2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2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0183" name="AutoShape 27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do    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30EF6B-06B1-4738-B29C-06F3DA96768D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29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mtClean="0"/>
              <a:t>   </a:t>
            </a:r>
          </a:p>
          <a:p>
            <a:pPr eaLnBrk="1" hangingPunct="1">
              <a:buFontTx/>
              <a:buNone/>
            </a:pPr>
            <a:endParaRPr lang="en-US" sz="4000" smtClean="0"/>
          </a:p>
          <a:p>
            <a:pPr eaLnBrk="1" hangingPunct="1">
              <a:buFontTx/>
              <a:buNone/>
            </a:pPr>
            <a:r>
              <a:rPr lang="en-US" sz="4000" smtClean="0"/>
              <a:t>Mark ______ his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bike up the hill </a:t>
            </a:r>
          </a:p>
          <a:p>
            <a:pPr eaLnBrk="1" hangingPunct="1">
              <a:buFontTx/>
              <a:buNone/>
            </a:pPr>
            <a:r>
              <a:rPr lang="en-US" sz="4000" smtClean="0"/>
              <a:t>every afternoon.</a:t>
            </a:r>
            <a:r>
              <a:rPr lang="en-US" smtClean="0"/>
              <a:t>  </a:t>
            </a: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981200" y="2955925"/>
            <a:ext cx="1822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pushes</a:t>
            </a:r>
          </a:p>
        </p:txBody>
      </p:sp>
      <p:pic>
        <p:nvPicPr>
          <p:cNvPr id="6042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255963" cy="434181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2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0423" name="AutoShape 16"/>
          <p:cNvSpPr>
            <a:spLocks noChangeArrowheads="1"/>
          </p:cNvSpPr>
          <p:nvPr/>
        </p:nvSpPr>
        <p:spPr bwMode="auto">
          <a:xfrm>
            <a:off x="16002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13BA8B-6D4C-4E0C-9DE2-D44A8E59ABBA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7362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Zhou-li</a:t>
            </a:r>
            <a:r>
              <a:rPr lang="en-US" sz="2800" b="0" i="0"/>
              <a:t> ______ </a:t>
            </a:r>
            <a:r>
              <a:rPr lang="en-US" sz="3600" b="0" i="0">
                <a:solidFill>
                  <a:schemeClr val="tx2"/>
                </a:solidFill>
              </a:rPr>
              <a:t>for a walk on Sunday.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i="0">
                <a:solidFill>
                  <a:srgbClr val="800080"/>
                </a:solidFill>
              </a:rPr>
              <a:t>  </a:t>
            </a:r>
            <a:r>
              <a:rPr lang="en-US" sz="3600" b="0" i="0"/>
              <a:t>goes</a:t>
            </a:r>
          </a:p>
        </p:txBody>
      </p:sp>
      <p:sp>
        <p:nvSpPr>
          <p:cNvPr id="51205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1206" name="AutoShape 16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go     goes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A424A3-94CE-4C5C-8594-38DBB3AD788A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2176" y="2959100"/>
            <a:ext cx="5771823" cy="1676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4000" dirty="0" smtClean="0"/>
              <a:t>Brenda often </a:t>
            </a:r>
            <a:r>
              <a:rPr lang="en-US" sz="4000" dirty="0" smtClean="0"/>
              <a:t>________ 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about her old home.</a:t>
            </a:r>
            <a:r>
              <a:rPr lang="en-US" dirty="0" smtClean="0"/>
              <a:t>  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6420177" y="2959100"/>
            <a:ext cx="27238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 smtClean="0"/>
              <a:t>daydreams</a:t>
            </a:r>
            <a:endParaRPr lang="en-US" sz="4000" b="0" i="0" dirty="0"/>
          </a:p>
        </p:txBody>
      </p:sp>
      <p:pic>
        <p:nvPicPr>
          <p:cNvPr id="62469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6050"/>
            <a:ext cx="3065463" cy="4705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2471" name="AutoShape 15"/>
          <p:cNvSpPr>
            <a:spLocks noChangeArrowheads="1"/>
          </p:cNvSpPr>
          <p:nvPr/>
        </p:nvSpPr>
        <p:spPr bwMode="auto">
          <a:xfrm>
            <a:off x="5410199" y="1371600"/>
            <a:ext cx="2771775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 dirty="0" smtClean="0"/>
              <a:t>daydream</a:t>
            </a:r>
            <a:endParaRPr lang="en-US" sz="4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57685F-EB6E-474B-A382-3FEFDB05DF50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6680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chemeClr val="tx2"/>
                </a:solidFill>
              </a:rPr>
              <a:t>She always ____ homework.</a:t>
            </a:r>
          </a:p>
          <a:p>
            <a:pPr algn="ctr" eaLnBrk="1" hangingPunct="1"/>
            <a:endParaRPr lang="en-US" sz="4000" b="0" i="0">
              <a:solidFill>
                <a:schemeClr val="tx2"/>
              </a:solidFill>
            </a:endParaRP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1003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has</a:t>
            </a:r>
          </a:p>
        </p:txBody>
      </p:sp>
      <p:sp>
        <p:nvSpPr>
          <p:cNvPr id="52229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2230" name="AutoShape 23"/>
          <p:cNvSpPr>
            <a:spLocks noChangeArrowheads="1"/>
          </p:cNvSpPr>
          <p:nvPr/>
        </p:nvSpPr>
        <p:spPr bwMode="auto">
          <a:xfrm>
            <a:off x="3048000" y="16764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have     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7D1981-5BB7-4CF9-B919-22B644EDE79F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219200"/>
            <a:ext cx="5562600" cy="1524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  <a:r>
              <a:rPr lang="en-US" sz="4000" smtClean="0"/>
              <a:t>The child _______ his</a:t>
            </a:r>
          </a:p>
          <a:p>
            <a:pPr eaLnBrk="1" hangingPunct="1">
              <a:buFontTx/>
              <a:buNone/>
            </a:pPr>
            <a:r>
              <a:rPr lang="en-US" sz="4000" smtClean="0"/>
              <a:t> teeth every morning.</a:t>
            </a:r>
            <a:endParaRPr lang="en-US" smtClean="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5181600" y="1228725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brushes</a:t>
            </a:r>
          </a:p>
        </p:txBody>
      </p:sp>
      <p:pic>
        <p:nvPicPr>
          <p:cNvPr id="61445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5029200" cy="334327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Let’s Practice</a:t>
            </a:r>
          </a:p>
        </p:txBody>
      </p:sp>
      <p:sp>
        <p:nvSpPr>
          <p:cNvPr id="61447" name="AutoShape 15"/>
          <p:cNvSpPr>
            <a:spLocks noChangeArrowheads="1"/>
          </p:cNvSpPr>
          <p:nvPr/>
        </p:nvSpPr>
        <p:spPr bwMode="auto">
          <a:xfrm>
            <a:off x="533400" y="13716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brush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C47F13-68EB-4CF5-A389-3E8B479673E5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362200" y="2895600"/>
            <a:ext cx="38242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doesn’t smile</a:t>
            </a:r>
          </a:p>
          <a:p>
            <a:endParaRPr lang="en-US" sz="4000" b="0" i="0"/>
          </a:p>
        </p:txBody>
      </p:sp>
      <p:pic>
        <p:nvPicPr>
          <p:cNvPr id="67588" name="Picture 1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2514600"/>
            <a:ext cx="2398712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9" name="Text Box 13"/>
          <p:cNvSpPr txBox="1">
            <a:spLocks noChangeArrowheads="1"/>
          </p:cNvSpPr>
          <p:nvPr/>
        </p:nvSpPr>
        <p:spPr bwMode="auto">
          <a:xfrm>
            <a:off x="1066800" y="37338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7591" name="Rectangle 19"/>
          <p:cNvSpPr>
            <a:spLocks noChangeArrowheads="1"/>
          </p:cNvSpPr>
          <p:nvPr/>
        </p:nvSpPr>
        <p:spPr bwMode="auto">
          <a:xfrm>
            <a:off x="82550" y="2895600"/>
            <a:ext cx="571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This child ___________.</a:t>
            </a:r>
          </a:p>
        </p:txBody>
      </p:sp>
      <p:sp>
        <p:nvSpPr>
          <p:cNvPr id="67592" name="AutoShape 21"/>
          <p:cNvSpPr>
            <a:spLocks noChangeArrowheads="1"/>
          </p:cNvSpPr>
          <p:nvPr/>
        </p:nvSpPr>
        <p:spPr bwMode="auto">
          <a:xfrm>
            <a:off x="2057400" y="1600200"/>
            <a:ext cx="2514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smile  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3B3CDE-AA37-4EF2-AEEC-1F6876D4FECE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048000" y="1447800"/>
            <a:ext cx="3319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 speak</a:t>
            </a:r>
          </a:p>
        </p:txBody>
      </p:sp>
      <p:sp>
        <p:nvSpPr>
          <p:cNvPr id="69636" name="Text Box 14"/>
          <p:cNvSpPr txBox="1">
            <a:spLocks noChangeArrowheads="1"/>
          </p:cNvSpPr>
          <p:nvPr/>
        </p:nvSpPr>
        <p:spPr bwMode="auto">
          <a:xfrm>
            <a:off x="2590800" y="20574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  <a:endParaRPr lang="en-US" sz="2400" b="0"/>
          </a:p>
        </p:txBody>
      </p:sp>
      <p:pic>
        <p:nvPicPr>
          <p:cNvPr id="69637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9639" name="AutoShape 17"/>
          <p:cNvSpPr>
            <a:spLocks noChangeArrowheads="1"/>
          </p:cNvSpPr>
          <p:nvPr/>
        </p:nvSpPr>
        <p:spPr bwMode="auto">
          <a:xfrm>
            <a:off x="6477000" y="3124200"/>
            <a:ext cx="2057400" cy="1371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speak</a:t>
            </a:r>
          </a:p>
          <a:p>
            <a:pPr algn="ctr"/>
            <a:r>
              <a:rPr lang="en-US" sz="4000" b="0" i="0"/>
              <a:t> not</a:t>
            </a:r>
          </a:p>
        </p:txBody>
      </p:sp>
      <p:sp>
        <p:nvSpPr>
          <p:cNvPr id="69640" name="Rectangle 20"/>
          <p:cNvSpPr>
            <a:spLocks noChangeArrowheads="1"/>
          </p:cNvSpPr>
          <p:nvPr/>
        </p:nvSpPr>
        <p:spPr bwMode="auto">
          <a:xfrm>
            <a:off x="1371600" y="1447800"/>
            <a:ext cx="6738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Magda ___________ Dutch.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16BB60-C388-49AC-B0E3-A18EBA24EE2A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68611" name="Rectangle 19"/>
          <p:cNvSpPr>
            <a:spLocks noChangeArrowheads="1"/>
          </p:cNvSpPr>
          <p:nvPr/>
        </p:nvSpPr>
        <p:spPr bwMode="auto">
          <a:xfrm>
            <a:off x="609600" y="1676400"/>
            <a:ext cx="524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We ________ snakes.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600200" y="1676400"/>
            <a:ext cx="2189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 like</a:t>
            </a:r>
          </a:p>
        </p:txBody>
      </p:sp>
      <p:sp>
        <p:nvSpPr>
          <p:cNvPr id="68613" name="Text Box 13"/>
          <p:cNvSpPr txBox="1">
            <a:spLocks noChangeArrowheads="1"/>
          </p:cNvSpPr>
          <p:nvPr/>
        </p:nvSpPr>
        <p:spPr bwMode="auto">
          <a:xfrm>
            <a:off x="1219200" y="22860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pic>
        <p:nvPicPr>
          <p:cNvPr id="68614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486400" cy="3181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5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8616" name="AutoShape 20"/>
          <p:cNvSpPr>
            <a:spLocks noChangeArrowheads="1"/>
          </p:cNvSpPr>
          <p:nvPr/>
        </p:nvSpPr>
        <p:spPr bwMode="auto">
          <a:xfrm>
            <a:off x="6477000" y="1905000"/>
            <a:ext cx="2362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like 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7430C-BEBC-48E1-A8F7-78742EB12F99}" type="slidenum">
              <a:rPr lang="en-US" b="0" i="0" smtClean="0"/>
              <a:pPr eaLnBrk="1" hangingPunct="1"/>
              <a:t>3</a:t>
            </a:fld>
            <a:endParaRPr lang="en-US" b="0" i="0" smtClean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76400" y="1371600"/>
            <a:ext cx="5791200" cy="823913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latin typeface="Comic Sans MS" pitchFamily="66" charset="0"/>
              </a:rPr>
              <a:t>The baby cries a lot</a:t>
            </a:r>
            <a:r>
              <a:rPr lang="en-US" sz="4800" b="0" i="0">
                <a:latin typeface="Comic Sans MS" pitchFamily="66" charset="0"/>
              </a:rPr>
              <a:t>.</a:t>
            </a:r>
          </a:p>
        </p:txBody>
      </p:sp>
      <p:pic>
        <p:nvPicPr>
          <p:cNvPr id="43012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719388" cy="3733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-</a:t>
            </a:r>
            <a:r>
              <a:rPr lang="en-US" sz="2000" b="0">
                <a:solidFill>
                  <a:schemeClr val="bg1"/>
                </a:solidFill>
              </a:rPr>
              <a:t>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7D5543-8473-4746-B953-1462E16E622B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333856" name="Rectangle 32"/>
          <p:cNvSpPr>
            <a:spLocks noChangeArrowheads="1"/>
          </p:cNvSpPr>
          <p:nvPr/>
        </p:nvSpPr>
        <p:spPr bwMode="auto">
          <a:xfrm>
            <a:off x="4919663" y="3668713"/>
            <a:ext cx="8980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</a:t>
            </a:r>
            <a:endParaRPr lang="en-US" sz="4000" b="0" i="0" dirty="0"/>
          </a:p>
        </p:txBody>
      </p:sp>
      <p:sp>
        <p:nvSpPr>
          <p:cNvPr id="70660" name="Rectangle 33"/>
          <p:cNvSpPr>
            <a:spLocks noChangeArrowheads="1"/>
          </p:cNvSpPr>
          <p:nvPr/>
        </p:nvSpPr>
        <p:spPr bwMode="auto">
          <a:xfrm>
            <a:off x="3081337" y="4879905"/>
            <a:ext cx="13716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0661" name="Rectangle 29"/>
          <p:cNvSpPr>
            <a:spLocks noChangeArrowheads="1"/>
          </p:cNvSpPr>
          <p:nvPr/>
        </p:nvSpPr>
        <p:spPr bwMode="auto">
          <a:xfrm>
            <a:off x="3429000" y="3832225"/>
            <a:ext cx="1066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30"/>
          <p:cNvSpPr>
            <a:spLocks noChangeArrowheads="1"/>
          </p:cNvSpPr>
          <p:nvPr/>
        </p:nvSpPr>
        <p:spPr bwMode="auto">
          <a:xfrm>
            <a:off x="4876800" y="3843338"/>
            <a:ext cx="1066800" cy="4572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3352800" y="3717925"/>
            <a:ext cx="1447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don’t</a:t>
            </a:r>
          </a:p>
          <a:p>
            <a:endParaRPr lang="en-US" sz="36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3055937" y="4792662"/>
            <a:ext cx="11544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eats</a:t>
            </a:r>
            <a:endParaRPr lang="en-US" sz="4000" b="0" i="0" dirty="0"/>
          </a:p>
        </p:txBody>
      </p:sp>
      <p:sp>
        <p:nvSpPr>
          <p:cNvPr id="70665" name="Text Box 1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0666" name="AutoShape 25"/>
          <p:cNvSpPr>
            <a:spLocks noChangeArrowheads="1"/>
          </p:cNvSpPr>
          <p:nvPr/>
        </p:nvSpPr>
        <p:spPr bwMode="auto">
          <a:xfrm>
            <a:off x="22098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3850" name="AutoShape 26"/>
          <p:cNvSpPr>
            <a:spLocks noChangeArrowheads="1"/>
          </p:cNvSpPr>
          <p:nvPr/>
        </p:nvSpPr>
        <p:spPr bwMode="auto">
          <a:xfrm>
            <a:off x="2438400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0668" name="AutoShape 27"/>
          <p:cNvSpPr>
            <a:spLocks noChangeArrowheads="1"/>
          </p:cNvSpPr>
          <p:nvPr/>
        </p:nvSpPr>
        <p:spPr bwMode="auto">
          <a:xfrm>
            <a:off x="5410200" y="13716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3200" b="0" i="0" dirty="0" err="1" smtClean="0"/>
              <a:t>eat</a:t>
            </a:r>
            <a:endParaRPr lang="en-US" sz="3200" b="0" i="0" dirty="0"/>
          </a:p>
          <a:p>
            <a:pPr algn="ctr"/>
            <a:r>
              <a:rPr lang="en-US" sz="3200" b="0" i="0" dirty="0"/>
              <a:t>jump</a:t>
            </a:r>
          </a:p>
          <a:p>
            <a:pPr algn="ctr"/>
            <a:r>
              <a:rPr lang="en-US" sz="3200" b="0" i="0" dirty="0"/>
              <a:t>run</a:t>
            </a:r>
          </a:p>
          <a:p>
            <a:pPr algn="ctr"/>
            <a:r>
              <a:rPr lang="en-US" sz="3200" b="0" i="0" dirty="0"/>
              <a:t>speak</a:t>
            </a:r>
            <a:endParaRPr lang="en-US" sz="3200" b="0" dirty="0"/>
          </a:p>
        </p:txBody>
      </p:sp>
      <p:sp>
        <p:nvSpPr>
          <p:cNvPr id="333852" name="AutoShape 28"/>
          <p:cNvSpPr>
            <a:spLocks noChangeArrowheads="1"/>
          </p:cNvSpPr>
          <p:nvPr/>
        </p:nvSpPr>
        <p:spPr bwMode="auto">
          <a:xfrm>
            <a:off x="5715000" y="1447800"/>
            <a:ext cx="1524000" cy="3968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</a:t>
            </a:r>
            <a:endParaRPr lang="en-US" dirty="0"/>
          </a:p>
        </p:txBody>
      </p:sp>
      <p:sp>
        <p:nvSpPr>
          <p:cNvPr id="70670" name="Rectangle 24"/>
          <p:cNvSpPr>
            <a:spLocks noChangeArrowheads="1"/>
          </p:cNvSpPr>
          <p:nvPr/>
        </p:nvSpPr>
        <p:spPr bwMode="auto">
          <a:xfrm>
            <a:off x="457200" y="380365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Sometimes I ____  </a:t>
            </a:r>
            <a:r>
              <a:rPr lang="en-US" sz="4000" b="0" i="0" dirty="0" smtClean="0"/>
              <a:t>____ </a:t>
            </a:r>
            <a:r>
              <a:rPr lang="en-US" sz="4000" b="0" i="0" dirty="0"/>
              <a:t>my </a:t>
            </a:r>
            <a:r>
              <a:rPr lang="en-US" sz="4000" b="0" i="0" dirty="0" smtClean="0"/>
              <a:t>lunch.</a:t>
            </a:r>
            <a:endParaRPr lang="en-US" sz="40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 My </a:t>
            </a:r>
            <a:r>
              <a:rPr lang="en-US" sz="4000" b="0" i="0" dirty="0" smtClean="0"/>
              <a:t>friend  _____</a:t>
            </a:r>
            <a:r>
              <a:rPr lang="en-US" sz="4000" b="0" i="0" dirty="0"/>
              <a:t> </a:t>
            </a:r>
            <a:r>
              <a:rPr lang="en-US" sz="4000" b="0" i="0" dirty="0" smtClean="0"/>
              <a:t>it.</a:t>
            </a:r>
            <a:endParaRPr lang="en-US" sz="4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6" grpId="0"/>
      <p:bldP spid="333829" grpId="0"/>
      <p:bldP spid="333839" grpId="0"/>
      <p:bldP spid="333850" grpId="0" animBg="1"/>
      <p:bldP spid="3338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7B4847-8979-4C8C-A778-61A573F7B0FC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71683" name="Rectangle 23"/>
          <p:cNvSpPr>
            <a:spLocks noChangeArrowheads="1"/>
          </p:cNvSpPr>
          <p:nvPr/>
        </p:nvSpPr>
        <p:spPr bwMode="auto">
          <a:xfrm>
            <a:off x="1600200" y="3883025"/>
            <a:ext cx="17399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4" name="Rectangle 24"/>
          <p:cNvSpPr>
            <a:spLocks noChangeArrowheads="1"/>
          </p:cNvSpPr>
          <p:nvPr/>
        </p:nvSpPr>
        <p:spPr bwMode="auto">
          <a:xfrm>
            <a:off x="3594100" y="3883025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1686" name="AutoShape 14"/>
          <p:cNvSpPr>
            <a:spLocks noChangeArrowheads="1"/>
          </p:cNvSpPr>
          <p:nvPr/>
        </p:nvSpPr>
        <p:spPr bwMode="auto">
          <a:xfrm>
            <a:off x="20574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4863" name="AutoShape 15"/>
          <p:cNvSpPr>
            <a:spLocks noChangeArrowheads="1"/>
          </p:cNvSpPr>
          <p:nvPr/>
        </p:nvSpPr>
        <p:spPr bwMode="auto">
          <a:xfrm>
            <a:off x="22860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1688" name="AutoShape 16"/>
          <p:cNvSpPr>
            <a:spLocks noChangeArrowheads="1"/>
          </p:cNvSpPr>
          <p:nvPr/>
        </p:nvSpPr>
        <p:spPr bwMode="auto">
          <a:xfrm>
            <a:off x="5181600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sit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like</a:t>
            </a:r>
          </a:p>
          <a:p>
            <a:pPr algn="ctr"/>
            <a:r>
              <a:rPr lang="en-US" sz="3200" b="0" i="0"/>
              <a:t>run</a:t>
            </a: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5410200" y="2971800"/>
            <a:ext cx="1524000" cy="3778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3702050" y="3775075"/>
            <a:ext cx="11747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run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1524000" y="3790950"/>
            <a:ext cx="1822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</a:t>
            </a:r>
          </a:p>
        </p:txBody>
      </p:sp>
      <p:sp>
        <p:nvSpPr>
          <p:cNvPr id="71692" name="Rectangle 19"/>
          <p:cNvSpPr>
            <a:spLocks noChangeArrowheads="1"/>
          </p:cNvSpPr>
          <p:nvPr/>
        </p:nvSpPr>
        <p:spPr bwMode="auto">
          <a:xfrm>
            <a:off x="381000" y="3806825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 ______  ____ fast at the gym.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gets tired.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3" grpId="0" animBg="1"/>
      <p:bldP spid="334865" grpId="0" animBg="1"/>
      <p:bldP spid="334868" grpId="0"/>
      <p:bldP spid="3348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57EB0C-F82B-4232-B435-50911C220DA4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4359275" y="3962400"/>
            <a:ext cx="13271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 need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3019425" y="46482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4467225" y="4648200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2711" name="AutoShape 5"/>
          <p:cNvSpPr>
            <a:spLocks noChangeArrowheads="1"/>
          </p:cNvSpPr>
          <p:nvPr/>
        </p:nvSpPr>
        <p:spPr bwMode="auto">
          <a:xfrm>
            <a:off x="1800225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2028825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3" name="AutoShape 7"/>
          <p:cNvSpPr>
            <a:spLocks noChangeArrowheads="1"/>
          </p:cNvSpPr>
          <p:nvPr/>
        </p:nvSpPr>
        <p:spPr bwMode="auto">
          <a:xfrm>
            <a:off x="4086225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feed</a:t>
            </a:r>
          </a:p>
          <a:p>
            <a:pPr algn="ctr"/>
            <a:r>
              <a:rPr lang="en-US" sz="3200" b="0" i="0"/>
              <a:t>jump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eat</a:t>
            </a:r>
          </a:p>
        </p:txBody>
      </p:sp>
      <p:sp>
        <p:nvSpPr>
          <p:cNvPr id="595976" name="AutoShape 8"/>
          <p:cNvSpPr>
            <a:spLocks noChangeArrowheads="1"/>
          </p:cNvSpPr>
          <p:nvPr/>
        </p:nvSpPr>
        <p:spPr bwMode="auto">
          <a:xfrm>
            <a:off x="4343400" y="2514600"/>
            <a:ext cx="15240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571625" y="3717925"/>
            <a:ext cx="507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are good cooks.</a:t>
            </a: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2943225" y="4556125"/>
            <a:ext cx="1285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</a:t>
            </a:r>
          </a:p>
        </p:txBody>
      </p:sp>
      <p:sp>
        <p:nvSpPr>
          <p:cNvPr id="72717" name="Rectangle 9"/>
          <p:cNvSpPr>
            <a:spLocks noChangeArrowheads="1"/>
          </p:cNvSpPr>
          <p:nvPr/>
        </p:nvSpPr>
        <p:spPr bwMode="auto">
          <a:xfrm>
            <a:off x="1571625" y="4572000"/>
            <a:ext cx="53816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 ____  ____ help.</a:t>
            </a:r>
          </a:p>
          <a:p>
            <a:endParaRPr lang="en-US" sz="4000" b="0" i="0"/>
          </a:p>
          <a:p>
            <a:endParaRPr lang="en-US" sz="4000" b="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8" grpId="0"/>
      <p:bldP spid="595974" grpId="0" animBg="1"/>
      <p:bldP spid="595976" grpId="0" animBg="1"/>
      <p:bldP spid="5959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42125" y="6702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B8BB6-D245-4164-972B-8544E3A9E866}" type="slidenum">
              <a:rPr lang="en-US" b="0" i="0" smtClean="0"/>
              <a:pPr eaLnBrk="1" hangingPunct="1"/>
              <a:t>4</a:t>
            </a:fld>
            <a:endParaRPr lang="en-US" b="0" i="0" smtClean="0"/>
          </a:p>
        </p:txBody>
      </p:sp>
      <p:sp>
        <p:nvSpPr>
          <p:cNvPr id="186427" name="AutoShape 59"/>
          <p:cNvSpPr>
            <a:spLocks noChangeArrowheads="1"/>
          </p:cNvSpPr>
          <p:nvPr/>
        </p:nvSpPr>
        <p:spPr bwMode="auto">
          <a:xfrm>
            <a:off x="5089525" y="4359275"/>
            <a:ext cx="32766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186426" name="AutoShape 58"/>
          <p:cNvSpPr>
            <a:spLocks noChangeArrowheads="1"/>
          </p:cNvSpPr>
          <p:nvPr/>
        </p:nvSpPr>
        <p:spPr bwMode="auto">
          <a:xfrm>
            <a:off x="5089525" y="1143000"/>
            <a:ext cx="3733800" cy="2438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4037" name="Rectangle 13"/>
          <p:cNvSpPr>
            <a:spLocks noChangeArrowheads="1"/>
          </p:cNvSpPr>
          <p:nvPr/>
        </p:nvSpPr>
        <p:spPr bwMode="auto">
          <a:xfrm>
            <a:off x="381000" y="1295400"/>
            <a:ext cx="162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(a) </a:t>
            </a:r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4038" name="Line 33"/>
          <p:cNvSpPr>
            <a:spLocks noChangeShapeType="1"/>
          </p:cNvSpPr>
          <p:nvPr/>
        </p:nvSpPr>
        <p:spPr bwMode="auto">
          <a:xfrm>
            <a:off x="2286000" y="17526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9" name="Rectangle 35"/>
          <p:cNvSpPr>
            <a:spLocks noChangeArrowheads="1"/>
          </p:cNvSpPr>
          <p:nvPr/>
        </p:nvSpPr>
        <p:spPr bwMode="auto">
          <a:xfrm>
            <a:off x="3124200" y="12954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457200" y="2057400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     </a:t>
            </a:r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2286000" y="24384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124200" y="2057400"/>
            <a:ext cx="1087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9" name="Rectangle 41"/>
          <p:cNvSpPr>
            <a:spLocks noChangeArrowheads="1"/>
          </p:cNvSpPr>
          <p:nvPr/>
        </p:nvSpPr>
        <p:spPr bwMode="auto">
          <a:xfrm>
            <a:off x="365125" y="4206875"/>
            <a:ext cx="1766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(b) </a:t>
            </a:r>
            <a:r>
              <a:rPr lang="en-US" sz="4000" b="0"/>
              <a:t>pa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2422525" y="4587875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1" name="Rectangle 43"/>
          <p:cNvSpPr>
            <a:spLocks noChangeArrowheads="1"/>
          </p:cNvSpPr>
          <p:nvPr/>
        </p:nvSpPr>
        <p:spPr bwMode="auto">
          <a:xfrm>
            <a:off x="3260725" y="4206875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pay</a:t>
            </a:r>
            <a:r>
              <a:rPr lang="en-US" sz="4000" b="0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186412" name="Rectangle 44"/>
          <p:cNvSpPr>
            <a:spLocks noChangeArrowheads="1"/>
          </p:cNvSpPr>
          <p:nvPr/>
        </p:nvSpPr>
        <p:spPr bwMode="auto">
          <a:xfrm>
            <a:off x="136525" y="5018088"/>
            <a:ext cx="2105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     </a:t>
            </a:r>
            <a:r>
              <a:rPr lang="en-US" sz="4000" b="0"/>
              <a:t>enjo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4" name="Rectangle 46"/>
          <p:cNvSpPr>
            <a:spLocks noChangeArrowheads="1"/>
          </p:cNvSpPr>
          <p:nvPr/>
        </p:nvSpPr>
        <p:spPr bwMode="auto">
          <a:xfrm>
            <a:off x="3108325" y="5018088"/>
            <a:ext cx="1793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 enjo</a:t>
            </a:r>
            <a:r>
              <a:rPr lang="en-US" sz="4000" b="0">
                <a:solidFill>
                  <a:schemeClr val="hlink"/>
                </a:solidFill>
              </a:rPr>
              <a:t>ys</a:t>
            </a: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2422525" y="5426075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7" name="Text Box 49"/>
          <p:cNvSpPr txBox="1">
            <a:spLocks noChangeArrowheads="1"/>
          </p:cNvSpPr>
          <p:nvPr/>
        </p:nvSpPr>
        <p:spPr bwMode="auto">
          <a:xfrm>
            <a:off x="5061377" y="1207908"/>
            <a:ext cx="369844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 dirty="0"/>
              <a:t>3</a:t>
            </a:r>
            <a:r>
              <a:rPr lang="en-US" sz="3200" b="0" i="0" baseline="30000" dirty="0"/>
              <a:t>rd</a:t>
            </a:r>
            <a:r>
              <a:rPr lang="en-US" sz="3200" b="0" i="0" dirty="0"/>
              <a:t> person </a:t>
            </a:r>
            <a:r>
              <a:rPr lang="en-US" sz="3200" b="0" i="0" dirty="0" smtClean="0"/>
              <a:t>singular</a:t>
            </a:r>
            <a:endParaRPr lang="en-US" sz="3200" b="0" i="0" dirty="0" smtClean="0"/>
          </a:p>
          <a:p>
            <a:pPr algn="ctr" eaLnBrk="1" hangingPunct="1"/>
            <a:r>
              <a:rPr lang="en-US" sz="3200" b="0" i="0" dirty="0" smtClean="0"/>
              <a:t>consonant </a:t>
            </a:r>
            <a:r>
              <a:rPr lang="en-US" sz="3200" b="0" i="0" dirty="0"/>
              <a:t>+ </a:t>
            </a:r>
            <a:r>
              <a:rPr lang="en-US" sz="3200" dirty="0">
                <a:solidFill>
                  <a:schemeClr val="hlink"/>
                </a:solidFill>
              </a:rPr>
              <a:t>-y</a:t>
            </a:r>
          </a:p>
          <a:p>
            <a:pPr algn="ctr" eaLnBrk="1" hangingPunct="1"/>
            <a:endParaRPr lang="en-US" dirty="0">
              <a:solidFill>
                <a:schemeClr val="hlink"/>
              </a:solidFill>
            </a:endParaRPr>
          </a:p>
          <a:p>
            <a:pPr algn="ctr" eaLnBrk="1" hangingPunct="1"/>
            <a:r>
              <a:rPr lang="en-US" sz="3200" b="0" i="0" dirty="0"/>
              <a:t>change </a:t>
            </a:r>
            <a:r>
              <a:rPr lang="en-US" sz="3200" dirty="0">
                <a:solidFill>
                  <a:schemeClr val="hlink"/>
                </a:solidFill>
              </a:rPr>
              <a:t>y</a:t>
            </a:r>
            <a:r>
              <a:rPr lang="en-US" sz="3200" b="0" i="0" dirty="0"/>
              <a:t> to </a:t>
            </a:r>
            <a:r>
              <a:rPr lang="en-US" sz="3200" dirty="0">
                <a:solidFill>
                  <a:schemeClr val="hlink"/>
                </a:solidFill>
              </a:rPr>
              <a:t>i</a:t>
            </a:r>
            <a:r>
              <a:rPr lang="en-US" sz="3200" b="0" i="0" dirty="0"/>
              <a:t>, </a:t>
            </a:r>
          </a:p>
          <a:p>
            <a:pPr algn="ctr" eaLnBrk="1" hangingPunct="1"/>
            <a:r>
              <a:rPr lang="en-US" sz="3200" b="0" i="0" dirty="0"/>
              <a:t>add </a:t>
            </a:r>
            <a:r>
              <a:rPr lang="en-US" sz="3200" dirty="0">
                <a:solidFill>
                  <a:schemeClr val="hlink"/>
                </a:solidFill>
              </a:rPr>
              <a:t>-</a:t>
            </a:r>
            <a:r>
              <a:rPr lang="en-US" sz="3200" dirty="0" err="1">
                <a:solidFill>
                  <a:schemeClr val="hlink"/>
                </a:solidFill>
              </a:rPr>
              <a:t>es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186419" name="Rectangle 51"/>
          <p:cNvSpPr>
            <a:spLocks noChangeArrowheads="1"/>
          </p:cNvSpPr>
          <p:nvPr/>
        </p:nvSpPr>
        <p:spPr bwMode="auto">
          <a:xfrm>
            <a:off x="5470525" y="4435475"/>
            <a:ext cx="3276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vowel + </a:t>
            </a:r>
            <a:r>
              <a:rPr lang="en-US" sz="3200">
                <a:solidFill>
                  <a:schemeClr val="hlink"/>
                </a:solidFill>
              </a:rPr>
              <a:t>-y</a:t>
            </a:r>
          </a:p>
          <a:p>
            <a:endParaRPr lang="en-US" sz="1600">
              <a:solidFill>
                <a:schemeClr val="hlink"/>
              </a:solidFill>
            </a:endParaRPr>
          </a:p>
          <a:p>
            <a:r>
              <a:rPr lang="en-US" sz="3200" b="0" i="0"/>
              <a:t>    add </a:t>
            </a:r>
            <a:r>
              <a:rPr lang="en-US" sz="3200">
                <a:solidFill>
                  <a:schemeClr val="hlink"/>
                </a:solidFill>
              </a:rPr>
              <a:t>-s</a:t>
            </a:r>
          </a:p>
        </p:txBody>
      </p:sp>
      <p:sp>
        <p:nvSpPr>
          <p:cNvPr id="44051" name="Text Box 5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136525" y="6035675"/>
            <a:ext cx="17251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/>
              <a:t>     </a:t>
            </a:r>
            <a:r>
              <a:rPr lang="en-US" sz="4000" b="0" dirty="0" smtClean="0"/>
              <a:t>bu</a:t>
            </a:r>
            <a:r>
              <a:rPr lang="en-US" sz="4000" b="0" dirty="0" smtClean="0">
                <a:solidFill>
                  <a:schemeClr val="hlink"/>
                </a:solidFill>
              </a:rPr>
              <a:t>y</a:t>
            </a:r>
            <a:endParaRPr lang="en-US" sz="4000" b="0" dirty="0">
              <a:solidFill>
                <a:schemeClr val="hlink"/>
              </a:solidFill>
            </a:endParaRPr>
          </a:p>
        </p:txBody>
      </p:sp>
      <p:sp>
        <p:nvSpPr>
          <p:cNvPr id="21" name="Rectangle 46"/>
          <p:cNvSpPr>
            <a:spLocks noChangeArrowheads="1"/>
          </p:cNvSpPr>
          <p:nvPr/>
        </p:nvSpPr>
        <p:spPr bwMode="auto">
          <a:xfrm>
            <a:off x="3108325" y="6035675"/>
            <a:ext cx="14109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dirty="0"/>
              <a:t> </a:t>
            </a:r>
            <a:r>
              <a:rPr lang="en-US" sz="4000" b="0" dirty="0" smtClean="0"/>
              <a:t>bu</a:t>
            </a:r>
            <a:r>
              <a:rPr lang="en-US" sz="4000" b="0" dirty="0" smtClean="0">
                <a:solidFill>
                  <a:schemeClr val="hlink"/>
                </a:solidFill>
              </a:rPr>
              <a:t>ys</a:t>
            </a:r>
            <a:endParaRPr lang="en-US" sz="4000" b="0" dirty="0">
              <a:solidFill>
                <a:schemeClr val="hlink"/>
              </a:solidFill>
            </a:endParaRPr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2422525" y="6443662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7" grpId="0" animBg="1"/>
      <p:bldP spid="186426" grpId="0" animBg="1"/>
      <p:bldP spid="186404" grpId="0"/>
      <p:bldP spid="186405" grpId="0" animBg="1"/>
      <p:bldP spid="186406" grpId="0"/>
      <p:bldP spid="186409" grpId="0"/>
      <p:bldP spid="186410" grpId="0" animBg="1"/>
      <p:bldP spid="186411" grpId="0"/>
      <p:bldP spid="186412" grpId="0"/>
      <p:bldP spid="186414" grpId="0"/>
      <p:bldP spid="186415" grpId="0" animBg="1"/>
      <p:bldP spid="186417" grpId="0"/>
      <p:bldP spid="1864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41714-9DA8-464E-95EC-76367F4EFB1C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60438" y="1497013"/>
            <a:ext cx="7040562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The man has a brown coat.</a:t>
            </a:r>
          </a:p>
        </p:txBody>
      </p:sp>
      <p:pic>
        <p:nvPicPr>
          <p:cNvPr id="48132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2840038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IRREGULAR SINGULAR VERBS: </a:t>
            </a:r>
            <a:r>
              <a:rPr lang="en-US" sz="2000" b="0">
                <a:solidFill>
                  <a:schemeClr val="bg1"/>
                </a:solidFill>
              </a:rPr>
              <a:t>HAS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DOES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GOES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E6536D-2B2F-4A2D-B6C3-935391538F1B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93270" name="AutoShape 86"/>
          <p:cNvSpPr>
            <a:spLocks noChangeArrowheads="1"/>
          </p:cNvSpPr>
          <p:nvPr/>
        </p:nvSpPr>
        <p:spPr bwMode="auto">
          <a:xfrm>
            <a:off x="4267200" y="49387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68" name="AutoShape 84"/>
          <p:cNvSpPr>
            <a:spLocks noChangeArrowheads="1"/>
          </p:cNvSpPr>
          <p:nvPr/>
        </p:nvSpPr>
        <p:spPr bwMode="auto">
          <a:xfrm>
            <a:off x="4267200" y="32623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71" name="AutoShape 87"/>
          <p:cNvSpPr>
            <a:spLocks/>
          </p:cNvSpPr>
          <p:nvPr/>
        </p:nvSpPr>
        <p:spPr bwMode="auto">
          <a:xfrm flipH="1">
            <a:off x="5181600" y="49958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63" name="AutoShape 79"/>
          <p:cNvSpPr>
            <a:spLocks noChangeArrowheads="1"/>
          </p:cNvSpPr>
          <p:nvPr/>
        </p:nvSpPr>
        <p:spPr bwMode="auto">
          <a:xfrm>
            <a:off x="4267200" y="16621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5194300" y="3589338"/>
            <a:ext cx="1581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i="0">
                <a:solidFill>
                  <a:srgbClr val="006600"/>
                </a:solidFill>
              </a:rPr>
              <a:t>    </a:t>
            </a:r>
            <a:r>
              <a:rPr lang="en-US" sz="3200">
                <a:solidFill>
                  <a:srgbClr val="006600"/>
                </a:solidFill>
              </a:rPr>
              <a:t>does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81000" y="3422650"/>
            <a:ext cx="4572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(c) I </a:t>
            </a:r>
            <a:r>
              <a:rPr lang="en-US" sz="2800">
                <a:solidFill>
                  <a:srgbClr val="006600"/>
                </a:solidFill>
              </a:rPr>
              <a:t>do</a:t>
            </a:r>
            <a:r>
              <a:rPr lang="en-US" sz="2800" b="0" i="0"/>
              <a:t> exercises.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(d) He </a:t>
            </a:r>
            <a:r>
              <a:rPr lang="en-US" sz="2800">
                <a:solidFill>
                  <a:srgbClr val="006600"/>
                </a:solidFill>
              </a:rPr>
              <a:t>does</a:t>
            </a:r>
            <a:r>
              <a:rPr lang="en-US" sz="2800" b="0" i="0"/>
              <a:t> exercises.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381000" y="1771650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(a) I </a:t>
            </a:r>
            <a:r>
              <a:rPr lang="en-US" sz="2800">
                <a:solidFill>
                  <a:srgbClr val="006600"/>
                </a:solidFill>
              </a:rPr>
              <a:t>have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49162" name="Line 29"/>
          <p:cNvSpPr>
            <a:spLocks noChangeShapeType="1"/>
          </p:cNvSpPr>
          <p:nvPr/>
        </p:nvSpPr>
        <p:spPr bwMode="auto">
          <a:xfrm>
            <a:off x="228600" y="33829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381000" y="2478088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(b) She </a:t>
            </a:r>
            <a:r>
              <a:rPr lang="en-US" sz="2800">
                <a:solidFill>
                  <a:srgbClr val="006600"/>
                </a:solidFill>
              </a:rPr>
              <a:t>has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93219" name="Text Box 35"/>
          <p:cNvSpPr txBox="1">
            <a:spLocks noChangeArrowheads="1"/>
          </p:cNvSpPr>
          <p:nvPr/>
        </p:nvSpPr>
        <p:spPr bwMode="auto">
          <a:xfrm>
            <a:off x="6162675" y="1143000"/>
            <a:ext cx="260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Irregular forms:</a:t>
            </a: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410325" y="25003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have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7959725" y="250031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has</a:t>
            </a: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6400800" y="41132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</a:t>
            </a: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7626350" y="41132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does</a:t>
            </a:r>
          </a:p>
        </p:txBody>
      </p:sp>
      <p:sp>
        <p:nvSpPr>
          <p:cNvPr id="93224" name="Rectangle 40"/>
          <p:cNvSpPr>
            <a:spLocks noChangeArrowheads="1"/>
          </p:cNvSpPr>
          <p:nvPr/>
        </p:nvSpPr>
        <p:spPr bwMode="auto">
          <a:xfrm>
            <a:off x="381000" y="5089525"/>
            <a:ext cx="457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/>
              <a:t>(e) We </a:t>
            </a:r>
            <a:r>
              <a:rPr lang="en-US" sz="2800">
                <a:solidFill>
                  <a:srgbClr val="006600"/>
                </a:solidFill>
              </a:rPr>
              <a:t>go</a:t>
            </a:r>
            <a:r>
              <a:rPr lang="en-US" sz="2800" b="0" i="0"/>
              <a:t> to the gym.</a:t>
            </a:r>
          </a:p>
          <a:p>
            <a:endParaRPr lang="en-US" sz="2800" b="0" i="0"/>
          </a:p>
          <a:p>
            <a:r>
              <a:rPr lang="en-US" sz="2800" b="0" i="0"/>
              <a:t>(f) He </a:t>
            </a:r>
            <a:r>
              <a:rPr lang="en-US" sz="2800">
                <a:solidFill>
                  <a:srgbClr val="006600"/>
                </a:solidFill>
              </a:rPr>
              <a:t>goes</a:t>
            </a:r>
            <a:r>
              <a:rPr lang="en-US" sz="2800" b="0" i="0"/>
              <a:t> to the gym.</a:t>
            </a: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6410325" y="57769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</a:t>
            </a:r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7635875" y="57769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goes</a:t>
            </a: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4422775" y="16605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4637088" y="1630363"/>
            <a:ext cx="1841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8800" b="0" i="0"/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5668963" y="2011363"/>
            <a:ext cx="882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has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6" name="Text Box 52"/>
          <p:cNvSpPr txBox="1">
            <a:spLocks noChangeArrowheads="1"/>
          </p:cNvSpPr>
          <p:nvPr/>
        </p:nvSpPr>
        <p:spPr bwMode="auto">
          <a:xfrm>
            <a:off x="5651500" y="5268913"/>
            <a:ext cx="1130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goes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495800" y="4953000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>
            <a:off x="7150100" y="611505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3" name="Text Box 59"/>
          <p:cNvSpPr txBox="1">
            <a:spLocks noChangeArrowheads="1"/>
          </p:cNvSpPr>
          <p:nvPr/>
        </p:nvSpPr>
        <p:spPr bwMode="auto">
          <a:xfrm>
            <a:off x="4497388" y="32607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7" name="Line 63"/>
          <p:cNvSpPr>
            <a:spLocks noChangeShapeType="1"/>
          </p:cNvSpPr>
          <p:nvPr/>
        </p:nvSpPr>
        <p:spPr bwMode="auto">
          <a:xfrm>
            <a:off x="7162800" y="44307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8" name="Line 64"/>
          <p:cNvSpPr>
            <a:spLocks noChangeShapeType="1"/>
          </p:cNvSpPr>
          <p:nvPr/>
        </p:nvSpPr>
        <p:spPr bwMode="auto">
          <a:xfrm>
            <a:off x="7543800" y="28051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5354638" y="529748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+</a:t>
            </a: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5368925" y="360203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93252" name="AutoShape 68"/>
          <p:cNvSpPr>
            <a:spLocks/>
          </p:cNvSpPr>
          <p:nvPr/>
        </p:nvSpPr>
        <p:spPr bwMode="auto">
          <a:xfrm flipH="1">
            <a:off x="5181600" y="17192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5367338" y="1992313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49185" name="Text Box 7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IRREGULAR SINGULAR VERBS: </a:t>
            </a:r>
            <a:r>
              <a:rPr lang="en-US" sz="2000" b="0">
                <a:solidFill>
                  <a:schemeClr val="bg1"/>
                </a:solidFill>
              </a:rPr>
              <a:t>HAS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DOES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GOES</a:t>
            </a:r>
          </a:p>
        </p:txBody>
      </p:sp>
      <p:sp>
        <p:nvSpPr>
          <p:cNvPr id="93269" name="AutoShape 85"/>
          <p:cNvSpPr>
            <a:spLocks/>
          </p:cNvSpPr>
          <p:nvPr/>
        </p:nvSpPr>
        <p:spPr bwMode="auto">
          <a:xfrm flipH="1">
            <a:off x="5181600" y="33194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70" grpId="0" animBg="1"/>
      <p:bldP spid="93268" grpId="0" animBg="1"/>
      <p:bldP spid="93271" grpId="0" animBg="1"/>
      <p:bldP spid="93263" grpId="0" animBg="1"/>
      <p:bldP spid="93235" grpId="0"/>
      <p:bldP spid="93203" grpId="0"/>
      <p:bldP spid="93204" grpId="0"/>
      <p:bldP spid="93217" grpId="0"/>
      <p:bldP spid="93219" grpId="0"/>
      <p:bldP spid="93220" grpId="0"/>
      <p:bldP spid="93221" grpId="0"/>
      <p:bldP spid="93222" grpId="0"/>
      <p:bldP spid="93223" grpId="0"/>
      <p:bldP spid="93224" grpId="0"/>
      <p:bldP spid="93225" grpId="0"/>
      <p:bldP spid="93226" grpId="0"/>
      <p:bldP spid="93227" grpId="0"/>
      <p:bldP spid="93228" grpId="0"/>
      <p:bldP spid="93229" grpId="0"/>
      <p:bldP spid="93236" grpId="0"/>
      <p:bldP spid="93238" grpId="0"/>
      <p:bldP spid="93241" grpId="0" animBg="1"/>
      <p:bldP spid="93243" grpId="0"/>
      <p:bldP spid="93247" grpId="0" animBg="1"/>
      <p:bldP spid="93248" grpId="0" animBg="1"/>
      <p:bldP spid="93249" grpId="0"/>
      <p:bldP spid="93250" grpId="0"/>
      <p:bldP spid="93252" grpId="0" animBg="1"/>
      <p:bldP spid="93253" grpId="0"/>
      <p:bldP spid="932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5DB3E-2B3E-401A-B7B5-F008A04B7D32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326698" name="AutoShape 42"/>
          <p:cNvSpPr>
            <a:spLocks noChangeArrowheads="1"/>
          </p:cNvSpPr>
          <p:nvPr/>
        </p:nvSpPr>
        <p:spPr bwMode="auto">
          <a:xfrm>
            <a:off x="1905000" y="4876800"/>
            <a:ext cx="6324600" cy="1600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6697" name="AutoShape 41"/>
          <p:cNvSpPr>
            <a:spLocks noChangeArrowheads="1"/>
          </p:cNvSpPr>
          <p:nvPr/>
        </p:nvSpPr>
        <p:spPr bwMode="auto">
          <a:xfrm>
            <a:off x="1905000" y="1981200"/>
            <a:ext cx="6477000" cy="1828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304800" y="1295400"/>
            <a:ext cx="6172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(a)        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 drink milk.</a:t>
            </a: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1219200" y="12192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</a:t>
            </a:r>
          </a:p>
        </p:txBody>
      </p: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1066800" y="1219200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You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914400" y="12192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They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4343400" y="2057400"/>
            <a:ext cx="207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NEGATIVE: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86000" y="1905000"/>
            <a:ext cx="9763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I</a:t>
            </a:r>
          </a:p>
          <a:p>
            <a:pPr eaLnBrk="1" hangingPunct="1"/>
            <a:r>
              <a:rPr lang="en-US" sz="2800" b="0"/>
              <a:t>We</a:t>
            </a:r>
          </a:p>
          <a:p>
            <a:pPr eaLnBrk="1" hangingPunct="1"/>
            <a:r>
              <a:rPr lang="en-US" sz="2800" b="0"/>
              <a:t>You</a:t>
            </a:r>
          </a:p>
          <a:p>
            <a:pPr eaLnBrk="1" hangingPunct="1"/>
            <a:r>
              <a:rPr lang="en-US" sz="2800" b="0"/>
              <a:t>They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3810000" y="2590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</a:t>
            </a:r>
            <a:r>
              <a:rPr lang="en-US" sz="2800" b="0" i="0"/>
              <a:t> </a:t>
            </a:r>
            <a:r>
              <a:rPr lang="en-US" sz="3200">
                <a:solidFill>
                  <a:srgbClr val="FF0000"/>
                </a:solidFill>
              </a:rPr>
              <a:t>do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286000" y="4953000"/>
            <a:ext cx="817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3657600" y="54102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 </a:t>
            </a:r>
            <a:r>
              <a:rPr lang="en-US" sz="3200">
                <a:solidFill>
                  <a:srgbClr val="FF0000"/>
                </a:solidFill>
              </a:rPr>
              <a:t>does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6126163" y="3429000"/>
            <a:ext cx="184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2900" b="0" i="0"/>
          </a:p>
        </p:txBody>
      </p:sp>
      <p:sp>
        <p:nvSpPr>
          <p:cNvPr id="326672" name="AutoShape 16"/>
          <p:cNvSpPr>
            <a:spLocks/>
          </p:cNvSpPr>
          <p:nvPr/>
        </p:nvSpPr>
        <p:spPr bwMode="auto">
          <a:xfrm>
            <a:off x="3505200" y="2133600"/>
            <a:ext cx="227013" cy="1539875"/>
          </a:xfrm>
          <a:prstGeom prst="rightBrace">
            <a:avLst>
              <a:gd name="adj1" fmla="val 5652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8800" b="0" i="0"/>
          </a:p>
        </p:txBody>
      </p:sp>
      <p:sp>
        <p:nvSpPr>
          <p:cNvPr id="326673" name="AutoShape 17"/>
          <p:cNvSpPr>
            <a:spLocks/>
          </p:cNvSpPr>
          <p:nvPr/>
        </p:nvSpPr>
        <p:spPr bwMode="auto">
          <a:xfrm>
            <a:off x="3200400" y="5029200"/>
            <a:ext cx="222250" cy="1282700"/>
          </a:xfrm>
          <a:prstGeom prst="rightBrace">
            <a:avLst>
              <a:gd name="adj1" fmla="val 48095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sz="7200" b="0" i="0"/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1066800" y="12192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We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304800" y="4114800"/>
            <a:ext cx="6858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(b)       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26681" name="Rectangle 25"/>
          <p:cNvSpPr>
            <a:spLocks noChangeArrowheads="1"/>
          </p:cNvSpPr>
          <p:nvPr/>
        </p:nvSpPr>
        <p:spPr bwMode="auto">
          <a:xfrm>
            <a:off x="1111250" y="4019550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He</a:t>
            </a:r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1295400" y="40386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It</a:t>
            </a:r>
          </a:p>
        </p:txBody>
      </p:sp>
      <p:sp>
        <p:nvSpPr>
          <p:cNvPr id="326683" name="Rectangle 27"/>
          <p:cNvSpPr>
            <a:spLocks noChangeArrowheads="1"/>
          </p:cNvSpPr>
          <p:nvPr/>
        </p:nvSpPr>
        <p:spPr bwMode="auto">
          <a:xfrm>
            <a:off x="958850" y="4038600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She</a:t>
            </a:r>
          </a:p>
        </p:txBody>
      </p:sp>
      <p:sp>
        <p:nvSpPr>
          <p:cNvPr id="64534" name="Text Box 46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2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8" grpId="0" animBg="1"/>
      <p:bldP spid="326697" grpId="0" animBg="1"/>
      <p:bldP spid="326675" grpId="0"/>
      <p:bldP spid="326677" grpId="0"/>
      <p:bldP spid="326677" grpId="1"/>
      <p:bldP spid="326678" grpId="0"/>
      <p:bldP spid="326663" grpId="0"/>
      <p:bldP spid="326664" grpId="0"/>
      <p:bldP spid="326665" grpId="0"/>
      <p:bldP spid="326668" grpId="0"/>
      <p:bldP spid="326669" grpId="0"/>
      <p:bldP spid="326672" grpId="0" animBg="1"/>
      <p:bldP spid="326673" grpId="0" animBg="1"/>
      <p:bldP spid="326679" grpId="0"/>
      <p:bldP spid="326679" grpId="1"/>
      <p:bldP spid="326680" grpId="0"/>
      <p:bldP spid="326681" grpId="0"/>
      <p:bldP spid="326681" grpId="1"/>
      <p:bldP spid="326682" grpId="0"/>
      <p:bldP spid="326683" grpId="0"/>
      <p:bldP spid="32668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E67AA-22B9-42F3-A1CF-5E5A246BA8B6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397350" name="AutoShape 38"/>
          <p:cNvSpPr>
            <a:spLocks noChangeArrowheads="1"/>
          </p:cNvSpPr>
          <p:nvPr/>
        </p:nvSpPr>
        <p:spPr bwMode="auto">
          <a:xfrm>
            <a:off x="876300" y="5181600"/>
            <a:ext cx="7924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990600" y="4343400"/>
            <a:ext cx="6934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She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not</a:t>
            </a:r>
            <a:r>
              <a:rPr lang="en-US" sz="3600" b="0" i="0"/>
              <a:t> drink</a:t>
            </a:r>
            <a:r>
              <a:rPr lang="en-US" sz="3600" i="0">
                <a:solidFill>
                  <a:schemeClr val="accent2"/>
                </a:solidFill>
              </a:rPr>
              <a:t>s</a:t>
            </a:r>
            <a:r>
              <a:rPr lang="en-US" sz="3600" b="0" i="0"/>
              <a:t> milk.</a:t>
            </a:r>
            <a:r>
              <a:rPr lang="en-US" sz="2800" i="0"/>
              <a:t> 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1028700" y="53340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2800" b="0" i="0"/>
              <a:t>        </a:t>
            </a:r>
            <a:r>
              <a:rPr lang="en-US" sz="3200" b="0" i="0"/>
              <a:t>no </a:t>
            </a:r>
            <a:r>
              <a:rPr lang="en-US" sz="3200">
                <a:solidFill>
                  <a:schemeClr val="accent2"/>
                </a:solidFill>
              </a:rPr>
              <a:t>-s</a:t>
            </a:r>
            <a:r>
              <a:rPr lang="en-US" sz="3200" b="0" i="0"/>
              <a:t> on main verb</a:t>
            </a:r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4686300" y="563880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7343" name="AutoShape 31"/>
          <p:cNvSpPr>
            <a:spLocks noChangeArrowheads="1"/>
          </p:cNvSpPr>
          <p:nvPr/>
        </p:nvSpPr>
        <p:spPr bwMode="auto">
          <a:xfrm>
            <a:off x="4724400" y="4267200"/>
            <a:ext cx="609600" cy="762000"/>
          </a:xfrm>
          <a:custGeom>
            <a:avLst/>
            <a:gdLst>
              <a:gd name="T0" fmla="*/ 8602134 w 21600"/>
              <a:gd name="T1" fmla="*/ 0 h 21600"/>
              <a:gd name="T2" fmla="*/ 2519313 w 21600"/>
              <a:gd name="T3" fmla="*/ 3936435 h 21600"/>
              <a:gd name="T4" fmla="*/ 0 w 21600"/>
              <a:gd name="T5" fmla="*/ 13440833 h 21600"/>
              <a:gd name="T6" fmla="*/ 2519313 w 21600"/>
              <a:gd name="T7" fmla="*/ 22945232 h 21600"/>
              <a:gd name="T8" fmla="*/ 8602134 w 21600"/>
              <a:gd name="T9" fmla="*/ 26881666 h 21600"/>
              <a:gd name="T10" fmla="*/ 14684952 w 21600"/>
              <a:gd name="T11" fmla="*/ 22945232 h 21600"/>
              <a:gd name="T12" fmla="*/ 17204267 w 21600"/>
              <a:gd name="T13" fmla="*/ 13440833 h 21600"/>
              <a:gd name="T14" fmla="*/ 14684952 w 21600"/>
              <a:gd name="T15" fmla="*/ 393643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</p:txBody>
      </p:sp>
      <p:sp>
        <p:nvSpPr>
          <p:cNvPr id="65544" name="Text Box 4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5545" name="Text Box 45"/>
          <p:cNvSpPr txBox="1">
            <a:spLocks noChangeArrowheads="1"/>
          </p:cNvSpPr>
          <p:nvPr/>
        </p:nvSpPr>
        <p:spPr bwMode="auto">
          <a:xfrm>
            <a:off x="304800" y="1219200"/>
            <a:ext cx="6019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I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She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 i="0"/>
              <a:t> </a:t>
            </a:r>
            <a:r>
              <a:rPr lang="en-US" sz="3600" b="0" i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97358" name="AutoShape 46"/>
          <p:cNvSpPr>
            <a:spLocks noChangeArrowheads="1"/>
          </p:cNvSpPr>
          <p:nvPr/>
        </p:nvSpPr>
        <p:spPr bwMode="auto">
          <a:xfrm>
            <a:off x="914400" y="3124200"/>
            <a:ext cx="64770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59" name="Text Box 47"/>
          <p:cNvSpPr txBox="1">
            <a:spLocks noChangeArrowheads="1"/>
          </p:cNvSpPr>
          <p:nvPr/>
        </p:nvSpPr>
        <p:spPr bwMode="auto">
          <a:xfrm>
            <a:off x="1143000" y="3200400"/>
            <a:ext cx="617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 i="0">
                <a:solidFill>
                  <a:srgbClr val="FF0000"/>
                </a:solidFill>
              </a:rPr>
              <a:t> </a:t>
            </a:r>
            <a:r>
              <a:rPr lang="en-US" sz="3600" b="0" i="0"/>
              <a:t>and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 i="0"/>
              <a:t> </a:t>
            </a:r>
            <a:r>
              <a:rPr lang="en-US" sz="3600" b="0" i="0"/>
              <a:t>= helping verbs</a:t>
            </a:r>
          </a:p>
        </p:txBody>
      </p:sp>
      <p:sp>
        <p:nvSpPr>
          <p:cNvPr id="397360" name="Text Box 48"/>
          <p:cNvSpPr txBox="1">
            <a:spLocks noChangeArrowheads="1"/>
          </p:cNvSpPr>
          <p:nvPr/>
        </p:nvSpPr>
        <p:spPr bwMode="auto">
          <a:xfrm>
            <a:off x="6172200" y="4191000"/>
            <a:ext cx="493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0">
                <a:solidFill>
                  <a:schemeClr val="accent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0" grpId="0" animBg="1"/>
      <p:bldP spid="397324" grpId="0"/>
      <p:bldP spid="397330" grpId="0" animBg="1"/>
      <p:bldP spid="397343" grpId="0" animBg="1"/>
      <p:bldP spid="397358" grpId="0" animBg="1"/>
      <p:bldP spid="397359" grpId="0"/>
      <p:bldP spid="397360" grpId="0"/>
      <p:bldP spid="3973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D4C011-282E-43DF-ACED-5BD492307085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329755" name="AutoShape 27"/>
          <p:cNvSpPr>
            <a:spLocks noChangeArrowheads="1"/>
          </p:cNvSpPr>
          <p:nvPr/>
        </p:nvSpPr>
        <p:spPr bwMode="auto">
          <a:xfrm>
            <a:off x="2362200" y="4038600"/>
            <a:ext cx="4648200" cy="1752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457200" y="2674938"/>
            <a:ext cx="6781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(d)</a:t>
            </a:r>
            <a:r>
              <a:rPr lang="en-US" sz="3600" i="0"/>
              <a:t> </a:t>
            </a:r>
            <a:r>
              <a:rPr lang="en-US" sz="3600" b="0" i="0"/>
              <a:t>He</a:t>
            </a:r>
            <a:r>
              <a:rPr lang="en-US" sz="3600" i="0">
                <a:solidFill>
                  <a:srgbClr val="009900"/>
                </a:solidFill>
              </a:rPr>
              <a:t> 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  <a:r>
              <a:rPr lang="en-US" sz="360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Jack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like dogs.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                                         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381000" y="1371600"/>
            <a:ext cx="7467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(c)</a:t>
            </a:r>
            <a:r>
              <a:rPr lang="en-US" sz="3600" i="0"/>
              <a:t> </a:t>
            </a:r>
            <a:r>
              <a:rPr lang="en-US" sz="3600" b="0" i="0"/>
              <a:t>I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They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go to the lake.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971800" y="4495800"/>
            <a:ext cx="331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2800">
                <a:solidFill>
                  <a:srgbClr val="336600"/>
                </a:solidFill>
              </a:rPr>
              <a:t> </a:t>
            </a:r>
            <a:endParaRPr lang="en-US" sz="2800" b="0" i="0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3276600" y="4114800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0"/>
              <a:t>CONTRACTIONS:</a:t>
            </a:r>
            <a:endParaRPr lang="en-US" sz="3200" b="0" i="0"/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2514600" y="5029200"/>
            <a:ext cx="423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</a:p>
        </p:txBody>
      </p:sp>
      <p:sp>
        <p:nvSpPr>
          <p:cNvPr id="66569" name="Rectangle 18"/>
          <p:cNvSpPr>
            <a:spLocks noChangeArrowheads="1"/>
          </p:cNvSpPr>
          <p:nvPr/>
        </p:nvSpPr>
        <p:spPr bwMode="auto">
          <a:xfrm>
            <a:off x="685800" y="1219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0" name="Text Box 3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5" grpId="0" animBg="1"/>
      <p:bldP spid="329739" grpId="0"/>
      <p:bldP spid="329737" grpId="0"/>
      <p:bldP spid="329735" grpId="0"/>
      <p:bldP spid="329744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17605</TotalTime>
  <Words>833</Words>
  <Application>Microsoft Office PowerPoint</Application>
  <PresentationFormat>On-screen Show (4:3)</PresentationFormat>
  <Paragraphs>397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BEG DESIGN</vt:lpstr>
      <vt:lpstr>1_BEG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D</cp:lastModifiedBy>
  <cp:revision>342</cp:revision>
  <dcterms:created xsi:type="dcterms:W3CDTF">2006-05-06T11:54:18Z</dcterms:created>
  <dcterms:modified xsi:type="dcterms:W3CDTF">2012-07-05T15:45:45Z</dcterms:modified>
</cp:coreProperties>
</file>