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73" r:id="rId5"/>
    <p:sldId id="271" r:id="rId6"/>
    <p:sldId id="272" r:id="rId7"/>
    <p:sldId id="270" r:id="rId8"/>
    <p:sldId id="274" r:id="rId9"/>
    <p:sldId id="275" r:id="rId10"/>
    <p:sldId id="264" r:id="rId11"/>
    <p:sldId id="277" r:id="rId12"/>
    <p:sldId id="276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866600"/>
    <a:srgbClr val="808080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39A05A-0EE7-4D26-9AD6-97D58F9173A7}" type="datetimeFigureOut">
              <a:rPr lang="en-US"/>
              <a:pPr>
                <a:defRPr/>
              </a:pPr>
              <a:t>5/12/2011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567670-061E-4755-BF5B-2A5F37C5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9ACA054-91FC-4CBD-95D7-E1F610CF967A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BF7876EA-5BA4-468C-8167-F72C2B2CB3E8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586967A-4520-4F40-ABD8-DE0B0CCB90E9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C12E55A-A3C2-480E-88D5-7E3FD20C4262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3EA5223-F8AC-4579-A3CA-28CE2C7383EA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A4EF505-03AF-4691-ACC4-13B768135A30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8A60C89-F703-4F94-BDAD-BA180C5207E9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8FB1AB0-DA04-49CD-88F4-F956492D6295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DEBBA3D5-DB08-4936-B905-D4F5E1985776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3355DBC-96C2-45F8-8A20-1CB21115CA4C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AE6EDAB4-F4B5-40EB-B4E4-221C34E0273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2E75F74E-3CB8-4581-8C18-94B7CB08F405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6FB7C75E-6EDE-4745-9864-338B90C8B9D8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5B5D31C-2332-481F-A35E-81E1A76FD819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B53733E-F8AD-4DCC-8D5A-16AA13D041D4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91CA60F-2D8C-4D43-82C5-A18213EB7997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6217A87F-A56F-437A-B568-FC61F0327E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	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entury Gothic" pitchFamily="34" charset="0"/>
              <a:buNone/>
              <a:defRPr sz="2800"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29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64275"/>
            <a:ext cx="2133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E4DE0-7CAD-4C9E-BE4E-90DA9EF6B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A1711-C9EA-48DC-8FCF-2A4326B1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DAED-4A2F-4B00-8C52-58BFCE5C3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0445C-73FD-4D83-99DD-96497AFB6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8CDD-2B57-4468-BD50-2D16719DB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FB71-A04A-4166-A310-43B8300A9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5B21-433C-4E83-9A1D-B8EA551F1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72FA-B9A1-4BDF-A938-A350AA16B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8CA8D-0651-43FA-A01B-89D7DD662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2A81-7B6F-457B-83E2-5CAC7AFD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E86F-23D0-479B-9AFD-7BC321E95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427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427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67450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30C046-DF5B-4EB8-BC74-315CC4BA1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Present Continuous Tense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smtClean="0">
                <a:solidFill>
                  <a:schemeClr val="tx1"/>
                </a:solidFill>
              </a:rPr>
              <a:t>Questions: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es-ES" smtClean="0">
                <a:solidFill>
                  <a:schemeClr val="tx1"/>
                </a:solidFill>
              </a:rPr>
              <a:t>Am I playing soccer?</a:t>
            </a:r>
          </a:p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endParaRPr lang="es-ES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es-ES" smtClean="0">
                <a:solidFill>
                  <a:schemeClr val="tx1"/>
                </a:solidFill>
              </a:rPr>
              <a:t>Are you playing soccer?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968375" y="1157288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INTERROGATIVE:</a:t>
            </a:r>
            <a:r>
              <a:rPr lang="en-US" sz="2000"/>
              <a:t> </a:t>
            </a:r>
            <a:r>
              <a:rPr lang="en-US" sz="2000" b="1"/>
              <a:t>Play</a:t>
            </a:r>
          </a:p>
        </p:txBody>
      </p:sp>
      <p:graphicFrame>
        <p:nvGraphicFramePr>
          <p:cNvPr id="7265" name="Group 97"/>
          <p:cNvGraphicFramePr>
            <a:graphicFrameLocks noGrp="1"/>
          </p:cNvGraphicFramePr>
          <p:nvPr>
            <p:ph sz="half" idx="1"/>
          </p:nvPr>
        </p:nvGraphicFramePr>
        <p:xfrm>
          <a:off x="714375" y="1643063"/>
          <a:ext cx="7429501" cy="3783012"/>
        </p:xfrm>
        <a:graphic>
          <a:graphicData uri="http://schemas.openxmlformats.org/drawingml/2006/table">
            <a:tbl>
              <a:tblPr/>
              <a:tblGrid>
                <a:gridCol w="1917290"/>
                <a:gridCol w="1797460"/>
                <a:gridCol w="1928813"/>
                <a:gridCol w="1785938"/>
              </a:tblGrid>
              <a:tr h="69797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Why</a:t>
                      </a:r>
                    </a:p>
                  </a:txBody>
                  <a:tcPr marL="91439" marR="91439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F93D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5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25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L="91439" marR="9143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928688" y="5572125"/>
            <a:ext cx="3467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 am …</a:t>
            </a:r>
          </a:p>
          <a:p>
            <a:r>
              <a:rPr lang="en-US" sz="2000" b="1"/>
              <a:t>You are…</a:t>
            </a:r>
          </a:p>
          <a:p>
            <a:r>
              <a:rPr lang="en-US" sz="2000" b="1"/>
              <a:t>He/she/it is…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4572000" y="5572125"/>
            <a:ext cx="346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We are…</a:t>
            </a:r>
          </a:p>
          <a:p>
            <a:r>
              <a:rPr lang="en-US" sz="2000" b="1"/>
              <a:t>They are…</a:t>
            </a:r>
          </a:p>
        </p:txBody>
      </p:sp>
    </p:spTree>
  </p:cSld>
  <p:clrMapOvr>
    <a:masterClrMapping/>
  </p:clrMapOvr>
  <p:transition spd="slow" advClick="0" advTm="30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 autoUpdateAnimBg="0"/>
      <p:bldP spid="7208" grpId="0" autoUpdateAnimBg="0"/>
      <p:bldP spid="8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SHE DOING?</a:t>
            </a:r>
          </a:p>
        </p:txBody>
      </p:sp>
      <p:pic>
        <p:nvPicPr>
          <p:cNvPr id="15363" name="Picture 4" descr="MCBD07692_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773238"/>
            <a:ext cx="3816350" cy="2951162"/>
          </a:xfrm>
          <a:noFill/>
        </p:spPr>
      </p:pic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443663" y="2349500"/>
            <a:ext cx="216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4400">
                <a:solidFill>
                  <a:srgbClr val="1C1C1C"/>
                </a:solidFill>
              </a:rPr>
              <a:t>draw</a:t>
            </a:r>
            <a:endParaRPr lang="en-US" sz="4400">
              <a:solidFill>
                <a:srgbClr val="1C1C1C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6985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She is drawing a picture</a:t>
            </a:r>
          </a:p>
        </p:txBody>
      </p:sp>
    </p:spTree>
  </p:cSld>
  <p:clrMapOvr>
    <a:masterClrMapping/>
  </p:clrMapOvr>
  <p:transition spd="slow" advClick="0" advTm="20000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38200" y="1295400"/>
            <a:ext cx="8077200" cy="533400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sz="26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END OF VERB</a:t>
            </a:r>
            <a:r>
              <a:rPr lang="en-US" sz="2600" dirty="0">
                <a:latin typeface="+mn-lt"/>
              </a:rPr>
              <a:t>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FORM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44EF7AC1-D456-4585-AE16-36E914A9862A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6388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9113" indent="-519113"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657600" y="3657600"/>
            <a:ext cx="1333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4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3962400" y="3657600"/>
            <a:ext cx="49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6482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371600" y="2035175"/>
            <a:ext cx="533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A CONSONANT    +  </a:t>
            </a:r>
            <a:r>
              <a:rPr lang="en-US" sz="3600" b="1" i="1">
                <a:solidFill>
                  <a:schemeClr val="tx2"/>
                </a:solidFill>
              </a:rPr>
              <a:t>-e</a:t>
            </a: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	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955925" y="3657600"/>
            <a:ext cx="1208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smi</a:t>
            </a:r>
            <a:r>
              <a:rPr lang="en-US" sz="4400" b="1" i="1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600200" y="4724400"/>
            <a:ext cx="4016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1905000" y="4724400"/>
            <a:ext cx="661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 i="1">
                <a:solidFill>
                  <a:schemeClr val="tx2"/>
                </a:solidFill>
              </a:rPr>
              <a:t>b,c,d,f,g,h,j,k,l,m,n,p,q,r,s,t,v,w,x,y,z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4856163" y="1905000"/>
            <a:ext cx="401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3903" name="Line 15"/>
          <p:cNvSpPr>
            <a:spLocks noChangeShapeType="1"/>
          </p:cNvSpPr>
          <p:nvPr/>
        </p:nvSpPr>
        <p:spPr bwMode="auto">
          <a:xfrm>
            <a:off x="3505200" y="2590800"/>
            <a:ext cx="457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 flipH="1">
            <a:off x="4267200" y="2590800"/>
            <a:ext cx="12954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219200" y="3810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1873250" y="2667000"/>
            <a:ext cx="602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DROP THE </a:t>
            </a:r>
            <a:r>
              <a:rPr lang="en-US" sz="3600" b="1" i="1">
                <a:solidFill>
                  <a:schemeClr val="tx2"/>
                </a:solidFill>
              </a:rPr>
              <a:t>-e</a:t>
            </a:r>
            <a:r>
              <a:rPr lang="en-US" sz="3600">
                <a:solidFill>
                  <a:schemeClr val="tx2"/>
                </a:solidFill>
              </a:rPr>
              <a:t> and ADD </a:t>
            </a:r>
            <a:r>
              <a:rPr lang="en-US" sz="36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228600" y="1219200"/>
            <a:ext cx="8683625" cy="472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>
            <a:off x="1219200" y="12192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4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64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5" presetClass="emph" presetSubtype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71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allAtOnce"/>
      <p:bldP spid="293890" grpId="1" build="allAtOnce"/>
      <p:bldP spid="293899" grpId="0"/>
      <p:bldP spid="293899" grpId="1"/>
      <p:bldP spid="293898" grpId="0" build="allAtOnce"/>
      <p:bldP spid="293900" grpId="0"/>
      <p:bldP spid="293901" grpId="0"/>
      <p:bldP spid="293902" grpId="0"/>
      <p:bldP spid="293903" grpId="0" animBg="1"/>
      <p:bldP spid="293903" grpId="1" animBg="1"/>
      <p:bldP spid="293904" grpId="0" animBg="1"/>
      <p:bldP spid="293904" grpId="1" animBg="1"/>
      <p:bldP spid="293905" grpId="0"/>
      <p:bldP spid="2939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9D9C6EA-6D7A-48D8-B0D2-8D4F2D0D8881}" type="slidenum">
              <a:rPr lang="en-US" smtClean="0">
                <a:solidFill>
                  <a:schemeClr val="bg2"/>
                </a:solidFill>
              </a:rPr>
              <a:pPr eaLnBrk="1" hangingPunct="1"/>
              <a:t>14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7411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733800" y="3733800"/>
            <a:ext cx="1333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4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371600" y="2035175"/>
            <a:ext cx="7067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A CONSONANT + </a:t>
            </a:r>
            <a:r>
              <a:rPr lang="en-US" sz="3600" b="1" i="1"/>
              <a:t>-e</a:t>
            </a: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	 </a:t>
            </a:r>
            <a:r>
              <a:rPr lang="en-US" sz="3600">
                <a:solidFill>
                  <a:schemeClr val="tx2"/>
                </a:solidFill>
              </a:rPr>
              <a:t>DROP THE </a:t>
            </a:r>
            <a:r>
              <a:rPr lang="en-US" sz="3600" b="1" i="1"/>
              <a:t>-e</a:t>
            </a:r>
            <a:r>
              <a:rPr lang="en-US" sz="3600">
                <a:solidFill>
                  <a:schemeClr val="tx2"/>
                </a:solidFill>
              </a:rPr>
              <a:t> and ADD </a:t>
            </a:r>
            <a:r>
              <a:rPr lang="en-US" sz="36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3262313" y="3733800"/>
            <a:ext cx="960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di</a:t>
            </a:r>
            <a:r>
              <a:rPr lang="en-US" sz="4400" b="1" i="1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4038600" y="3733800"/>
            <a:ext cx="49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3429000" y="2590800"/>
            <a:ext cx="533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 flipH="1">
            <a:off x="4343400" y="2667000"/>
            <a:ext cx="12192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1219200" y="38862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228600" y="1219200"/>
            <a:ext cx="8683625" cy="4267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26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2" name="Line 27"/>
          <p:cNvSpPr>
            <a:spLocks noChangeShapeType="1"/>
          </p:cNvSpPr>
          <p:nvPr/>
        </p:nvSpPr>
        <p:spPr bwMode="auto">
          <a:xfrm>
            <a:off x="1219200" y="1219200"/>
            <a:ext cx="0" cy="426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2954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sz="2600" b="1" dirty="0">
                <a:solidFill>
                  <a:srgbClr val="FF0066"/>
                </a:solidFill>
                <a:latin typeface="+mn-lt"/>
              </a:rPr>
              <a:t>  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FORM</a:t>
            </a:r>
          </a:p>
        </p:txBody>
      </p:sp>
      <p:sp>
        <p:nvSpPr>
          <p:cNvPr id="17424" name="Line 7"/>
          <p:cNvSpPr>
            <a:spLocks noChangeShapeType="1"/>
          </p:cNvSpPr>
          <p:nvPr/>
        </p:nvSpPr>
        <p:spPr bwMode="auto">
          <a:xfrm>
            <a:off x="51054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3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6" grpId="0"/>
      <p:bldP spid="295946" grpId="1"/>
      <p:bldP spid="295946" grpId="2"/>
      <p:bldP spid="295945" grpId="0"/>
      <p:bldP spid="295948" grpId="0" animBg="1"/>
      <p:bldP spid="295948" grpId="1" animBg="1"/>
      <p:bldP spid="295949" grpId="0" animBg="1"/>
      <p:bldP spid="2959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26B0FE66-1E2A-4F65-A2D6-0F25B2F10AD8}" type="slidenum">
              <a:rPr lang="en-US" smtClean="0">
                <a:solidFill>
                  <a:schemeClr val="bg2"/>
                </a:solidFill>
              </a:rPr>
              <a:pPr eaLnBrk="1" hangingPunct="1"/>
              <a:t>15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8435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2438400" y="4343400"/>
            <a:ext cx="23574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800" i="1">
                <a:solidFill>
                  <a:schemeClr val="tx2"/>
                </a:solidFill>
              </a:rPr>
              <a:t>a,e,i,o,u</a:t>
            </a:r>
          </a:p>
        </p:txBody>
      </p:sp>
      <p:sp>
        <p:nvSpPr>
          <p:cNvPr id="296982" name="Rectangle 22"/>
          <p:cNvSpPr>
            <a:spLocks noChangeArrowheads="1"/>
          </p:cNvSpPr>
          <p:nvPr/>
        </p:nvSpPr>
        <p:spPr bwMode="auto">
          <a:xfrm>
            <a:off x="1676400" y="4343400"/>
            <a:ext cx="602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</a:rPr>
              <a:t>exception:</a:t>
            </a:r>
            <a:r>
              <a:rPr lang="en-US" sz="2800">
                <a:solidFill>
                  <a:schemeClr val="tx2"/>
                </a:solidFill>
              </a:rPr>
              <a:t> do not double </a:t>
            </a:r>
            <a:r>
              <a:rPr lang="en-US" sz="2800" i="1">
                <a:solidFill>
                  <a:schemeClr val="tx2"/>
                </a:solidFill>
              </a:rPr>
              <a:t>w</a:t>
            </a:r>
            <a:r>
              <a:rPr lang="en-US" sz="2800">
                <a:solidFill>
                  <a:schemeClr val="tx2"/>
                </a:solidFill>
              </a:rPr>
              <a:t>, </a:t>
            </a:r>
            <a:r>
              <a:rPr lang="en-US" sz="2800" i="1">
                <a:solidFill>
                  <a:schemeClr val="tx2"/>
                </a:solidFill>
              </a:rPr>
              <a:t>x</a:t>
            </a:r>
            <a:r>
              <a:rPr lang="en-US" sz="2800">
                <a:solidFill>
                  <a:schemeClr val="tx2"/>
                </a:solidFill>
              </a:rPr>
              <a:t>, and </a:t>
            </a:r>
            <a:r>
              <a:rPr lang="en-US" sz="2800" i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419600" y="1600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512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ONE VOWEL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DOUBLE THE CONSONANT and ADD </a:t>
            </a:r>
            <a:r>
              <a:rPr lang="en-US" sz="28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013200" y="3289300"/>
            <a:ext cx="1409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057400" y="4572000"/>
            <a:ext cx="401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3810000" y="1905000"/>
            <a:ext cx="401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8444" name="Text Box 15"/>
          <p:cNvSpPr txBox="1">
            <a:spLocks noChangeArrowheads="1"/>
          </p:cNvSpPr>
          <p:nvPr/>
        </p:nvSpPr>
        <p:spPr bwMode="auto">
          <a:xfrm>
            <a:off x="3282950" y="3276600"/>
            <a:ext cx="946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s</a:t>
            </a:r>
            <a:r>
              <a:rPr lang="en-US" sz="5400" b="1" i="1">
                <a:solidFill>
                  <a:schemeClr val="tx2"/>
                </a:solidFill>
              </a:rPr>
              <a:t>it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4095750" y="3276600"/>
            <a:ext cx="374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3429000" y="2514600"/>
            <a:ext cx="381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 flipH="1">
            <a:off x="4267200" y="2590800"/>
            <a:ext cx="1371600" cy="822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1219200" y="3584575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2590800" y="5029200"/>
            <a:ext cx="1011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i="1">
                <a:solidFill>
                  <a:schemeClr val="tx2"/>
                </a:solidFill>
              </a:rPr>
              <a:t>pay</a:t>
            </a:r>
          </a:p>
        </p:txBody>
      </p:sp>
      <p:sp>
        <p:nvSpPr>
          <p:cNvPr id="296985" name="Rectangle 25"/>
          <p:cNvSpPr>
            <a:spLocks noChangeArrowheads="1"/>
          </p:cNvSpPr>
          <p:nvPr/>
        </p:nvSpPr>
        <p:spPr bwMode="auto">
          <a:xfrm>
            <a:off x="3352800" y="5021263"/>
            <a:ext cx="12207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 u="sng">
                <a:solidFill>
                  <a:schemeClr val="tx2"/>
                </a:solidFill>
              </a:rPr>
              <a:t>ying</a:t>
            </a:r>
          </a:p>
        </p:txBody>
      </p:sp>
      <p:sp>
        <p:nvSpPr>
          <p:cNvPr id="296986" name="Text Box 26"/>
          <p:cNvSpPr txBox="1">
            <a:spLocks noChangeArrowheads="1"/>
          </p:cNvSpPr>
          <p:nvPr/>
        </p:nvSpPr>
        <p:spPr bwMode="auto">
          <a:xfrm>
            <a:off x="4724400" y="49530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5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96987" name="AutoShape 27"/>
          <p:cNvSpPr>
            <a:spLocks noChangeArrowheads="1"/>
          </p:cNvSpPr>
          <p:nvPr/>
        </p:nvSpPr>
        <p:spPr bwMode="auto">
          <a:xfrm>
            <a:off x="3352800" y="4800600"/>
            <a:ext cx="9144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3429000" y="5029200"/>
            <a:ext cx="9382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chemeClr val="tx2"/>
                </a:solidFill>
              </a:rPr>
              <a:t>ing</a:t>
            </a: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auto">
          <a:xfrm>
            <a:off x="228600" y="1219200"/>
            <a:ext cx="8683625" cy="4572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37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6" name="Line 38"/>
          <p:cNvSpPr>
            <a:spLocks noChangeShapeType="1"/>
          </p:cNvSpPr>
          <p:nvPr/>
        </p:nvSpPr>
        <p:spPr bwMode="auto">
          <a:xfrm>
            <a:off x="1219200" y="1219200"/>
            <a:ext cx="0" cy="457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447800" y="1295400"/>
            <a:ext cx="7162800" cy="457200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END OF VERB</a:t>
            </a:r>
            <a:r>
              <a:rPr lang="en-US" sz="2600" dirty="0">
                <a:latin typeface="+mn-lt"/>
              </a:rPr>
              <a:t>    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FORM</a:t>
            </a:r>
          </a:p>
        </p:txBody>
      </p:sp>
      <p:sp>
        <p:nvSpPr>
          <p:cNvPr id="18458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01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01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" presetClass="emph" presetSubtype="3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5" presetClass="emph" presetSubtype="3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5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3000" fill="hold"/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3" grpId="0"/>
      <p:bldP spid="296973" grpId="1"/>
      <p:bldP spid="296982" grpId="0"/>
      <p:bldP spid="296982" grpId="1"/>
      <p:bldP spid="296969" grpId="0" build="allAtOnce"/>
      <p:bldP spid="296969" grpId="1" build="allAtOnce"/>
      <p:bldP spid="296969" grpId="2" build="allAtOnce"/>
      <p:bldP spid="296972" grpId="0"/>
      <p:bldP spid="296972" grpId="1"/>
      <p:bldP spid="296974" grpId="0"/>
      <p:bldP spid="296977" grpId="0"/>
      <p:bldP spid="296977" grpId="1"/>
      <p:bldP spid="296978" grpId="0" animBg="1"/>
      <p:bldP spid="296978" grpId="1" animBg="1"/>
      <p:bldP spid="296979" grpId="0" animBg="1"/>
      <p:bldP spid="296979" grpId="1" animBg="1"/>
      <p:bldP spid="296983" grpId="0"/>
      <p:bldP spid="296985" grpId="0"/>
      <p:bldP spid="296986" grpId="0"/>
      <p:bldP spid="296987" grpId="0" animBg="1"/>
      <p:bldP spid="296987" grpId="1" animBg="1"/>
      <p:bldP spid="2969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C60C451-1573-4344-BAB6-8B7AC709BA3E}" type="slidenum">
              <a:rPr lang="en-US" smtClean="0">
                <a:solidFill>
                  <a:schemeClr val="bg2"/>
                </a:solidFill>
              </a:rPr>
              <a:pPr eaLnBrk="1" hangingPunct="1"/>
              <a:t>16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945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/>
              <a:t>ing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1143000" y="2057400"/>
            <a:ext cx="7512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ONE VOWEL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600" b="1" i="1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DOUBLE THE CONSONANT and ADD </a:t>
            </a:r>
            <a:r>
              <a:rPr lang="en-US" sz="2800" b="1" i="1">
                <a:solidFill>
                  <a:srgbClr val="FF0000"/>
                </a:solidFill>
              </a:rPr>
              <a:t>-ing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9464" name="Text Box 15"/>
          <p:cNvSpPr txBox="1">
            <a:spLocks noChangeArrowheads="1"/>
          </p:cNvSpPr>
          <p:nvPr/>
        </p:nvSpPr>
        <p:spPr bwMode="auto">
          <a:xfrm>
            <a:off x="2800350" y="3886200"/>
            <a:ext cx="151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pl</a:t>
            </a:r>
            <a:r>
              <a:rPr lang="en-US" sz="5400" b="1" i="1">
                <a:solidFill>
                  <a:schemeClr val="tx2"/>
                </a:solidFill>
              </a:rPr>
              <a:t>an</a:t>
            </a:r>
          </a:p>
        </p:txBody>
      </p:sp>
      <p:sp>
        <p:nvSpPr>
          <p:cNvPr id="326672" name="Rectangle 16"/>
          <p:cNvSpPr>
            <a:spLocks noChangeArrowheads="1"/>
          </p:cNvSpPr>
          <p:nvPr/>
        </p:nvSpPr>
        <p:spPr bwMode="auto">
          <a:xfrm>
            <a:off x="4095750" y="38862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3429000" y="2590800"/>
            <a:ext cx="1524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4038600" y="2743200"/>
            <a:ext cx="1676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12954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19469" name="Rectangle 24"/>
          <p:cNvSpPr>
            <a:spLocks noChangeArrowheads="1"/>
          </p:cNvSpPr>
          <p:nvPr/>
        </p:nvSpPr>
        <p:spPr bwMode="auto">
          <a:xfrm>
            <a:off x="228600" y="1219200"/>
            <a:ext cx="8683625" cy="44196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>
            <a:off x="1219200" y="1219200"/>
            <a:ext cx="0" cy="441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END OF VERB     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FORM</a:t>
            </a:r>
          </a:p>
        </p:txBody>
      </p:sp>
      <p:sp>
        <p:nvSpPr>
          <p:cNvPr id="19473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mph" presetSubtype="2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326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build="allAtOnce"/>
      <p:bldP spid="326665" grpId="1" build="allAtOnce"/>
      <p:bldP spid="326665" grpId="2" build="allAtOnce"/>
      <p:bldP spid="326672" grpId="0" build="allAtOnce"/>
      <p:bldP spid="326672" grpId="1" build="allAtOnce"/>
      <p:bldP spid="326673" grpId="0" animBg="1"/>
      <p:bldP spid="326673" grpId="1" animBg="1"/>
      <p:bldP spid="326674" grpId="0" animBg="1"/>
      <p:bldP spid="3266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5340D012-0F41-4DF6-8AFC-F707BEFA61CF}" type="slidenum">
              <a:rPr lang="en-US" smtClean="0">
                <a:solidFill>
                  <a:schemeClr val="bg2"/>
                </a:solidFill>
              </a:rPr>
              <a:pPr eaLnBrk="1" hangingPunct="1"/>
              <a:t>17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0483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8930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TWO VOWELS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      ADD </a:t>
            </a:r>
            <a:r>
              <a:rPr lang="en-US" sz="3200">
                <a:solidFill>
                  <a:schemeClr val="accent2"/>
                </a:solidFill>
              </a:rPr>
              <a:t>-</a:t>
            </a:r>
            <a:r>
              <a:rPr lang="en-US" sz="3200" b="1" i="1">
                <a:solidFill>
                  <a:srgbClr val="FF0000"/>
                </a:solidFill>
              </a:rPr>
              <a:t>ing</a:t>
            </a:r>
            <a:r>
              <a:rPr lang="en-US" sz="3200"/>
              <a:t>;</a:t>
            </a:r>
          </a:p>
          <a:p>
            <a:pPr eaLnBrk="1" hangingPunct="1"/>
            <a:r>
              <a:rPr lang="en-US" sz="2800"/>
              <a:t>      </a:t>
            </a:r>
            <a:r>
              <a:rPr lang="en-US" sz="2800">
                <a:solidFill>
                  <a:srgbClr val="FF0000"/>
                </a:solidFill>
              </a:rPr>
              <a:t>DO NOT DOUBLE THE CONSONANT</a:t>
            </a:r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2876550" y="3962400"/>
            <a:ext cx="1593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r</a:t>
            </a:r>
            <a:r>
              <a:rPr lang="en-US" sz="5400" b="1" i="1">
                <a:solidFill>
                  <a:schemeClr val="tx2"/>
                </a:solidFill>
              </a:rPr>
              <a:t>ead</a:t>
            </a: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3975100" y="39624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1219200" y="42672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49869" name="Line 13"/>
          <p:cNvSpPr>
            <a:spLocks noChangeShapeType="1"/>
          </p:cNvSpPr>
          <p:nvPr/>
        </p:nvSpPr>
        <p:spPr bwMode="auto">
          <a:xfrm>
            <a:off x="2286000" y="251460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2133600" y="2590800"/>
            <a:ext cx="1219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 flipH="1">
            <a:off x="4267200" y="2514600"/>
            <a:ext cx="1676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472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1295400" y="12192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1295400" y="1828800"/>
            <a:ext cx="7620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FF0066"/>
                </a:solidFill>
                <a:latin typeface="+mn-lt"/>
              </a:rPr>
              <a:t>FORM</a:t>
            </a:r>
          </a:p>
        </p:txBody>
      </p:sp>
      <p:sp>
        <p:nvSpPr>
          <p:cNvPr id="20496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5" presetClass="emph" presetSubtype="3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/>
      <p:bldP spid="249865" grpId="1"/>
      <p:bldP spid="249865" grpId="2"/>
      <p:bldP spid="249869" grpId="0" animBg="1"/>
      <p:bldP spid="249869" grpId="1" animBg="1"/>
      <p:bldP spid="249872" grpId="0" animBg="1"/>
      <p:bldP spid="249872" grpId="1" animBg="1"/>
      <p:bldP spid="249873" grpId="0" animBg="1"/>
      <p:bldP spid="24987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F32988AA-EC9A-4034-9028-A638FEC1275C}" type="slidenum">
              <a:rPr lang="en-US" smtClean="0">
                <a:solidFill>
                  <a:schemeClr val="bg2"/>
                </a:solidFill>
              </a:rPr>
              <a:pPr eaLnBrk="1" hangingPunct="1"/>
              <a:t>18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1507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8930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TWO VOWELS + ONE CONSONANT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         </a:t>
            </a:r>
            <a:r>
              <a:rPr lang="en-US" sz="2800">
                <a:solidFill>
                  <a:srgbClr val="800080"/>
                </a:solidFill>
              </a:rPr>
              <a:t>DO NOT DOUBLE THE CONSONANT</a:t>
            </a:r>
            <a:endParaRPr lang="en-US" sz="2800" b="1" i="1">
              <a:solidFill>
                <a:srgbClr val="800080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724150" y="3810000"/>
            <a:ext cx="186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sl</a:t>
            </a:r>
            <a:r>
              <a:rPr lang="en-US" sz="5400" b="1" i="1">
                <a:solidFill>
                  <a:schemeClr val="tx2"/>
                </a:solidFill>
              </a:rPr>
              <a:t>eep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4114800" y="38100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2438400" y="2514600"/>
            <a:ext cx="14478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0221" name="Line 13"/>
          <p:cNvSpPr>
            <a:spLocks noChangeShapeType="1"/>
          </p:cNvSpPr>
          <p:nvPr/>
        </p:nvSpPr>
        <p:spPr bwMode="auto">
          <a:xfrm>
            <a:off x="2133600" y="2590800"/>
            <a:ext cx="1371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 flipH="1">
            <a:off x="4343400" y="2514600"/>
            <a:ext cx="1600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228600" y="1219200"/>
            <a:ext cx="8683625" cy="4648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0"/>
          <p:cNvSpPr>
            <a:spLocks noChangeShapeType="1"/>
          </p:cNvSpPr>
          <p:nvPr/>
        </p:nvSpPr>
        <p:spPr bwMode="auto">
          <a:xfrm flipH="1">
            <a:off x="1219200" y="1295400"/>
            <a:ext cx="0" cy="457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FORM</a:t>
            </a:r>
          </a:p>
        </p:txBody>
      </p:sp>
      <p:sp>
        <p:nvSpPr>
          <p:cNvPr id="21520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5" presetClass="emph" presetSubtype="3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7" grpId="0"/>
      <p:bldP spid="350217" grpId="1"/>
      <p:bldP spid="350217" grpId="2"/>
      <p:bldP spid="350220" grpId="0" animBg="1"/>
      <p:bldP spid="350220" grpId="1" animBg="1"/>
      <p:bldP spid="350221" grpId="0" animBg="1"/>
      <p:bldP spid="350221" grpId="1" animBg="1"/>
      <p:bldP spid="350222" grpId="0" animBg="1"/>
      <p:bldP spid="3502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77311CBB-E094-43FE-B604-F3E1F1FED659}" type="slidenum">
              <a:rPr lang="en-US" smtClean="0">
                <a:solidFill>
                  <a:schemeClr val="bg2"/>
                </a:solidFill>
              </a:rPr>
              <a:pPr eaLnBrk="1" hangingPunct="1"/>
              <a:t>19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2531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2532" name="Rectangle 15"/>
          <p:cNvSpPr>
            <a:spLocks noChangeArrowheads="1"/>
          </p:cNvSpPr>
          <p:nvPr/>
        </p:nvSpPr>
        <p:spPr bwMode="auto">
          <a:xfrm>
            <a:off x="1219200" y="1828800"/>
            <a:ext cx="7772400" cy="1371600"/>
          </a:xfrm>
          <a:prstGeom prst="rect">
            <a:avLst/>
          </a:prstGeom>
          <a:solidFill>
            <a:srgbClr val="FF0000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696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 TWO CONSONANTS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	</a:t>
            </a:r>
            <a:r>
              <a:rPr lang="en-US" sz="2800">
                <a:solidFill>
                  <a:srgbClr val="FF0000"/>
                </a:solidFill>
              </a:rPr>
              <a:t>DON’T DOUBLE THE CONSONANT</a:t>
            </a:r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2705100" y="3886200"/>
            <a:ext cx="1974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bru</a:t>
            </a:r>
            <a:r>
              <a:rPr lang="en-US" sz="5400" b="1" i="1">
                <a:solidFill>
                  <a:schemeClr val="tx2"/>
                </a:solidFill>
              </a:rPr>
              <a:t>sh</a:t>
            </a: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41910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2438400" y="251460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895600" y="2667000"/>
            <a:ext cx="1295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228600" y="1219200"/>
            <a:ext cx="8683625" cy="44958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20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2" name="Line 21"/>
          <p:cNvSpPr>
            <a:spLocks noChangeShapeType="1"/>
          </p:cNvSpPr>
          <p:nvPr/>
        </p:nvSpPr>
        <p:spPr bwMode="auto">
          <a:xfrm>
            <a:off x="1219200" y="1219200"/>
            <a:ext cx="0" cy="449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3" name="Line 22"/>
          <p:cNvSpPr>
            <a:spLocks noChangeShapeType="1"/>
          </p:cNvSpPr>
          <p:nvPr/>
        </p:nvSpPr>
        <p:spPr bwMode="auto">
          <a:xfrm>
            <a:off x="4419600" y="1600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716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latin typeface="+mn-lt"/>
              </a:rPr>
              <a:t>END OF VERB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 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FORM</a:t>
            </a:r>
          </a:p>
        </p:txBody>
      </p:sp>
      <p:sp>
        <p:nvSpPr>
          <p:cNvPr id="22545" name="Line 7"/>
          <p:cNvSpPr>
            <a:spLocks noChangeShapeType="1"/>
          </p:cNvSpPr>
          <p:nvPr/>
        </p:nvSpPr>
        <p:spPr bwMode="auto">
          <a:xfrm>
            <a:off x="5181600" y="1524000"/>
            <a:ext cx="8382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mph" presetSubtype="3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3" grpId="0"/>
      <p:bldP spid="251913" grpId="1"/>
      <p:bldP spid="251913" grpId="2"/>
      <p:bldP spid="251916" grpId="0" animBg="1"/>
      <p:bldP spid="251916" grpId="1" animBg="1"/>
      <p:bldP spid="251918" grpId="0" animBg="1"/>
      <p:bldP spid="2519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</a:rPr>
              <a:t>Present Continuous</a:t>
            </a:r>
            <a:r>
              <a:rPr lang="en-US" sz="3600" smtClean="0">
                <a:solidFill>
                  <a:schemeClr val="tx1"/>
                </a:solidFill>
              </a:rPr>
              <a:t> </a:t>
            </a:r>
            <a:endParaRPr lang="es-ES" sz="360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2071688"/>
            <a:ext cx="7640637" cy="18240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9B0E7726-B932-4682-A933-21C7FF57E96B}" type="slidenum">
              <a:rPr lang="en-US" smtClean="0">
                <a:solidFill>
                  <a:schemeClr val="bg2"/>
                </a:solidFill>
              </a:rPr>
              <a:pPr eaLnBrk="1" hangingPunct="1"/>
              <a:t>20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3555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1219200" y="1828800"/>
            <a:ext cx="7772400" cy="1371600"/>
          </a:xfrm>
          <a:prstGeom prst="rect">
            <a:avLst/>
          </a:prstGeom>
          <a:solidFill>
            <a:srgbClr val="FF0000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143000" y="2035175"/>
            <a:ext cx="77724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2"/>
                </a:solidFill>
              </a:rPr>
              <a:t> TWO CONSONANTS</a:t>
            </a:r>
            <a:endParaRPr lang="en-US" sz="3600" b="1">
              <a:solidFill>
                <a:srgbClr val="FF0000"/>
              </a:solidFill>
            </a:endParaRP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			ADD </a:t>
            </a:r>
            <a:r>
              <a:rPr lang="en-US" sz="3200" b="1" i="1">
                <a:solidFill>
                  <a:srgbClr val="FF0000"/>
                </a:solidFill>
              </a:rPr>
              <a:t>-ing</a:t>
            </a:r>
            <a:r>
              <a:rPr lang="en-US" sz="3200"/>
              <a:t>; </a:t>
            </a:r>
          </a:p>
          <a:p>
            <a:pPr eaLnBrk="1" hangingPunct="1"/>
            <a:r>
              <a:rPr lang="en-US" sz="2400"/>
              <a:t>	</a:t>
            </a:r>
            <a:r>
              <a:rPr lang="en-US" sz="2800">
                <a:solidFill>
                  <a:srgbClr val="800080"/>
                </a:solidFill>
              </a:rPr>
              <a:t>DON’T DOUBLE THE CONSONANT</a:t>
            </a:r>
            <a:endParaRPr lang="en-US" sz="2800" b="1" i="1">
              <a:solidFill>
                <a:srgbClr val="800080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2781300" y="3886200"/>
            <a:ext cx="1746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5400">
                <a:solidFill>
                  <a:schemeClr val="tx2"/>
                </a:solidFill>
              </a:rPr>
              <a:t>dri</a:t>
            </a:r>
            <a:r>
              <a:rPr lang="en-US" sz="5400" b="1" i="1">
                <a:solidFill>
                  <a:schemeClr val="tx2"/>
                </a:solidFill>
              </a:rPr>
              <a:t>nk</a:t>
            </a: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4038600" y="3886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 i="1">
                <a:solidFill>
                  <a:schemeClr val="tx2"/>
                </a:solidFill>
              </a:rPr>
              <a:t>  </a:t>
            </a:r>
            <a:r>
              <a:rPr lang="en-US" sz="5400" b="1" i="1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62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Bradley Hand ITC" pitchFamily="66" charset="0"/>
              </a:rPr>
              <a:t>example:</a:t>
            </a:r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>
            <a:off x="2438400" y="2514600"/>
            <a:ext cx="16764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2209800" y="2514600"/>
            <a:ext cx="1600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228600" y="1219200"/>
            <a:ext cx="8683625" cy="42672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1219200" y="1828800"/>
            <a:ext cx="76962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Line 20"/>
          <p:cNvSpPr>
            <a:spLocks noChangeShapeType="1"/>
          </p:cNvSpPr>
          <p:nvPr/>
        </p:nvSpPr>
        <p:spPr bwMode="auto">
          <a:xfrm>
            <a:off x="1219200" y="1219200"/>
            <a:ext cx="0" cy="426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6" name="Text Box 21"/>
          <p:cNvSpPr txBox="1">
            <a:spLocks noChangeArrowheads="1"/>
          </p:cNvSpPr>
          <p:nvPr/>
        </p:nvSpPr>
        <p:spPr bwMode="auto">
          <a:xfrm>
            <a:off x="152400" y="2057400"/>
            <a:ext cx="1063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Rule</a:t>
            </a:r>
          </a:p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47800" y="12954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defRPr/>
            </a:pPr>
            <a:r>
              <a:rPr lang="en-US" sz="2600" b="1" dirty="0">
                <a:solidFill>
                  <a:srgbClr val="FF0000"/>
                </a:solidFill>
                <a:latin typeface="+mn-lt"/>
              </a:rPr>
              <a:t>		  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END OF VERB     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	     </a:t>
            </a:r>
            <a:r>
              <a:rPr lang="en-US" sz="2600" b="1" i="1" dirty="0">
                <a:solidFill>
                  <a:srgbClr val="FF0000"/>
                </a:solidFill>
                <a:latin typeface="+mn-lt"/>
              </a:rPr>
              <a:t>-ING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+mn-lt"/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mph" presetSubtype="3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37" grpId="1"/>
      <p:bldP spid="252937" grpId="2"/>
      <p:bldP spid="252940" grpId="0" animBg="1"/>
      <p:bldP spid="252940" grpId="1" animBg="1"/>
      <p:bldP spid="252941" grpId="0" animBg="1"/>
      <p:bldP spid="2529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THAT ARE HAPPENING</a:t>
            </a:r>
            <a:br>
              <a:rPr lang="en-US" smtClean="0"/>
            </a:br>
            <a:r>
              <a:rPr lang="en-US" smtClean="0"/>
              <a:t>	AT PRESENT (1)</a:t>
            </a:r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84313"/>
            <a:ext cx="25193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9" name="Rectangle 27"/>
          <p:cNvSpPr>
            <a:spLocks noGrp="1" noChangeArrowheads="1"/>
          </p:cNvSpPr>
          <p:nvPr>
            <p:ph idx="1"/>
          </p:nvPr>
        </p:nvSpPr>
        <p:spPr>
          <a:xfrm>
            <a:off x="1258888" y="4652963"/>
            <a:ext cx="7416800" cy="1628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smtClean="0">
                <a:solidFill>
                  <a:srgbClr val="7030A0"/>
                </a:solidFill>
              </a:rPr>
              <a:t>They are dancing right now.</a:t>
            </a:r>
          </a:p>
        </p:txBody>
      </p:sp>
    </p:spTree>
  </p:cSld>
  <p:clrMapOvr>
    <a:masterClrMapping/>
  </p:clrMapOvr>
  <p:transition spd="slow" advClick="0" advTm="10000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3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aabik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910" y="4429132"/>
            <a:ext cx="7025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+mn-lt"/>
              </a:rPr>
              <a:t>A man is riding a bike</a:t>
            </a:r>
            <a:endParaRPr lang="en-US" sz="4000" dirty="0">
              <a:ln w="38100">
                <a:solidFill>
                  <a:schemeClr val="bg1"/>
                </a:solidFill>
              </a:ln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aado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00600"/>
            <a:ext cx="8763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00FE73"/>
                </a:solidFill>
                <a:latin typeface="Cooper Black" pitchFamily="18" charset="0"/>
              </a:rPr>
              <a:t>The dog </a:t>
            </a:r>
            <a:r>
              <a:rPr lang="en-US" sz="6000" dirty="0">
                <a:ln w="28575">
                  <a:solidFill>
                    <a:schemeClr val="bg1"/>
                  </a:solidFill>
                </a:ln>
                <a:solidFill>
                  <a:srgbClr val="F38F21"/>
                </a:solidFill>
                <a:latin typeface="Cooper Black" pitchFamily="18" charset="0"/>
              </a:rPr>
              <a:t>is walking.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05400"/>
            <a:ext cx="8305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Shruti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latin typeface="Gill Sans Ultra Bold" pitchFamily="34" charset="0"/>
              </a:rPr>
              <a:t>   ___________  the piano.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5105400"/>
            <a:ext cx="29409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Gill Sans Ultra Bold" pitchFamily="34" charset="0"/>
              </a:rPr>
              <a:t>is playing</a:t>
            </a:r>
          </a:p>
        </p:txBody>
      </p:sp>
      <p:pic>
        <p:nvPicPr>
          <p:cNvPr id="29700" name="Picture 3" descr="Picture1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191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shorser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2057400"/>
            <a:ext cx="88392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400" dirty="0">
                <a:latin typeface="Cooper Black" pitchFamily="18" charset="0"/>
              </a:rPr>
              <a:t>The horse </a:t>
            </a:r>
            <a:r>
              <a:rPr lang="en-US" sz="5400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Cooper Black" pitchFamily="18" charset="0"/>
              </a:rPr>
              <a:t>is running.</a:t>
            </a:r>
          </a:p>
        </p:txBody>
      </p:sp>
      <p:pic>
        <p:nvPicPr>
          <p:cNvPr id="10" name="Picture 9" descr="aaro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5486400"/>
            <a:ext cx="89154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n>
                  <a:solidFill>
                    <a:schemeClr val="bg1"/>
                  </a:solidFill>
                </a:ln>
                <a:latin typeface="Cooper Black" pitchFamily="18" charset="0"/>
              </a:rPr>
              <a:t>The kangaroo </a:t>
            </a:r>
            <a:r>
              <a:rPr lang="en-US" sz="5400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latin typeface="Cooper Black" pitchFamily="18" charset="0"/>
              </a:rPr>
              <a:t>is jumping.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F54DDDFA-C51D-4C63-AD27-152674A55903}" type="slidenum">
              <a:rPr lang="en-US" smtClean="0">
                <a:solidFill>
                  <a:schemeClr val="bg2"/>
                </a:solidFill>
              </a:rPr>
              <a:pPr eaLnBrk="1" hangingPunct="1"/>
              <a:t>26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1747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1748" name="Rectangle 14"/>
          <p:cNvSpPr>
            <a:spLocks noChangeArrowheads="1"/>
          </p:cNvSpPr>
          <p:nvPr/>
        </p:nvSpPr>
        <p:spPr bwMode="auto">
          <a:xfrm>
            <a:off x="5194300" y="3276600"/>
            <a:ext cx="394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70C0"/>
                </a:solidFill>
              </a:rPr>
              <a:t>She _________.</a:t>
            </a:r>
          </a:p>
        </p:txBody>
      </p:sp>
      <p:sp>
        <p:nvSpPr>
          <p:cNvPr id="31749" name="AutoShape 17"/>
          <p:cNvSpPr>
            <a:spLocks noChangeArrowheads="1"/>
          </p:cNvSpPr>
          <p:nvPr/>
        </p:nvSpPr>
        <p:spPr bwMode="auto">
          <a:xfrm>
            <a:off x="40386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685925" y="1981200"/>
            <a:ext cx="5772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What is the girl doing?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6324600" y="3200400"/>
            <a:ext cx="2401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rgbClr val="FF0000"/>
                </a:solidFill>
              </a:rPr>
              <a:t>is</a:t>
            </a:r>
            <a:r>
              <a:rPr lang="en-US" sz="4400">
                <a:solidFill>
                  <a:srgbClr val="FF0000"/>
                </a:solidFill>
              </a:rPr>
              <a:t> </a:t>
            </a:r>
            <a:r>
              <a:rPr lang="en-US" sz="4000">
                <a:solidFill>
                  <a:srgbClr val="FF0000"/>
                </a:solidFill>
              </a:rPr>
              <a:t>reading</a:t>
            </a:r>
            <a:endParaRPr lang="en-US" sz="4400">
              <a:solidFill>
                <a:srgbClr val="FF0000"/>
              </a:solidFill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4164013" y="12954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rgbClr val="0070C0"/>
                </a:solidFill>
              </a:rPr>
              <a:t>read</a:t>
            </a:r>
          </a:p>
        </p:txBody>
      </p:sp>
      <p:pic>
        <p:nvPicPr>
          <p:cNvPr id="31753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4410075" cy="2943225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16EA31B1-A6CA-4455-B466-E12DCD4C0598}" type="slidenum">
              <a:rPr lang="en-US" smtClean="0">
                <a:solidFill>
                  <a:schemeClr val="bg2"/>
                </a:solidFill>
              </a:rPr>
              <a:pPr eaLnBrk="1" hangingPunct="1"/>
              <a:t>27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277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191000" y="2590800"/>
            <a:ext cx="470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3600">
                <a:solidFill>
                  <a:schemeClr val="tx2"/>
                </a:solidFill>
              </a:rPr>
              <a:t>What is the girl doing?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5486400" y="3581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</a:rPr>
              <a:t>is painting</a:t>
            </a:r>
          </a:p>
        </p:txBody>
      </p:sp>
      <p:pic>
        <p:nvPicPr>
          <p:cNvPr id="32774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52600"/>
            <a:ext cx="2900363" cy="39576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Rectangle 14"/>
          <p:cNvSpPr>
            <a:spLocks noChangeArrowheads="1"/>
          </p:cNvSpPr>
          <p:nvPr/>
        </p:nvSpPr>
        <p:spPr bwMode="auto">
          <a:xfrm>
            <a:off x="4419600" y="3625850"/>
            <a:ext cx="3896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CC"/>
                </a:solidFill>
              </a:rPr>
              <a:t>She _________.</a:t>
            </a:r>
          </a:p>
        </p:txBody>
      </p:sp>
      <p:sp>
        <p:nvSpPr>
          <p:cNvPr id="32776" name="AutoShape 18"/>
          <p:cNvSpPr>
            <a:spLocks noChangeArrowheads="1"/>
          </p:cNvSpPr>
          <p:nvPr/>
        </p:nvSpPr>
        <p:spPr bwMode="auto">
          <a:xfrm>
            <a:off x="57912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5659438" y="1295400"/>
            <a:ext cx="1538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/>
              <a:t> </a:t>
            </a:r>
            <a:r>
              <a:rPr lang="en-US" sz="4000" b="1">
                <a:solidFill>
                  <a:schemeClr val="accent1"/>
                </a:solidFill>
              </a:rPr>
              <a:t>paint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5F80B84B-3A76-4EC4-A521-0B539EECC090}" type="slidenum">
              <a:rPr lang="en-US" smtClean="0">
                <a:solidFill>
                  <a:schemeClr val="bg2"/>
                </a:solidFill>
              </a:rPr>
              <a:pPr eaLnBrk="1" hangingPunct="1"/>
              <a:t>28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379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4-1  Let’s Practice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681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2"/>
                </a:solidFill>
              </a:rPr>
              <a:t>What are the children doing?</a:t>
            </a:r>
          </a:p>
        </p:txBody>
      </p:sp>
      <p:pic>
        <p:nvPicPr>
          <p:cNvPr id="33797" name="Picture 11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1958975" cy="29352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4114800" y="3581400"/>
            <a:ext cx="39180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3333CC"/>
                </a:solidFill>
              </a:rPr>
              <a:t>They _________.</a:t>
            </a:r>
          </a:p>
        </p:txBody>
      </p:sp>
      <p:sp>
        <p:nvSpPr>
          <p:cNvPr id="33799" name="AutoShape 17"/>
          <p:cNvSpPr>
            <a:spLocks noChangeArrowheads="1"/>
          </p:cNvSpPr>
          <p:nvPr/>
        </p:nvSpPr>
        <p:spPr bwMode="auto">
          <a:xfrm>
            <a:off x="3657600" y="12954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3650549" y="12954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 </a:t>
            </a:r>
            <a:r>
              <a:rPr lang="en-US" sz="4000" b="1" dirty="0">
                <a:solidFill>
                  <a:srgbClr val="3333CC"/>
                </a:solidFill>
              </a:rPr>
              <a:t>play</a:t>
            </a:r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410200" y="3581400"/>
            <a:ext cx="2670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are playing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71363F67-C8C0-45C7-815F-C485DB39623D}" type="slidenum">
              <a:rPr lang="en-US" smtClean="0">
                <a:solidFill>
                  <a:schemeClr val="bg2"/>
                </a:solidFill>
              </a:rPr>
              <a:pPr eaLnBrk="1" hangingPunct="1"/>
              <a:t>29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481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4-1  Let’s Practice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228600" y="2590800"/>
            <a:ext cx="535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2"/>
                </a:solidFill>
              </a:rPr>
              <a:t>What is the boy doing?</a:t>
            </a:r>
          </a:p>
        </p:txBody>
      </p:sp>
      <p:pic>
        <p:nvPicPr>
          <p:cNvPr id="34821" name="Picture 13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33525"/>
            <a:ext cx="3040063" cy="45529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Rectangle 21"/>
          <p:cNvSpPr>
            <a:spLocks noChangeArrowheads="1"/>
          </p:cNvSpPr>
          <p:nvPr/>
        </p:nvSpPr>
        <p:spPr bwMode="auto">
          <a:xfrm>
            <a:off x="467544" y="3505200"/>
            <a:ext cx="403244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He _______.</a:t>
            </a:r>
            <a:endParaRPr lang="en-US" sz="4000" b="1" i="1" dirty="0">
              <a:solidFill>
                <a:srgbClr val="3333CC"/>
              </a:solidFill>
            </a:endParaRPr>
          </a:p>
        </p:txBody>
      </p:sp>
      <p:sp>
        <p:nvSpPr>
          <p:cNvPr id="34823" name="AutoShape 22"/>
          <p:cNvSpPr>
            <a:spLocks noChangeArrowheads="1"/>
          </p:cNvSpPr>
          <p:nvPr/>
        </p:nvSpPr>
        <p:spPr bwMode="auto">
          <a:xfrm>
            <a:off x="1981200" y="1524000"/>
            <a:ext cx="1524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33CC"/>
              </a:solidFill>
            </a:endParaRPr>
          </a:p>
        </p:txBody>
      </p:sp>
      <p:sp>
        <p:nvSpPr>
          <p:cNvPr id="34824" name="Rectangle 23"/>
          <p:cNvSpPr>
            <a:spLocks noChangeArrowheads="1"/>
          </p:cNvSpPr>
          <p:nvPr/>
        </p:nvSpPr>
        <p:spPr bwMode="auto">
          <a:xfrm>
            <a:off x="2075503" y="1524000"/>
            <a:ext cx="1148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</a:rPr>
              <a:t> </a:t>
            </a:r>
            <a:r>
              <a:rPr lang="en-US" sz="4000" b="1" dirty="0">
                <a:solidFill>
                  <a:srgbClr val="3333CC"/>
                </a:solidFill>
              </a:rPr>
              <a:t>eat</a:t>
            </a:r>
            <a:endParaRPr lang="en-US" b="1" i="1" dirty="0">
              <a:solidFill>
                <a:srgbClr val="3333CC"/>
              </a:solidFill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1905000" y="3505200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is eating</a:t>
            </a:r>
          </a:p>
        </p:txBody>
      </p:sp>
    </p:spTree>
    <p:custDataLst>
      <p:tags r:id="rId1"/>
    </p:custDataLst>
  </p:cSld>
  <p:clrMapOvr>
    <a:masterClrMapping/>
  </p:clrMapOvr>
  <p:transition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>
                <a:solidFill>
                  <a:schemeClr val="tx1"/>
                </a:solidFill>
              </a:rPr>
              <a:t>Uses</a:t>
            </a:r>
            <a:endParaRPr lang="es-ES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7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Century Gothic" pitchFamily="34" charset="0"/>
              <a:buNone/>
            </a:pPr>
            <a:r>
              <a:rPr lang="en-US" sz="2000" b="1" smtClean="0">
                <a:solidFill>
                  <a:schemeClr val="tx1"/>
                </a:solidFill>
              </a:rPr>
              <a:t>1) actions happening at the moment of speaking (now, at the moment)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643188"/>
            <a:ext cx="822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  <a:defRPr/>
            </a:pPr>
            <a:r>
              <a:rPr lang="en-US" sz="2800" b="1" kern="0" dirty="0">
                <a:latin typeface="+mn-lt"/>
              </a:rPr>
              <a:t>Time expressions for Present </a:t>
            </a:r>
            <a:r>
              <a:rPr lang="en-US" sz="2800" b="1" kern="0" dirty="0" smtClean="0">
                <a:latin typeface="+mn-lt"/>
              </a:rPr>
              <a:t>Continuous:</a:t>
            </a:r>
            <a:endParaRPr lang="en-US" sz="2800" b="1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Now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Right now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800" b="1" kern="0" dirty="0">
                <a:latin typeface="+mn-lt"/>
              </a:rPr>
              <a:t>In this </a:t>
            </a:r>
            <a:r>
              <a:rPr lang="en-US" sz="2800" b="1" kern="0" dirty="0" smtClean="0">
                <a:latin typeface="+mn-lt"/>
              </a:rPr>
              <a:t>moment</a:t>
            </a:r>
            <a:endParaRPr lang="en-US" sz="2800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B222B8D5-042D-4245-8C51-81ADF4B25BB7}" type="slidenum">
              <a:rPr lang="en-US" smtClean="0">
                <a:solidFill>
                  <a:schemeClr val="bg2"/>
                </a:solidFill>
              </a:rPr>
              <a:pPr eaLnBrk="1" hangingPunct="1"/>
              <a:t>30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3584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4-2  SPELLING OF </a:t>
            </a:r>
            <a:r>
              <a:rPr lang="en-US" i="1" smtClean="0"/>
              <a:t>-ING</a:t>
            </a:r>
            <a:endParaRPr lang="en-US" smtClean="0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57200" y="3124200"/>
            <a:ext cx="40386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She is sitting.</a:t>
            </a:r>
          </a:p>
        </p:txBody>
      </p:sp>
      <p:pic>
        <p:nvPicPr>
          <p:cNvPr id="35845" name="Picture 1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2" b="15627"/>
          <a:stretch>
            <a:fillRect/>
          </a:stretch>
        </p:blipFill>
        <p:spPr bwMode="auto">
          <a:xfrm>
            <a:off x="4953000" y="1770063"/>
            <a:ext cx="4054475" cy="394493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9"/>
          <p:cNvSpPr>
            <a:spLocks noChangeArrowheads="1" noChangeShapeType="1" noTextEdit="1"/>
          </p:cNvSpPr>
          <p:nvPr/>
        </p:nvSpPr>
        <p:spPr bwMode="auto">
          <a:xfrm>
            <a:off x="3929063" y="2428875"/>
            <a:ext cx="1000125" cy="1903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am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is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are</a:t>
            </a:r>
          </a:p>
        </p:txBody>
      </p:sp>
      <p:sp>
        <p:nvSpPr>
          <p:cNvPr id="6147" name="WordArt 10"/>
          <p:cNvSpPr>
            <a:spLocks noChangeArrowheads="1" noChangeShapeType="1" noTextEdit="1"/>
          </p:cNvSpPr>
          <p:nvPr/>
        </p:nvSpPr>
        <p:spPr bwMode="auto">
          <a:xfrm>
            <a:off x="6000750" y="2928938"/>
            <a:ext cx="2214563" cy="852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verb + -ing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785818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Arial Black"/>
              </a:rPr>
              <a:t>Form:</a:t>
            </a:r>
            <a:endParaRPr lang="en-US" dirty="0" smtClean="0"/>
          </a:p>
        </p:txBody>
      </p:sp>
      <p:sp>
        <p:nvSpPr>
          <p:cNvPr id="6149" name="WordArt 9"/>
          <p:cNvSpPr>
            <a:spLocks noChangeArrowheads="1" noChangeShapeType="1" noTextEdit="1"/>
          </p:cNvSpPr>
          <p:nvPr/>
        </p:nvSpPr>
        <p:spPr bwMode="auto">
          <a:xfrm>
            <a:off x="857250" y="2714625"/>
            <a:ext cx="1571625" cy="1271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Subject</a:t>
            </a:r>
          </a:p>
        </p:txBody>
      </p:sp>
      <p:sp>
        <p:nvSpPr>
          <p:cNvPr id="15" name="Plus 14"/>
          <p:cNvSpPr/>
          <p:nvPr/>
        </p:nvSpPr>
        <p:spPr>
          <a:xfrm>
            <a:off x="2928938" y="300037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5072063" y="300037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60350"/>
            <a:ext cx="7486650" cy="936625"/>
          </a:xfrm>
        </p:spPr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graphicFrame>
        <p:nvGraphicFramePr>
          <p:cNvPr id="2090" name="Group 42"/>
          <p:cNvGraphicFramePr>
            <a:graphicFrameLocks noGrp="1"/>
          </p:cNvGraphicFramePr>
          <p:nvPr>
            <p:ph type="subTitle" idx="1"/>
          </p:nvPr>
        </p:nvGraphicFramePr>
        <p:xfrm>
          <a:off x="1692275" y="1628775"/>
          <a:ext cx="6119813" cy="4960981"/>
        </p:xfrm>
        <a:graphic>
          <a:graphicData uri="http://schemas.openxmlformats.org/drawingml/2006/table">
            <a:tbl>
              <a:tblPr/>
              <a:tblGrid>
                <a:gridCol w="1989138"/>
                <a:gridCol w="2259012"/>
                <a:gridCol w="1871663"/>
              </a:tblGrid>
              <a:tr h="1223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‘m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playing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9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‘re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7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Arial" charset="0"/>
                        </a:rPr>
                        <a:t>‘s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258888" y="1125538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AFFIRMATIVE: Play</a:t>
            </a:r>
          </a:p>
        </p:txBody>
      </p:sp>
    </p:spTree>
  </p:cSld>
  <p:clrMapOvr>
    <a:masterClrMapping/>
  </p:clrMapOvr>
  <p:transition spd="slow" advClick="0" advTm="25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pic>
        <p:nvPicPr>
          <p:cNvPr id="3076" name="Picture 4" descr="MCj0396714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1557338"/>
            <a:ext cx="2859087" cy="2228850"/>
          </a:xfr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55650" y="4421188"/>
            <a:ext cx="8064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400" dirty="0" smtClean="0">
                <a:solidFill>
                  <a:srgbClr val="1C1C1C"/>
                </a:solidFill>
                <a:latin typeface="Andalus" pitchFamily="18" charset="-78"/>
                <a:cs typeface="Andalus" pitchFamily="18" charset="-78"/>
              </a:rPr>
              <a:t>Right now he </a:t>
            </a:r>
            <a:r>
              <a:rPr lang="en-GB" sz="4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is playing </a:t>
            </a:r>
            <a:r>
              <a:rPr lang="en-GB" sz="4400" dirty="0">
                <a:solidFill>
                  <a:srgbClr val="1C1C1C"/>
                </a:solidFill>
                <a:latin typeface="Andalus" pitchFamily="18" charset="-78"/>
                <a:cs typeface="Andalus" pitchFamily="18" charset="-78"/>
              </a:rPr>
              <a:t>football.</a:t>
            </a:r>
            <a:endParaRPr lang="en-US" sz="4400" dirty="0">
              <a:solidFill>
                <a:srgbClr val="1C1C1C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95963" y="1916113"/>
            <a:ext cx="22320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800">
                <a:solidFill>
                  <a:srgbClr val="1C1C1C"/>
                </a:solidFill>
              </a:rPr>
              <a:t>play</a:t>
            </a:r>
            <a:endParaRPr lang="en-US" sz="480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 advClick="0" advTm="20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  <p:bldP spid="30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910" y="285728"/>
            <a:ext cx="7772400" cy="785818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Arial Black"/>
              </a:rPr>
              <a:t>Form:</a:t>
            </a:r>
            <a:endParaRPr lang="en-US" dirty="0" smtClean="0"/>
          </a:p>
        </p:txBody>
      </p:sp>
      <p:sp>
        <p:nvSpPr>
          <p:cNvPr id="10243" name="WordArt 9"/>
          <p:cNvSpPr>
            <a:spLocks noChangeArrowheads="1" noChangeShapeType="1" noTextEdit="1"/>
          </p:cNvSpPr>
          <p:nvPr/>
        </p:nvSpPr>
        <p:spPr bwMode="auto">
          <a:xfrm>
            <a:off x="3000375" y="2143125"/>
            <a:ext cx="922338" cy="197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am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is</a:t>
            </a:r>
          </a:p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are</a:t>
            </a:r>
          </a:p>
        </p:txBody>
      </p:sp>
      <p:sp>
        <p:nvSpPr>
          <p:cNvPr id="10244" name="WordArt 10"/>
          <p:cNvSpPr>
            <a:spLocks noChangeArrowheads="1" noChangeShapeType="1" noTextEdit="1"/>
          </p:cNvSpPr>
          <p:nvPr/>
        </p:nvSpPr>
        <p:spPr bwMode="auto">
          <a:xfrm>
            <a:off x="6215063" y="2643188"/>
            <a:ext cx="2286000" cy="785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verb + -ing</a:t>
            </a:r>
          </a:p>
        </p:txBody>
      </p:sp>
      <p:sp>
        <p:nvSpPr>
          <p:cNvPr id="10245" name="WordArt 9"/>
          <p:cNvSpPr>
            <a:spLocks noChangeArrowheads="1" noChangeShapeType="1" noTextEdit="1"/>
          </p:cNvSpPr>
          <p:nvPr/>
        </p:nvSpPr>
        <p:spPr bwMode="auto">
          <a:xfrm>
            <a:off x="571500" y="2357438"/>
            <a:ext cx="1643063" cy="1428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Subject</a:t>
            </a:r>
          </a:p>
        </p:txBody>
      </p:sp>
      <p:sp>
        <p:nvSpPr>
          <p:cNvPr id="17" name="Plus 16"/>
          <p:cNvSpPr/>
          <p:nvPr/>
        </p:nvSpPr>
        <p:spPr>
          <a:xfrm>
            <a:off x="2357438" y="2714625"/>
            <a:ext cx="571500" cy="6429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857625" y="2786063"/>
            <a:ext cx="571500" cy="6429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8" name="WordArt 9"/>
          <p:cNvSpPr>
            <a:spLocks noChangeArrowheads="1" noChangeShapeType="1" noTextEdit="1"/>
          </p:cNvSpPr>
          <p:nvPr/>
        </p:nvSpPr>
        <p:spPr bwMode="auto">
          <a:xfrm>
            <a:off x="4572000" y="2714625"/>
            <a:ext cx="928688" cy="760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not </a:t>
            </a:r>
          </a:p>
        </p:txBody>
      </p:sp>
      <p:sp>
        <p:nvSpPr>
          <p:cNvPr id="20" name="Plus 19"/>
          <p:cNvSpPr/>
          <p:nvPr/>
        </p:nvSpPr>
        <p:spPr>
          <a:xfrm>
            <a:off x="5572125" y="2786063"/>
            <a:ext cx="571500" cy="6429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pic>
        <p:nvPicPr>
          <p:cNvPr id="4100" name="Picture 4" descr="MCj04121740000[1]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75" y="1357313"/>
            <a:ext cx="2808288" cy="2867025"/>
          </a:xfr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28625" y="4286250"/>
            <a:ext cx="82867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4000" dirty="0">
                <a:latin typeface="Andalus" pitchFamily="18" charset="-78"/>
                <a:cs typeface="Andalus" pitchFamily="18" charset="-78"/>
              </a:rPr>
              <a:t>Right now he 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is not </a:t>
            </a:r>
            <a:r>
              <a:rPr lang="en-US" sz="4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playing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soccer. </a:t>
            </a:r>
            <a:endParaRPr lang="en-US" sz="4000" dirty="0" smtClean="0">
              <a:latin typeface="Andalus" pitchFamily="18" charset="-78"/>
              <a:cs typeface="Andalus" pitchFamily="18" charset="-78"/>
            </a:endParaRPr>
          </a:p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He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is running.</a:t>
            </a:r>
          </a:p>
        </p:txBody>
      </p:sp>
    </p:spTree>
  </p:cSld>
  <p:clrMapOvr>
    <a:masterClrMapping/>
  </p:clrMapOvr>
  <p:transition spd="slow" advClick="0" advTm="2500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PRESENT CONTINUOUS TENSE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11188" y="1185863"/>
            <a:ext cx="324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INTERROGATIVE:</a:t>
            </a:r>
            <a:r>
              <a:rPr lang="en-US" sz="2000"/>
              <a:t> </a:t>
            </a:r>
            <a:r>
              <a:rPr lang="en-US" sz="2000" b="1"/>
              <a:t>Play</a:t>
            </a:r>
          </a:p>
        </p:txBody>
      </p:sp>
      <p:graphicFrame>
        <p:nvGraphicFramePr>
          <p:cNvPr id="7265" name="Group 9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471863" cy="4641850"/>
        </p:xfrm>
        <a:graphic>
          <a:graphicData uri="http://schemas.openxmlformats.org/drawingml/2006/table">
            <a:tbl>
              <a:tblPr/>
              <a:tblGrid>
                <a:gridCol w="831643"/>
                <a:gridCol w="1100268"/>
                <a:gridCol w="1539952"/>
              </a:tblGrid>
              <a:tr h="139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F93D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49" name="Group 81"/>
          <p:cNvGraphicFramePr>
            <a:graphicFrameLocks noGrp="1"/>
          </p:cNvGraphicFramePr>
          <p:nvPr>
            <p:ph sz="half" idx="2"/>
          </p:nvPr>
        </p:nvGraphicFramePr>
        <p:xfrm>
          <a:off x="4071938" y="1600200"/>
          <a:ext cx="4857749" cy="4637089"/>
        </p:xfrm>
        <a:graphic>
          <a:graphicData uri="http://schemas.openxmlformats.org/drawingml/2006/table">
            <a:tbl>
              <a:tblPr/>
              <a:tblGrid>
                <a:gridCol w="986868"/>
                <a:gridCol w="986868"/>
                <a:gridCol w="1290294"/>
                <a:gridCol w="1593719"/>
              </a:tblGrid>
              <a:tr h="13128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No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‘m not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playing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21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aren’t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21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66600"/>
                          </a:solidFill>
                          <a:effectLst/>
                          <a:latin typeface="Arial" charset="0"/>
                        </a:rPr>
                        <a:t>isn’t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 autoUpdateAnimBg="0"/>
      <p:bldP spid="720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6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5.3|8.7|8.4|6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Plantilla de diseño vertical y horizontal">
  <a:themeElements>
    <a:clrScheme name="Plantilla de diseño vertical y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de diseño vertical y horizon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de diseño vertical y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3">
        <a:dk1>
          <a:srgbClr val="006666"/>
        </a:dk1>
        <a:lt1>
          <a:srgbClr val="FFFFFF"/>
        </a:lt1>
        <a:dk2>
          <a:srgbClr val="5E761C"/>
        </a:dk2>
        <a:lt2>
          <a:srgbClr val="777777"/>
        </a:lt2>
        <a:accent1>
          <a:srgbClr val="D5F470"/>
        </a:accent1>
        <a:accent2>
          <a:srgbClr val="EDCCFB"/>
        </a:accent2>
        <a:accent3>
          <a:srgbClr val="FFFFFF"/>
        </a:accent3>
        <a:accent4>
          <a:srgbClr val="005656"/>
        </a:accent4>
        <a:accent5>
          <a:srgbClr val="E7F8BB"/>
        </a:accent5>
        <a:accent6>
          <a:srgbClr val="D7B9E3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F470"/>
        </a:accent1>
        <a:accent2>
          <a:srgbClr val="EDC9FB"/>
        </a:accent2>
        <a:accent3>
          <a:srgbClr val="FFFFFF"/>
        </a:accent3>
        <a:accent4>
          <a:srgbClr val="000000"/>
        </a:accent4>
        <a:accent5>
          <a:srgbClr val="E7F8BB"/>
        </a:accent5>
        <a:accent6>
          <a:srgbClr val="D7B6E3"/>
        </a:accent6>
        <a:hlink>
          <a:srgbClr val="BFC3F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5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FF6237"/>
        </a:accent1>
        <a:accent2>
          <a:srgbClr val="5F7BF1"/>
        </a:accent2>
        <a:accent3>
          <a:srgbClr val="FFFFFF"/>
        </a:accent3>
        <a:accent4>
          <a:srgbClr val="000000"/>
        </a:accent4>
        <a:accent5>
          <a:srgbClr val="FFB7AE"/>
        </a:accent5>
        <a:accent6>
          <a:srgbClr val="556FDA"/>
        </a:accent6>
        <a:hlink>
          <a:srgbClr val="15DF1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6">
        <a:dk1>
          <a:srgbClr val="000000"/>
        </a:dk1>
        <a:lt1>
          <a:srgbClr val="FFFFFF"/>
        </a:lt1>
        <a:dk2>
          <a:srgbClr val="663300"/>
        </a:dk2>
        <a:lt2>
          <a:srgbClr val="808080"/>
        </a:lt2>
        <a:accent1>
          <a:srgbClr val="76C082"/>
        </a:accent1>
        <a:accent2>
          <a:srgbClr val="E3B06D"/>
        </a:accent2>
        <a:accent3>
          <a:srgbClr val="FFFFFF"/>
        </a:accent3>
        <a:accent4>
          <a:srgbClr val="000000"/>
        </a:accent4>
        <a:accent5>
          <a:srgbClr val="BDDCC1"/>
        </a:accent5>
        <a:accent6>
          <a:srgbClr val="CE9F62"/>
        </a:accent6>
        <a:hlink>
          <a:srgbClr val="D8EC4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vertical y horizontal</Template>
  <TotalTime>88</TotalTime>
  <Words>538</Words>
  <Application>Microsoft Office PowerPoint</Application>
  <PresentationFormat>On-screen Show (4:3)</PresentationFormat>
  <Paragraphs>282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Plantilla de diseño vertical y horizontal</vt:lpstr>
      <vt:lpstr>Present Continuous Tense</vt:lpstr>
      <vt:lpstr>Present Continuous </vt:lpstr>
      <vt:lpstr>Uses</vt:lpstr>
      <vt:lpstr>Form:</vt:lpstr>
      <vt:lpstr>THE PRESENT CONTINUOUS TENSE</vt:lpstr>
      <vt:lpstr>THE PRESENT CONTINUOUS TENSE</vt:lpstr>
      <vt:lpstr>Form:</vt:lpstr>
      <vt:lpstr>THE PRESENT CONTINUOUS TENSE</vt:lpstr>
      <vt:lpstr>THE PRESENT CONTINUOUS TENSE</vt:lpstr>
      <vt:lpstr>Questions:</vt:lpstr>
      <vt:lpstr>THE PRESENT CONTINUOUS TENSE</vt:lpstr>
      <vt:lpstr>WHAT IS SHE DOING?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4-2  SPELLING OF -ING</vt:lpstr>
      <vt:lpstr>ACTIONS THAT ARE HAPPENING  AT PRESENT (1)</vt:lpstr>
      <vt:lpstr>PowerPoint Presentation</vt:lpstr>
      <vt:lpstr>PowerPoint Presentation</vt:lpstr>
      <vt:lpstr>PowerPoint Presentation</vt:lpstr>
      <vt:lpstr>PowerPoint Presentation</vt:lpstr>
      <vt:lpstr>4-1  Let’s Practice</vt:lpstr>
      <vt:lpstr>4-1  Let’s Practice</vt:lpstr>
      <vt:lpstr>4-1  Let’s Practice</vt:lpstr>
      <vt:lpstr>4-1  Let’s Practice</vt:lpstr>
      <vt:lpstr>4-2  SPELLING OF -ING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Progressive Tense</dc:title>
  <dc:creator>CASTAÑEDA RUGELES</dc:creator>
  <cp:lastModifiedBy>Puta</cp:lastModifiedBy>
  <cp:revision>13</cp:revision>
  <dcterms:created xsi:type="dcterms:W3CDTF">2009-06-03T15:25:26Z</dcterms:created>
  <dcterms:modified xsi:type="dcterms:W3CDTF">2011-05-12T17:12:31Z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TC100690403082</vt:lpwstr>
  </property>
</Properties>
</file>