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5" r:id="rId3"/>
    <p:sldId id="267" r:id="rId4"/>
    <p:sldId id="26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DF3B1-4D20-4C5C-ABD6-B02E8B988C29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4436C3-6127-4908-895F-18F7B9646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84981-D226-4338-A150-874ABD067805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DE3C2-D56D-4344-A08C-A0E85B083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10ADA-E0F4-4C95-B045-2DAB6BF934C9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E77FD-40ED-40A7-8C20-31E460270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6F9DB-81C4-4CFE-8F59-98C5B5564C82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8BFE5-8C10-4A1B-81E3-48990C491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12A8-1563-441E-97CD-DE38EAD92A7B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15298-D8AF-446D-9403-97ACB93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5E13A-D944-4B8D-98F1-D519F45A55A8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D5DC4-3040-49E5-9CA9-9BF31B345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CCA26-35DD-4276-A2CB-C8E14F540D37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2FB27-5255-4B73-8F39-F497286B3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15FBB-5D86-4274-890D-20321DDEA3E6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A06CD-0AA1-4C19-A6A5-1599995EE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00DDD-618A-476E-AC1C-8021ADB7B2FA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66891-905B-4185-BE9E-539671D6B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7E33-C1BE-4DA3-8700-3BD74B52440E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3E7D-799C-4120-9C90-7939FECB4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5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3F93-A55A-4C49-9E32-FB5D9C6F7B10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264B5-E124-4725-8B05-A4D54A596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074D0F-E44E-432E-A544-03E45691685F}" type="datetimeFigureOut">
              <a:rPr lang="en-US"/>
              <a:pPr>
                <a:defRPr/>
              </a:pPr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EA64077-759C-4283-961C-5A35EA9B2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9" r:id="rId2"/>
    <p:sldLayoutId id="2147483841" r:id="rId3"/>
    <p:sldLayoutId id="2147483838" r:id="rId4"/>
    <p:sldLayoutId id="2147483837" r:id="rId5"/>
    <p:sldLayoutId id="2147483836" r:id="rId6"/>
    <p:sldLayoutId id="2147483835" r:id="rId7"/>
    <p:sldLayoutId id="2147483842" r:id="rId8"/>
    <p:sldLayoutId id="2147483843" r:id="rId9"/>
    <p:sldLayoutId id="2147483834" r:id="rId10"/>
    <p:sldLayoutId id="214748383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772400" cy="762000"/>
          </a:xfrm>
        </p:spPr>
        <p:txBody>
          <a:bodyPr/>
          <a:lstStyle/>
          <a:p>
            <a:r>
              <a:rPr lang="en-US" sz="3600" smtClean="0">
                <a:solidFill>
                  <a:schemeClr val="tx1"/>
                </a:solidFill>
              </a:rPr>
              <a:t>Basic 5 – Unit 2 Lesson B</a:t>
            </a:r>
          </a:p>
        </p:txBody>
      </p:sp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4343400"/>
            <a:ext cx="8001000" cy="1974850"/>
          </a:xfrm>
        </p:spPr>
        <p:txBody>
          <a:bodyPr/>
          <a:lstStyle/>
          <a:p>
            <a:r>
              <a:rPr sz="4400" smtClean="0"/>
              <a:t>Object pronouns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/>
          </p:cNvSpPr>
          <p:nvPr/>
        </p:nvSpPr>
        <p:spPr bwMode="auto">
          <a:xfrm>
            <a:off x="684213" y="836613"/>
            <a:ext cx="7772400" cy="9144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91440" anchor="b"/>
          <a:lstStyle/>
          <a:p>
            <a:r>
              <a:rPr lang="en-US" sz="4000" u="sng">
                <a:solidFill>
                  <a:srgbClr val="0066FF"/>
                </a:solidFill>
                <a:latin typeface="Franklin Gothic Book" pitchFamily="34" charset="0"/>
              </a:rPr>
              <a:t>Subject</a:t>
            </a:r>
          </a:p>
        </p:txBody>
      </p:sp>
      <p:sp>
        <p:nvSpPr>
          <p:cNvPr id="23557" name="Title 1"/>
          <p:cNvSpPr>
            <a:spLocks/>
          </p:cNvSpPr>
          <p:nvPr/>
        </p:nvSpPr>
        <p:spPr bwMode="auto">
          <a:xfrm>
            <a:off x="684213" y="3789363"/>
            <a:ext cx="77724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91440" anchor="b"/>
          <a:lstStyle/>
          <a:p>
            <a:r>
              <a:rPr lang="en-US" sz="4000" u="sng">
                <a:solidFill>
                  <a:srgbClr val="FF0000"/>
                </a:solidFill>
                <a:latin typeface="Franklin Gothic Book" pitchFamily="34" charset="0"/>
              </a:rPr>
              <a:t>Object</a:t>
            </a:r>
          </a:p>
        </p:txBody>
      </p:sp>
      <p:sp>
        <p:nvSpPr>
          <p:cNvPr id="23558" name="Title 1"/>
          <p:cNvSpPr>
            <a:spLocks/>
          </p:cNvSpPr>
          <p:nvPr/>
        </p:nvSpPr>
        <p:spPr bwMode="auto">
          <a:xfrm>
            <a:off x="1042988" y="170021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/>
          <a:p>
            <a:r>
              <a:rPr lang="en-US" sz="4000">
                <a:solidFill>
                  <a:schemeClr val="tx2"/>
                </a:solidFill>
                <a:latin typeface="Franklin Gothic Book" pitchFamily="34" charset="0"/>
              </a:rPr>
              <a:t>It performs /does the action.</a:t>
            </a:r>
          </a:p>
        </p:txBody>
      </p:sp>
      <p:sp>
        <p:nvSpPr>
          <p:cNvPr id="23559" name="Title 1"/>
          <p:cNvSpPr>
            <a:spLocks/>
          </p:cNvSpPr>
          <p:nvPr/>
        </p:nvSpPr>
        <p:spPr bwMode="auto">
          <a:xfrm>
            <a:off x="1042988" y="4437063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/>
          <a:p>
            <a:r>
              <a:rPr lang="en-US" sz="4000">
                <a:solidFill>
                  <a:schemeClr val="tx2"/>
                </a:solidFill>
                <a:latin typeface="Franklin Gothic Book" pitchFamily="34" charset="0"/>
              </a:rPr>
              <a:t>It receives the action.</a:t>
            </a:r>
          </a:p>
        </p:txBody>
      </p:sp>
      <p:sp>
        <p:nvSpPr>
          <p:cNvPr id="23560" name="Title 1"/>
          <p:cNvSpPr>
            <a:spLocks/>
          </p:cNvSpPr>
          <p:nvPr/>
        </p:nvSpPr>
        <p:spPr bwMode="auto">
          <a:xfrm>
            <a:off x="611188" y="2514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/>
          <a:p>
            <a:r>
              <a:rPr lang="en-US" sz="4000">
                <a:solidFill>
                  <a:srgbClr val="0066FF"/>
                </a:solidFill>
                <a:latin typeface="Franklin Gothic Book" pitchFamily="34" charset="0"/>
              </a:rPr>
              <a:t>Teacher Johan</a:t>
            </a:r>
            <a:r>
              <a:rPr lang="en-US" sz="4000">
                <a:solidFill>
                  <a:schemeClr val="tx2"/>
                </a:solidFill>
                <a:latin typeface="Franklin Gothic Book" pitchFamily="34" charset="0"/>
              </a:rPr>
              <a:t> is reading a book. </a:t>
            </a:r>
          </a:p>
        </p:txBody>
      </p:sp>
      <p:sp>
        <p:nvSpPr>
          <p:cNvPr id="23561" name="Title 1"/>
          <p:cNvSpPr>
            <a:spLocks/>
          </p:cNvSpPr>
          <p:nvPr/>
        </p:nvSpPr>
        <p:spPr bwMode="auto">
          <a:xfrm>
            <a:off x="611188" y="544512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91440" anchor="b"/>
          <a:lstStyle/>
          <a:p>
            <a:r>
              <a:rPr lang="en-US" sz="4000">
                <a:solidFill>
                  <a:schemeClr val="tx2"/>
                </a:solidFill>
                <a:latin typeface="Franklin Gothic Book" pitchFamily="34" charset="0"/>
              </a:rPr>
              <a:t>Teacher Johan is reading </a:t>
            </a:r>
            <a:r>
              <a:rPr lang="en-US" sz="4000">
                <a:solidFill>
                  <a:srgbClr val="FF0000"/>
                </a:solidFill>
                <a:latin typeface="Franklin Gothic Book" pitchFamily="34" charset="0"/>
              </a:rPr>
              <a:t>a book</a:t>
            </a:r>
            <a:r>
              <a:rPr lang="en-US" sz="4000">
                <a:solidFill>
                  <a:schemeClr val="tx2"/>
                </a:solidFill>
                <a:latin typeface="Franklin Gothic Book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/>
      <p:bldP spid="23559" grpId="0"/>
      <p:bldP spid="23560" grpId="0"/>
      <p:bldP spid="235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395288" y="0"/>
            <a:ext cx="7772400" cy="914400"/>
          </a:xfrm>
        </p:spPr>
        <p:txBody>
          <a:bodyPr/>
          <a:lstStyle/>
          <a:p>
            <a:r>
              <a:rPr lang="en-US" smtClean="0"/>
              <a:t>Object Pronouns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2438" y="2454275"/>
            <a:ext cx="4791075" cy="80645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n-US" sz="2800" smtClean="0">
                <a:solidFill>
                  <a:srgbClr val="0070C0"/>
                </a:solidFill>
                <a:latin typeface="Comic Sans MS" pitchFamily="66" charset="0"/>
              </a:rPr>
              <a:t>He</a:t>
            </a:r>
            <a:r>
              <a:rPr lang="en-US" sz="2800" smtClean="0">
                <a:solidFill>
                  <a:srgbClr val="FFFFFF"/>
                </a:solidFill>
                <a:latin typeface="Comic Sans MS" pitchFamily="66" charset="0"/>
              </a:rPr>
              <a:t> </a:t>
            </a:r>
            <a:r>
              <a:rPr lang="en-US" sz="2800" smtClean="0">
                <a:latin typeface="Comic Sans MS" pitchFamily="66" charset="0"/>
              </a:rPr>
              <a:t>plays </a:t>
            </a:r>
            <a:r>
              <a:rPr lang="en-US" sz="2800" smtClean="0">
                <a:solidFill>
                  <a:srgbClr val="FFFFFF"/>
                </a:solidFill>
                <a:latin typeface="Comic Sans MS" pitchFamily="66" charset="0"/>
              </a:rPr>
              <a:t>.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1138" y="3368675"/>
            <a:ext cx="6880225" cy="80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dirty="0">
                <a:solidFill>
                  <a:srgbClr val="0070C0"/>
                </a:solidFill>
                <a:latin typeface="Comic Sans MS" pitchFamily="66" charset="0"/>
                <a:cs typeface="+mn-cs"/>
              </a:rPr>
              <a:t>Luis and Juan </a:t>
            </a:r>
            <a:r>
              <a:rPr lang="en-US" sz="2800" dirty="0">
                <a:latin typeface="Comic Sans MS" pitchFamily="66" charset="0"/>
                <a:cs typeface="+mn-cs"/>
              </a:rPr>
              <a:t>like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mic Sans MS" pitchFamily="66" charset="0"/>
                <a:cs typeface="+mn-cs"/>
              </a:rPr>
              <a:t>Angelina Jolie  </a:t>
            </a:r>
            <a:r>
              <a:rPr lang="en-US" sz="2800" dirty="0">
                <a:latin typeface="Comic Sans MS" pitchFamily="66" charset="0"/>
                <a:cs typeface="+mn-cs"/>
              </a:rPr>
              <a:t>a lot. </a:t>
            </a:r>
          </a:p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3863" y="4206875"/>
            <a:ext cx="4876800" cy="80645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70C0"/>
                </a:solidFill>
                <a:latin typeface="Comic Sans MS" pitchFamily="66" charset="0"/>
                <a:cs typeface="+mn-cs"/>
              </a:rPr>
              <a:t>They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US" sz="2800" dirty="0">
                <a:latin typeface="Comic Sans MS" pitchFamily="66" charset="0"/>
                <a:cs typeface="+mn-cs"/>
              </a:rPr>
              <a:t>like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mic Sans MS" pitchFamily="66" charset="0"/>
                <a:cs typeface="+mn-cs"/>
              </a:rPr>
              <a:t>______ </a:t>
            </a:r>
            <a:r>
              <a:rPr lang="en-US" sz="2800" dirty="0">
                <a:latin typeface="Comic Sans MS" pitchFamily="66" charset="0"/>
                <a:cs typeface="+mn-cs"/>
              </a:rPr>
              <a:t>a lot.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03300" y="3832225"/>
            <a:ext cx="457200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339975" y="4130675"/>
            <a:ext cx="2351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>
                <a:solidFill>
                  <a:srgbClr val="C00000"/>
                </a:solidFill>
                <a:latin typeface="Comic Sans MS" pitchFamily="66" charset="0"/>
              </a:rPr>
              <a:t>her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07950" y="2828925"/>
            <a:ext cx="2351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1600">
                <a:latin typeface="Comic Sans MS" pitchFamily="66" charset="0"/>
              </a:rPr>
              <a:t>Subject 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787775" y="3825875"/>
            <a:ext cx="2351088" cy="30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1600" dirty="0">
                <a:latin typeface="Comic Sans MS" pitchFamily="66" charset="0"/>
                <a:cs typeface="+mn-cs"/>
              </a:rPr>
              <a:t>Object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312738" y="3756025"/>
            <a:ext cx="23510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1600">
                <a:latin typeface="Comic Sans MS" pitchFamily="66" charset="0"/>
              </a:rPr>
              <a:t>Subject 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50825" y="1484313"/>
            <a:ext cx="6183313" cy="806450"/>
          </a:xfrm>
          <a:prstGeom prst="rect">
            <a:avLst/>
          </a:prstGeom>
        </p:spPr>
        <p:txBody>
          <a:bodyPr>
            <a:normAutofit/>
          </a:bodyPr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en-US" sz="2800">
                <a:solidFill>
                  <a:srgbClr val="0070C0"/>
                </a:solidFill>
                <a:latin typeface="Comic Sans MS" pitchFamily="66" charset="0"/>
              </a:rPr>
              <a:t>Messi</a:t>
            </a:r>
            <a:r>
              <a:rPr lang="en-US" sz="2800">
                <a:solidFill>
                  <a:srgbClr val="FFFFFF"/>
                </a:solidFill>
                <a:latin typeface="Comic Sans MS" pitchFamily="66" charset="0"/>
              </a:rPr>
              <a:t> </a:t>
            </a:r>
            <a:r>
              <a:rPr lang="en-US" sz="2800">
                <a:latin typeface="Comic Sans MS" pitchFamily="66" charset="0"/>
              </a:rPr>
              <a:t>plays </a:t>
            </a:r>
            <a:r>
              <a:rPr lang="en-US" sz="2800">
                <a:solidFill>
                  <a:srgbClr val="C00000"/>
                </a:solidFill>
                <a:latin typeface="Comic Sans MS" pitchFamily="66" charset="0"/>
              </a:rPr>
              <a:t>soccer. 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07950" y="1844675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1600">
                <a:latin typeface="Comic Sans MS" pitchFamily="66" charset="0"/>
              </a:rPr>
              <a:t>Subject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268538" y="2441575"/>
            <a:ext cx="23510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>
                <a:solidFill>
                  <a:srgbClr val="C00000"/>
                </a:solidFill>
                <a:latin typeface="Comic Sans MS" pitchFamily="66" charset="0"/>
              </a:rPr>
              <a:t>it.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1042988" y="1844675"/>
            <a:ext cx="0" cy="685800"/>
          </a:xfrm>
          <a:prstGeom prst="straightConnector1">
            <a:avLst/>
          </a:prstGeom>
          <a:noFill/>
          <a:ln w="31750" algn="ctr">
            <a:solidFill>
              <a:srgbClr val="5F5A5A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3132138" y="1916113"/>
            <a:ext cx="2352675" cy="30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1600" dirty="0">
                <a:latin typeface="Comic Sans MS" pitchFamily="66" charset="0"/>
                <a:cs typeface="+mn-cs"/>
              </a:rPr>
              <a:t>Object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484438" y="1920875"/>
            <a:ext cx="457200" cy="6096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404813" y="4879975"/>
            <a:ext cx="8458200" cy="806450"/>
          </a:xfrm>
          <a:prstGeom prst="rect">
            <a:avLst/>
          </a:prstGeom>
        </p:spPr>
        <p:txBody>
          <a:bodyPr>
            <a:normAutofit/>
          </a:bodyPr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>
                <a:solidFill>
                  <a:srgbClr val="0070C0"/>
                </a:solidFill>
                <a:latin typeface="Comic Sans MS" pitchFamily="66" charset="0"/>
              </a:rPr>
              <a:t>She</a:t>
            </a:r>
            <a:r>
              <a:rPr lang="en-US" sz="2800">
                <a:solidFill>
                  <a:srgbClr val="FFFFFF"/>
                </a:solidFill>
                <a:latin typeface="Comic Sans MS" pitchFamily="66" charset="0"/>
              </a:rPr>
              <a:t>  </a:t>
            </a:r>
            <a:r>
              <a:rPr lang="en-US" sz="2800">
                <a:latin typeface="Comic Sans MS" pitchFamily="66" charset="0"/>
              </a:rPr>
              <a:t>is shouting at  </a:t>
            </a:r>
            <a:r>
              <a:rPr lang="en-US" sz="2800">
                <a:solidFill>
                  <a:srgbClr val="C00000"/>
                </a:solidFill>
                <a:latin typeface="Comic Sans MS" pitchFamily="66" charset="0"/>
              </a:rPr>
              <a:t>Carlos.</a:t>
            </a:r>
            <a:endParaRPr lang="en-US" sz="2800">
              <a:solidFill>
                <a:srgbClr val="FFFFFF"/>
              </a:solidFill>
              <a:latin typeface="Comic Sans MS" pitchFamily="66" charset="0"/>
            </a:endParaRPr>
          </a:p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endParaRPr lang="en-US" sz="28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95288" y="5734050"/>
            <a:ext cx="8239125" cy="806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r>
              <a:rPr lang="en-US" sz="2800">
                <a:solidFill>
                  <a:srgbClr val="0070C0"/>
                </a:solidFill>
                <a:latin typeface="Comic Sans MS" pitchFamily="66" charset="0"/>
              </a:rPr>
              <a:t>She</a:t>
            </a:r>
            <a:r>
              <a:rPr lang="en-US" sz="2800">
                <a:solidFill>
                  <a:srgbClr val="92D050"/>
                </a:solidFill>
                <a:latin typeface="Comic Sans MS" pitchFamily="66" charset="0"/>
              </a:rPr>
              <a:t>   </a:t>
            </a:r>
            <a:r>
              <a:rPr lang="en-US" sz="2800">
                <a:latin typeface="Comic Sans MS" pitchFamily="66" charset="0"/>
              </a:rPr>
              <a:t>is shouting at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995738" y="5661025"/>
            <a:ext cx="17430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>
                <a:solidFill>
                  <a:srgbClr val="C00000"/>
                </a:solidFill>
                <a:latin typeface="Comic Sans MS" pitchFamily="66" charset="0"/>
              </a:rPr>
              <a:t>him.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552825" y="5337175"/>
            <a:ext cx="3971925" cy="30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1600" dirty="0">
                <a:latin typeface="Comic Sans MS" pitchFamily="66" charset="0"/>
                <a:cs typeface="+mn-cs"/>
              </a:rPr>
              <a:t>Object 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0" y="5229225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1600">
                <a:latin typeface="Comic Sans MS" pitchFamily="66" charset="0"/>
              </a:rPr>
              <a:t>Subject 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2195513" y="2911475"/>
            <a:ext cx="2352675" cy="30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1600" dirty="0">
                <a:latin typeface="Comic Sans MS" pitchFamily="66" charset="0"/>
                <a:cs typeface="+mn-cs"/>
              </a:rPr>
              <a:t>Object 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941638" y="3836988"/>
            <a:ext cx="457200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17525" y="5553075"/>
            <a:ext cx="152400" cy="2667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27538" y="5229225"/>
            <a:ext cx="25400" cy="5334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 bwMode="auto">
          <a:xfrm>
            <a:off x="2252663" y="6232525"/>
            <a:ext cx="1568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1600">
                <a:latin typeface="Comic Sans MS" pitchFamily="66" charset="0"/>
              </a:rPr>
              <a:t>Object </a:t>
            </a: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34925" y="6167438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1600">
                <a:latin typeface="Comic Sans MS" pitchFamily="66" charset="0"/>
              </a:rPr>
              <a:t>Subject </a:t>
            </a:r>
          </a:p>
        </p:txBody>
      </p:sp>
      <p:sp>
        <p:nvSpPr>
          <p:cNvPr id="25629" name="Oval 29"/>
          <p:cNvSpPr>
            <a:spLocks noChangeArrowheads="1"/>
          </p:cNvSpPr>
          <p:nvPr/>
        </p:nvSpPr>
        <p:spPr bwMode="auto">
          <a:xfrm>
            <a:off x="3132138" y="4797425"/>
            <a:ext cx="649287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30" name="Oval 30"/>
          <p:cNvSpPr>
            <a:spLocks noChangeArrowheads="1"/>
          </p:cNvSpPr>
          <p:nvPr/>
        </p:nvSpPr>
        <p:spPr bwMode="auto">
          <a:xfrm>
            <a:off x="2555875" y="3284538"/>
            <a:ext cx="86518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1403350" y="1412875"/>
            <a:ext cx="86518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5635" name="Picture 35" descr="5889737-foto-de-una-mujer-rubia-gritando-y-gritando-a-su-nov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797425"/>
            <a:ext cx="2700337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7" name="Picture 37" descr="200px-Angelina-Jol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852738"/>
            <a:ext cx="1449388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9" name="Picture 39" descr="250px-Lionel_Messi_Player_of_the_Year_2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125538"/>
            <a:ext cx="1631950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7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  <p:bldP spid="23" grpId="0"/>
      <p:bldP spid="24" grpId="0"/>
      <p:bldP spid="25" grpId="0"/>
      <p:bldP spid="30" grpId="0"/>
      <p:bldP spid="31" grpId="0"/>
      <p:bldP spid="32" grpId="0"/>
      <p:bldP spid="33" grpId="0"/>
      <p:bldP spid="35" grpId="0"/>
      <p:bldP spid="39" grpId="0"/>
      <p:bldP spid="40" grpId="0"/>
      <p:bldP spid="42" grpId="0"/>
      <p:bldP spid="43" grpId="0"/>
      <p:bldP spid="44" grpId="0"/>
      <p:bldP spid="49" grpId="0"/>
      <p:bldP spid="59" grpId="0"/>
      <p:bldP spid="60" grpId="0"/>
      <p:bldP spid="25629" grpId="0" animBg="1"/>
      <p:bldP spid="25630" grpId="0" animBg="1"/>
      <p:bldP spid="256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Anne is taking her books to the library. She is carrying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(they, them)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3200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He is writing a song for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(she, her).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3200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Betty is staying home and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(she , her)  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getting some rest.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3200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Ann foot hurts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(she, her) 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walks.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3200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Anna's mom says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(she, her) 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disorganized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3200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Helen is making a blue sweater for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(she, her)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3200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Jan is not at work today because she is here with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(I, me)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0" name="Content Placeholder 2"/>
          <p:cNvSpPr txBox="1">
            <a:spLocks/>
          </p:cNvSpPr>
          <p:nvPr/>
        </p:nvSpPr>
        <p:spPr bwMode="auto">
          <a:xfrm>
            <a:off x="4343400" y="381000"/>
            <a:ext cx="4800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b="1"/>
              <a:t> 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</TotalTime>
  <Words>180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Perpetua</vt:lpstr>
      <vt:lpstr>Arial</vt:lpstr>
      <vt:lpstr>Franklin Gothic Book</vt:lpstr>
      <vt:lpstr>Wingdings 2</vt:lpstr>
      <vt:lpstr>Calibri</vt:lpstr>
      <vt:lpstr>Comic Sans MS</vt:lpstr>
      <vt:lpstr>Wingdings</vt:lpstr>
      <vt:lpstr>Times New Roman</vt:lpstr>
      <vt:lpstr>Equity</vt:lpstr>
      <vt:lpstr>Object pronouns</vt:lpstr>
      <vt:lpstr>PowerPoint Presentation</vt:lpstr>
      <vt:lpstr>Object Pronouns in English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D</cp:lastModifiedBy>
  <cp:revision>20</cp:revision>
  <dcterms:created xsi:type="dcterms:W3CDTF">2010-05-10T18:11:50Z</dcterms:created>
  <dcterms:modified xsi:type="dcterms:W3CDTF">2012-07-13T17:27:04Z</dcterms:modified>
</cp:coreProperties>
</file>