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57" r:id="rId10"/>
    <p:sldId id="259" r:id="rId11"/>
    <p:sldId id="260" r:id="rId12"/>
    <p:sldId id="262" r:id="rId13"/>
    <p:sldId id="263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0C956-26A8-4733-8B02-7A0E232E7F53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459F2-E11D-4C2F-8010-8AA4A340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947337-C6A0-4B64-98CD-4D90B32B2CB2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0807C8D-7978-4A10-ABB9-6F94D0CF3AF9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D331C2-F565-49CB-B393-D52C9E096373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0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1E301E4-8AFD-4BFB-8761-162697EB54B5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0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3C67D2-E637-40D1-B43E-6F1AF2FB45A3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1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DCEB33-1BA2-4036-BC59-B91A26D1EBA1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4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C3D281-76F6-4BCE-906E-C93FA70648D3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4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A11EBC-E237-4754-8E41-B5C097F3183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05 – Unit 3a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and 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4876800" cy="762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Much : Uncountable nouns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553200" y="1676400"/>
            <a:ext cx="4876800" cy="762000"/>
          </a:xfrm>
        </p:spPr>
        <p:txBody>
          <a:bodyPr/>
          <a:lstStyle/>
          <a:p>
            <a:r>
              <a:rPr lang="en-US" sz="2800" dirty="0">
                <a:latin typeface="Comic Sans MS" pitchFamily="66" charset="0"/>
              </a:rPr>
              <a:t>Many : Countable nouns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551" y="2514600"/>
            <a:ext cx="4964025" cy="35052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omic Sans MS" pitchFamily="66" charset="0"/>
              </a:rPr>
              <a:t>How much money do you have?</a:t>
            </a:r>
          </a:p>
          <a:p>
            <a:r>
              <a:rPr lang="en-US" sz="3600" dirty="0">
                <a:latin typeface="Comic Sans MS" pitchFamily="66" charset="0"/>
              </a:rPr>
              <a:t>I don’t have any money. </a:t>
            </a:r>
            <a:r>
              <a:rPr lang="en-US" sz="3600" dirty="0">
                <a:latin typeface="Comic Sans MS" pitchFamily="66" charset="0"/>
                <a:sym typeface="Wingdings" pitchFamily="2" charset="2"/>
              </a:rPr>
              <a:t>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6574263" y="2514600"/>
            <a:ext cx="4710161" cy="35052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omic Sans MS" pitchFamily="66" charset="0"/>
              </a:rPr>
              <a:t>How many oranges do you have?</a:t>
            </a:r>
          </a:p>
          <a:p>
            <a:r>
              <a:rPr lang="en-US" sz="3600" dirty="0">
                <a:latin typeface="Comic Sans MS" pitchFamily="66" charset="0"/>
              </a:rPr>
              <a:t>I have two oranges. </a:t>
            </a:r>
            <a:r>
              <a:rPr lang="en-US" sz="3600" dirty="0">
                <a:latin typeface="Comic Sans MS" pitchFamily="66" charset="0"/>
                <a:sym typeface="Wingdings" pitchFamily="2" charset="2"/>
              </a:rPr>
              <a:t>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Time to practice </a:t>
            </a:r>
            <a:r>
              <a:rPr lang="en-US" sz="4800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162800" y="152400"/>
            <a:ext cx="3352800" cy="914400"/>
          </a:xfrm>
        </p:spPr>
        <p:txBody>
          <a:bodyPr>
            <a:noAutofit/>
          </a:bodyPr>
          <a:lstStyle/>
          <a:p>
            <a:r>
              <a:rPr lang="en-US" sz="2800" dirty="0"/>
              <a:t>Complete the sentences with </a:t>
            </a:r>
            <a:r>
              <a:rPr lang="en-US" sz="2800" b="1" i="1" dirty="0"/>
              <a:t>some</a:t>
            </a:r>
            <a:r>
              <a:rPr lang="en-US" sz="2800" dirty="0"/>
              <a:t> or </a:t>
            </a:r>
            <a:r>
              <a:rPr lang="en-US" sz="2800" b="1" i="1" dirty="0"/>
              <a:t>any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9906000" cy="5562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We need ______ bananas.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You can’t buy ____  apples in this store.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She always </a:t>
            </a:r>
            <a:r>
              <a:rPr lang="en-US" sz="3200" dirty="0" smtClean="0">
                <a:latin typeface="Comic Sans MS" pitchFamily="66" charset="0"/>
              </a:rPr>
              <a:t>has </a:t>
            </a:r>
            <a:r>
              <a:rPr lang="en-US" sz="3200" dirty="0">
                <a:latin typeface="Comic Sans MS" pitchFamily="66" charset="0"/>
              </a:rPr>
              <a:t>_____ sugar </a:t>
            </a:r>
            <a:r>
              <a:rPr lang="en-US" sz="3200" dirty="0" smtClean="0">
                <a:latin typeface="Comic Sans MS" pitchFamily="66" charset="0"/>
              </a:rPr>
              <a:t>for </a:t>
            </a:r>
            <a:r>
              <a:rPr lang="en-US" sz="3200" dirty="0">
                <a:latin typeface="Comic Sans MS" pitchFamily="66" charset="0"/>
              </a:rPr>
              <a:t>her coffee.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There are _____ onions on the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Pam does not have ____ juice in her glass.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Do you have _____ </a:t>
            </a:r>
            <a:r>
              <a:rPr lang="en-US" sz="3200" dirty="0" err="1">
                <a:latin typeface="Comic Sans MS" pitchFamily="66" charset="0"/>
              </a:rPr>
              <a:t>lucumas</a:t>
            </a:r>
            <a:r>
              <a:rPr lang="en-US" sz="3200" dirty="0">
                <a:latin typeface="Comic Sans MS" pitchFamily="66" charset="0"/>
              </a:rPr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Are there _____ magazines on the desk?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Comic Sans MS" pitchFamily="66" charset="0"/>
              </a:rPr>
              <a:t>I want _____ salt for my avocado please.</a:t>
            </a:r>
            <a:endParaRPr lang="en-US" sz="3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24200" y="152400"/>
            <a:ext cx="5486400" cy="914400"/>
          </a:xfrm>
        </p:spPr>
        <p:txBody>
          <a:bodyPr/>
          <a:lstStyle/>
          <a:p>
            <a:pPr algn="ctr"/>
            <a:r>
              <a:rPr lang="en-US" sz="3600" dirty="0">
                <a:latin typeface="Comic Sans MS" pitchFamily="66" charset="0"/>
              </a:rPr>
              <a:t>There is some food.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8" name="Content Placeholder 7" descr="tofu-soup100_374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57500" y="1060269"/>
            <a:ext cx="6019800" cy="522859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90600" y="609600"/>
            <a:ext cx="4876800" cy="990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mic Sans MS" pitchFamily="66" charset="0"/>
              </a:rPr>
              <a:t>There isn’t any </a:t>
            </a:r>
            <a:r>
              <a:rPr lang="en-US" sz="3200" dirty="0" smtClean="0">
                <a:latin typeface="Comic Sans MS" pitchFamily="66" charset="0"/>
              </a:rPr>
              <a:t>soup.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6019800" y="533400"/>
            <a:ext cx="60960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mic Sans MS" pitchFamily="66" charset="0"/>
              </a:rPr>
              <a:t>There is some white </a:t>
            </a:r>
            <a:r>
              <a:rPr lang="en-US" sz="3200" dirty="0" smtClean="0">
                <a:latin typeface="Comic Sans MS" pitchFamily="66" charset="0"/>
              </a:rPr>
              <a:t>cheese.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8" name="Content Placeholder 7" descr="tofu-soup100_374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5181600" cy="3886200"/>
          </a:xfrm>
        </p:spPr>
      </p:pic>
      <p:pic>
        <p:nvPicPr>
          <p:cNvPr id="7" name="Content Placeholder 6" descr="food1.jpg"/>
          <p:cNvPicPr>
            <a:picLocks noGrp="1" noChangeAspect="1"/>
          </p:cNvPicPr>
          <p:nvPr>
            <p:ph sz="half" idx="4"/>
          </p:nvPr>
        </p:nvPicPr>
        <p:blipFill>
          <a:blip r:embed="rId3"/>
          <a:stretch>
            <a:fillRect/>
          </a:stretch>
        </p:blipFill>
        <p:spPr>
          <a:xfrm>
            <a:off x="6629400" y="1571897"/>
            <a:ext cx="4184513" cy="469647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304800"/>
            <a:ext cx="43434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mic Sans MS" pitchFamily="66" charset="0"/>
              </a:rPr>
              <a:t>There are some yellow t-shirts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6324600" y="533400"/>
            <a:ext cx="4267200" cy="83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mic Sans MS" pitchFamily="66" charset="0"/>
              </a:rPr>
              <a:t>There aren´t any bananas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8" name="Content Placeholder 7" descr="tofu-soup100_3744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1066800"/>
            <a:ext cx="4226494" cy="2606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Content Placeholder 6" descr="food1.jpg"/>
          <p:cNvPicPr>
            <a:picLocks noGrp="1" noChangeAspect="1"/>
          </p:cNvPicPr>
          <p:nvPr>
            <p:ph sz="half" idx="4"/>
          </p:nvPr>
        </p:nvPicPr>
        <p:blipFill>
          <a:blip r:embed="rId3"/>
          <a:stretch>
            <a:fillRect/>
          </a:stretch>
        </p:blipFill>
        <p:spPr>
          <a:xfrm>
            <a:off x="6096001" y="1752600"/>
            <a:ext cx="4336913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69" y="3505200"/>
            <a:ext cx="4456563" cy="2971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5479576" cy="685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omic Sans MS" pitchFamily="66" charset="0"/>
              </a:rPr>
              <a:t>There are some shirts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6324600" y="762000"/>
            <a:ext cx="5943600" cy="762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omic Sans MS" pitchFamily="66" charset="0"/>
              </a:rPr>
              <a:t>There are some apples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7" name="Content Placeholder 6" descr="food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0381" y="2133601"/>
            <a:ext cx="4336913" cy="3194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54183"/>
            <a:ext cx="42672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3600" y="304800"/>
            <a:ext cx="7086600" cy="533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There aren’t any t-shirts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6429"/>
            <a:ext cx="8382000" cy="5714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28800" y="304800"/>
            <a:ext cx="8534400" cy="685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omic Sans MS" pitchFamily="66" charset="0"/>
              </a:rPr>
              <a:t>There is a lot of fruit on the table.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1"/>
            <a:ext cx="8092984" cy="5389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33600" y="304800"/>
            <a:ext cx="8839200" cy="6858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omic Sans MS" pitchFamily="66" charset="0"/>
              </a:rPr>
              <a:t>There aren’t any </a:t>
            </a:r>
            <a:r>
              <a:rPr lang="en-US" sz="3200" dirty="0" err="1">
                <a:latin typeface="Comic Sans MS" pitchFamily="66" charset="0"/>
              </a:rPr>
              <a:t>lucumas</a:t>
            </a:r>
            <a:r>
              <a:rPr lang="en-US" sz="3200" dirty="0">
                <a:latin typeface="Comic Sans MS" pitchFamily="66" charset="0"/>
              </a:rPr>
              <a:t> on the table.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1"/>
            <a:ext cx="8092984" cy="5389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28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0766C2-3D32-4176-B7FD-568840774D33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58371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038600" cy="144655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 dirty="0">
                <a:latin typeface="Comic Sans MS" pitchFamily="66" charset="0"/>
              </a:rPr>
              <a:t>Alice has some money.</a:t>
            </a:r>
          </a:p>
        </p:txBody>
      </p:sp>
      <p:pic>
        <p:nvPicPr>
          <p:cNvPr id="5837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600200"/>
            <a:ext cx="2665412" cy="4572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3" name="Text Box 8"/>
          <p:cNvSpPr txBox="1">
            <a:spLocks noChangeArrowheads="1"/>
          </p:cNvSpPr>
          <p:nvPr/>
        </p:nvSpPr>
        <p:spPr bwMode="auto">
          <a:xfrm>
            <a:off x="2565400" y="301626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USING </a:t>
            </a:r>
            <a:r>
              <a:rPr lang="en-US" sz="2000" i="1">
                <a:solidFill>
                  <a:schemeClr val="bg1"/>
                </a:solidFill>
              </a:rPr>
              <a:t>SOME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33886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61A0D9D-75C1-4242-B3C4-FAFEDBB929AA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2057400" y="1524000"/>
            <a:ext cx="669907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200" dirty="0"/>
              <a:t>(a) Alice has</a:t>
            </a:r>
            <a:r>
              <a:rPr lang="en-US" sz="3200" i="1" dirty="0"/>
              <a:t> </a:t>
            </a:r>
            <a:r>
              <a:rPr lang="en-US" sz="3200" b="1" i="1" dirty="0">
                <a:solidFill>
                  <a:srgbClr val="3333FF"/>
                </a:solidFill>
              </a:rPr>
              <a:t>some</a:t>
            </a:r>
            <a:r>
              <a:rPr lang="en-US" sz="3200" b="1" i="1" dirty="0"/>
              <a:t> money</a:t>
            </a:r>
            <a:r>
              <a:rPr lang="en-US" sz="3200" i="1" dirty="0"/>
              <a:t>.</a:t>
            </a:r>
          </a:p>
          <a:p>
            <a:pPr eaLnBrk="1" hangingPunct="1"/>
            <a:endParaRPr lang="en-US" sz="3200" i="1" dirty="0"/>
          </a:p>
          <a:p>
            <a:pPr eaLnBrk="1" hangingPunct="1">
              <a:lnSpc>
                <a:spcPct val="80000"/>
              </a:lnSpc>
            </a:pPr>
            <a:endParaRPr lang="en-US" sz="1000" dirty="0"/>
          </a:p>
          <a:p>
            <a:pPr eaLnBrk="1" hangingPunct="1">
              <a:lnSpc>
                <a:spcPct val="80000"/>
              </a:lnSpc>
            </a:pPr>
            <a:endParaRPr lang="en-US" sz="1000" dirty="0"/>
          </a:p>
          <a:p>
            <a:pPr eaLnBrk="1" hangingPunct="1">
              <a:lnSpc>
                <a:spcPct val="80000"/>
              </a:lnSpc>
            </a:pPr>
            <a:endParaRPr lang="en-US" sz="1000" dirty="0"/>
          </a:p>
          <a:p>
            <a:pPr eaLnBrk="1" hangingPunct="1">
              <a:lnSpc>
                <a:spcPct val="80000"/>
              </a:lnSpc>
            </a:pPr>
            <a:endParaRPr lang="en-US" sz="10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(b) Alice doesn’t have </a:t>
            </a:r>
            <a:r>
              <a:rPr lang="en-US" sz="3200" b="1" i="1" dirty="0">
                <a:solidFill>
                  <a:srgbClr val="008000"/>
                </a:solidFill>
              </a:rPr>
              <a:t>any</a:t>
            </a:r>
            <a:r>
              <a:rPr lang="en-US" sz="3200" b="1" i="1" dirty="0"/>
              <a:t> money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endParaRPr lang="en-US" sz="3200" dirty="0"/>
          </a:p>
          <a:p>
            <a:pPr eaLnBrk="1" hangingPunct="1">
              <a:lnSpc>
                <a:spcPct val="80000"/>
              </a:lnSpc>
            </a:pPr>
            <a:r>
              <a:rPr lang="en-US" sz="3200" dirty="0"/>
              <a:t>(</a:t>
            </a:r>
            <a:r>
              <a:rPr lang="en-US" sz="3200" dirty="0"/>
              <a:t>c) Does </a:t>
            </a:r>
            <a:r>
              <a:rPr lang="en-US" sz="3200" dirty="0"/>
              <a:t>Alice have </a:t>
            </a:r>
            <a:r>
              <a:rPr lang="en-US" sz="3200" b="1" i="1" dirty="0">
                <a:solidFill>
                  <a:srgbClr val="3333FF"/>
                </a:solidFill>
              </a:rPr>
              <a:t>some</a:t>
            </a:r>
            <a:r>
              <a:rPr lang="en-US" sz="3200" b="1" i="1" dirty="0"/>
              <a:t> money</a:t>
            </a:r>
            <a:r>
              <a:rPr lang="en-US" sz="3200" dirty="0"/>
              <a:t>?</a:t>
            </a:r>
            <a:endParaRPr lang="en-US" sz="4800" i="1" dirty="0"/>
          </a:p>
          <a:p>
            <a:pPr eaLnBrk="1" hangingPunct="1"/>
            <a:r>
              <a:rPr lang="en-US" sz="4800" i="1" dirty="0"/>
              <a:t>   </a:t>
            </a:r>
          </a:p>
          <a:p>
            <a:pPr eaLnBrk="1" hangingPunct="1"/>
            <a:r>
              <a:rPr lang="en-US" sz="4800" i="1" dirty="0"/>
              <a:t>     	</a:t>
            </a:r>
          </a:p>
        </p:txBody>
      </p:sp>
      <p:sp>
        <p:nvSpPr>
          <p:cNvPr id="59396" name="Text Box 15"/>
          <p:cNvSpPr txBox="1">
            <a:spLocks noChangeArrowheads="1"/>
          </p:cNvSpPr>
          <p:nvPr/>
        </p:nvSpPr>
        <p:spPr bwMode="auto">
          <a:xfrm>
            <a:off x="1676400" y="1143000"/>
            <a:ext cx="233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/>
              <a:t>STATEMENT</a:t>
            </a:r>
          </a:p>
          <a:p>
            <a:pPr eaLnBrk="1" hangingPunct="1"/>
            <a:endParaRPr lang="en-US" sz="2800" b="1"/>
          </a:p>
        </p:txBody>
      </p:sp>
      <p:sp>
        <p:nvSpPr>
          <p:cNvPr id="59397" name="Text Box 19"/>
          <p:cNvSpPr txBox="1">
            <a:spLocks noChangeArrowheads="1"/>
          </p:cNvSpPr>
          <p:nvPr/>
        </p:nvSpPr>
        <p:spPr bwMode="auto">
          <a:xfrm>
            <a:off x="2565400" y="301626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USING </a:t>
            </a:r>
            <a:r>
              <a:rPr lang="en-US" sz="2000" i="1">
                <a:solidFill>
                  <a:schemeClr val="bg1"/>
                </a:solidFill>
              </a:rPr>
              <a:t>SOME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ANY</a:t>
            </a:r>
          </a:p>
        </p:txBody>
      </p:sp>
      <p:sp>
        <p:nvSpPr>
          <p:cNvPr id="374804" name="AutoShape 20"/>
          <p:cNvSpPr>
            <a:spLocks noChangeArrowheads="1"/>
          </p:cNvSpPr>
          <p:nvPr/>
        </p:nvSpPr>
        <p:spPr bwMode="auto">
          <a:xfrm>
            <a:off x="5334000" y="2209800"/>
            <a:ext cx="5105400" cy="457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 </a:t>
            </a:r>
            <a:r>
              <a:rPr lang="en-US" sz="2800" i="1">
                <a:solidFill>
                  <a:srgbClr val="3333FF"/>
                </a:solidFill>
              </a:rPr>
              <a:t>some</a:t>
            </a:r>
            <a:r>
              <a:rPr lang="en-US" sz="2800"/>
              <a:t> in affirmative statements</a:t>
            </a:r>
            <a:endParaRPr lang="en-US" sz="2800" b="1" i="1"/>
          </a:p>
        </p:txBody>
      </p:sp>
      <p:sp>
        <p:nvSpPr>
          <p:cNvPr id="374805" name="Text Box 21"/>
          <p:cNvSpPr txBox="1">
            <a:spLocks noChangeArrowheads="1"/>
          </p:cNvSpPr>
          <p:nvPr/>
        </p:nvSpPr>
        <p:spPr bwMode="auto">
          <a:xfrm>
            <a:off x="1676401" y="2438400"/>
            <a:ext cx="1979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/>
              <a:t>NEGATIVE</a:t>
            </a:r>
          </a:p>
          <a:p>
            <a:pPr eaLnBrk="1" hangingPunct="1"/>
            <a:endParaRPr lang="en-US" sz="2800" b="1"/>
          </a:p>
        </p:txBody>
      </p:sp>
      <p:sp>
        <p:nvSpPr>
          <p:cNvPr id="374806" name="AutoShape 22"/>
          <p:cNvSpPr>
            <a:spLocks noChangeArrowheads="1"/>
          </p:cNvSpPr>
          <p:nvPr/>
        </p:nvSpPr>
        <p:spPr bwMode="auto">
          <a:xfrm>
            <a:off x="5334000" y="3581400"/>
            <a:ext cx="4572000" cy="457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solidFill>
                  <a:srgbClr val="008000"/>
                </a:solidFill>
              </a:rPr>
              <a:t>any</a:t>
            </a:r>
            <a:r>
              <a:rPr lang="en-US" sz="2800"/>
              <a:t> in negative statements</a:t>
            </a:r>
            <a:endParaRPr lang="en-US" sz="2800" b="1" i="1"/>
          </a:p>
        </p:txBody>
      </p:sp>
      <p:sp>
        <p:nvSpPr>
          <p:cNvPr id="374807" name="Text Box 23"/>
          <p:cNvSpPr txBox="1">
            <a:spLocks noChangeArrowheads="1"/>
          </p:cNvSpPr>
          <p:nvPr/>
        </p:nvSpPr>
        <p:spPr bwMode="auto">
          <a:xfrm>
            <a:off x="1752600" y="3962400"/>
            <a:ext cx="20399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  <a:p>
            <a:pPr eaLnBrk="1" hangingPunct="1"/>
            <a:endParaRPr lang="en-US" sz="2800" b="1"/>
          </a:p>
        </p:txBody>
      </p:sp>
      <p:sp>
        <p:nvSpPr>
          <p:cNvPr id="374810" name="AutoShape 26"/>
          <p:cNvSpPr>
            <a:spLocks noChangeArrowheads="1"/>
          </p:cNvSpPr>
          <p:nvPr/>
        </p:nvSpPr>
        <p:spPr bwMode="auto">
          <a:xfrm>
            <a:off x="4953000" y="5791200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either </a:t>
            </a:r>
            <a:r>
              <a:rPr lang="en-US" sz="2800" i="1" dirty="0">
                <a:solidFill>
                  <a:srgbClr val="3333FF"/>
                </a:solidFill>
              </a:rPr>
              <a:t>some</a:t>
            </a:r>
            <a:r>
              <a:rPr lang="en-US" sz="2800" dirty="0"/>
              <a:t> </a:t>
            </a:r>
            <a:r>
              <a:rPr lang="en-US" sz="2800" dirty="0"/>
              <a:t>in questions to offer or request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1919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4" grpId="0" animBg="1"/>
      <p:bldP spid="374805" grpId="0"/>
      <p:bldP spid="374806" grpId="0" animBg="1"/>
      <p:bldP spid="374807" grpId="0"/>
      <p:bldP spid="3748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75F961-9985-441A-A4B5-6A7317CEC32F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1905000" y="1300164"/>
            <a:ext cx="788035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sz="3600"/>
              <a:t>(e) Graham doesn’t have</a:t>
            </a:r>
            <a:r>
              <a:rPr lang="en-US" sz="3600" i="1"/>
              <a:t> </a:t>
            </a:r>
            <a:r>
              <a:rPr lang="en-US" sz="3600" b="1" i="1">
                <a:solidFill>
                  <a:srgbClr val="008000"/>
                </a:solidFill>
              </a:rPr>
              <a:t>any</a:t>
            </a:r>
            <a:r>
              <a:rPr lang="en-US" sz="3600" b="1" i="1"/>
              <a:t> money</a:t>
            </a:r>
            <a:r>
              <a:rPr lang="en-US" sz="3600" i="1"/>
              <a:t>.</a:t>
            </a:r>
          </a:p>
          <a:p>
            <a:pPr eaLnBrk="1" hangingPunct="1">
              <a:lnSpc>
                <a:spcPct val="105000"/>
              </a:lnSpc>
            </a:pPr>
            <a:endParaRPr lang="en-US" sz="3200" i="1"/>
          </a:p>
          <a:p>
            <a:pPr eaLnBrk="1" hangingPunct="1">
              <a:lnSpc>
                <a:spcPct val="105000"/>
              </a:lnSpc>
            </a:pPr>
            <a:endParaRPr lang="en-US" sz="3200"/>
          </a:p>
          <a:p>
            <a:pPr eaLnBrk="1" hangingPunct="1">
              <a:lnSpc>
                <a:spcPct val="105000"/>
              </a:lnSpc>
            </a:pPr>
            <a:r>
              <a:rPr lang="en-US" sz="3600"/>
              <a:t>(f) Graham doesn’t have </a:t>
            </a:r>
            <a:r>
              <a:rPr lang="en-US" sz="3600" b="1" i="1">
                <a:solidFill>
                  <a:srgbClr val="008000"/>
                </a:solidFill>
              </a:rPr>
              <a:t>any</a:t>
            </a:r>
            <a:r>
              <a:rPr lang="en-US" sz="3600" b="1" i="1"/>
              <a:t> coins</a:t>
            </a:r>
            <a:r>
              <a:rPr lang="en-US" sz="360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3600"/>
          </a:p>
          <a:p>
            <a:pPr eaLnBrk="1" hangingPunct="1">
              <a:lnSpc>
                <a:spcPct val="80000"/>
              </a:lnSpc>
            </a:pPr>
            <a:endParaRPr lang="en-US" sz="3200"/>
          </a:p>
          <a:p>
            <a:pPr eaLnBrk="1" hangingPunct="1"/>
            <a:r>
              <a:rPr lang="en-US" sz="4800" i="1"/>
              <a:t>   </a:t>
            </a:r>
          </a:p>
          <a:p>
            <a:pPr eaLnBrk="1" hangingPunct="1"/>
            <a:r>
              <a:rPr lang="en-US" sz="4800" i="1"/>
              <a:t>     	</a:t>
            </a: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2565400" y="301626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USING </a:t>
            </a:r>
            <a:r>
              <a:rPr lang="en-US" sz="2000" i="1">
                <a:solidFill>
                  <a:schemeClr val="bg1"/>
                </a:solidFill>
              </a:rPr>
              <a:t>SOME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i="1">
                <a:solidFill>
                  <a:schemeClr val="bg1"/>
                </a:solidFill>
              </a:rPr>
              <a:t>ANY</a:t>
            </a:r>
          </a:p>
        </p:txBody>
      </p:sp>
      <p:sp>
        <p:nvSpPr>
          <p:cNvPr id="60421" name="AutoShape 6"/>
          <p:cNvSpPr>
            <a:spLocks noChangeArrowheads="1"/>
          </p:cNvSpPr>
          <p:nvPr/>
        </p:nvSpPr>
        <p:spPr bwMode="auto">
          <a:xfrm>
            <a:off x="7315200" y="2057400"/>
            <a:ext cx="2738438" cy="457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 noncount noun</a:t>
            </a:r>
            <a:endParaRPr lang="en-US" sz="2800" i="1"/>
          </a:p>
        </p:txBody>
      </p:sp>
      <p:sp>
        <p:nvSpPr>
          <p:cNvPr id="529416" name="AutoShape 8"/>
          <p:cNvSpPr>
            <a:spLocks noChangeArrowheads="1"/>
          </p:cNvSpPr>
          <p:nvPr/>
        </p:nvSpPr>
        <p:spPr bwMode="auto">
          <a:xfrm>
            <a:off x="6934200" y="3581400"/>
            <a:ext cx="3208338" cy="533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 plural count noun</a:t>
            </a:r>
          </a:p>
        </p:txBody>
      </p:sp>
      <p:sp>
        <p:nvSpPr>
          <p:cNvPr id="529418" name="AutoShape 10"/>
          <p:cNvSpPr>
            <a:spLocks noChangeArrowheads="1"/>
          </p:cNvSpPr>
          <p:nvPr/>
        </p:nvSpPr>
        <p:spPr bwMode="auto">
          <a:xfrm>
            <a:off x="3352800" y="4724400"/>
            <a:ext cx="55626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 </a:t>
            </a:r>
            <a:r>
              <a:rPr lang="en-US" sz="3600" b="1" i="1">
                <a:solidFill>
                  <a:srgbClr val="008000"/>
                </a:solidFill>
              </a:rPr>
              <a:t>any</a:t>
            </a:r>
            <a:r>
              <a:rPr lang="en-US" sz="3600"/>
              <a:t> + noncount nouns</a:t>
            </a:r>
          </a:p>
          <a:p>
            <a:pPr algn="ctr"/>
            <a:r>
              <a:rPr lang="en-US" sz="3600" b="1" i="1">
                <a:solidFill>
                  <a:srgbClr val="008000"/>
                </a:solidFill>
              </a:rPr>
              <a:t>any</a:t>
            </a:r>
            <a:r>
              <a:rPr lang="en-US" sz="3600"/>
              <a:t> + plural count nouns</a:t>
            </a:r>
            <a:endParaRPr lang="en-US" sz="3600" b="1" i="1"/>
          </a:p>
        </p:txBody>
      </p:sp>
    </p:spTree>
    <p:extLst>
      <p:ext uri="{BB962C8B-B14F-4D97-AF65-F5344CB8AC3E}">
        <p14:creationId xmlns:p14="http://schemas.microsoft.com/office/powerpoint/2010/main" val="42042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6" grpId="0" animBg="1"/>
      <p:bldP spid="52941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F61D62-FEB9-4C42-AD73-FA25E0C31034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2514600" y="3154363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/>
              <a:t>I need _____ time to study.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4267200" y="3149600"/>
            <a:ext cx="15509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/>
              <a:t>some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2565400" y="301626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Let’s Practice</a:t>
            </a:r>
          </a:p>
        </p:txBody>
      </p:sp>
      <p:sp>
        <p:nvSpPr>
          <p:cNvPr id="61446" name="AutoShape 5"/>
          <p:cNvSpPr>
            <a:spLocks noChangeArrowheads="1"/>
          </p:cNvSpPr>
          <p:nvPr/>
        </p:nvSpPr>
        <p:spPr bwMode="auto">
          <a:xfrm>
            <a:off x="4038600" y="1600200"/>
            <a:ext cx="37338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some      any</a:t>
            </a:r>
            <a:endParaRPr lang="en-US" sz="3600" b="1" i="1"/>
          </a:p>
        </p:txBody>
      </p:sp>
    </p:spTree>
    <p:extLst>
      <p:ext uri="{BB962C8B-B14F-4D97-AF65-F5344CB8AC3E}">
        <p14:creationId xmlns:p14="http://schemas.microsoft.com/office/powerpoint/2010/main" val="10064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7191C89-DCE9-4BAA-9165-00C4B284F58E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2286000" y="2819400"/>
            <a:ext cx="762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/>
              <a:t>We don’t have _____ cheese.</a:t>
            </a: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6324600" y="2819400"/>
            <a:ext cx="1085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/>
              <a:t>any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2565400" y="301626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Let’s Practice</a:t>
            </a:r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4038600" y="1600200"/>
            <a:ext cx="37338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some      any</a:t>
            </a:r>
            <a:endParaRPr lang="en-US" sz="3600" b="1" i="1"/>
          </a:p>
        </p:txBody>
      </p:sp>
      <p:pic>
        <p:nvPicPr>
          <p:cNvPr id="62471" name="Picture 8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88854">
            <a:off x="4267200" y="3886201"/>
            <a:ext cx="34290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3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B23A0A-159A-46C3-9DF3-C4F39E8E9948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2057400" y="2827963"/>
            <a:ext cx="7924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/>
              <a:t>All children should have _____ books.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8229600" y="2819400"/>
            <a:ext cx="15509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/>
              <a:t>some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565400" y="301626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Let’s Practice</a:t>
            </a:r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4038600" y="1600200"/>
            <a:ext cx="37338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some      any</a:t>
            </a:r>
            <a:endParaRPr lang="en-US" sz="3600" b="1" i="1"/>
          </a:p>
        </p:txBody>
      </p:sp>
    </p:spTree>
    <p:extLst>
      <p:ext uri="{BB962C8B-B14F-4D97-AF65-F5344CB8AC3E}">
        <p14:creationId xmlns:p14="http://schemas.microsoft.com/office/powerpoint/2010/main" val="20159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A90836-CB29-402E-91AF-72E2AEB2698D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976847" y="1650038"/>
            <a:ext cx="82327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 dirty="0"/>
              <a:t>There aren’t _____ horses in   the field.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5410200" y="1593895"/>
            <a:ext cx="1085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 dirty="0"/>
              <a:t>any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2565400" y="301626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7-8  Let’s Practice</a:t>
            </a:r>
          </a:p>
        </p:txBody>
      </p:sp>
      <p:sp>
        <p:nvSpPr>
          <p:cNvPr id="64518" name="AutoShape 13"/>
          <p:cNvSpPr>
            <a:spLocks noChangeArrowheads="1"/>
          </p:cNvSpPr>
          <p:nvPr/>
        </p:nvSpPr>
        <p:spPr bwMode="auto">
          <a:xfrm>
            <a:off x="4162425" y="615950"/>
            <a:ext cx="3733800" cy="685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/>
              <a:t>some      any</a:t>
            </a:r>
            <a:endParaRPr lang="en-US" sz="3600" b="1" i="1"/>
          </a:p>
        </p:txBody>
      </p:sp>
      <p:pic>
        <p:nvPicPr>
          <p:cNvPr id="64519" name="Picture 1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04183"/>
            <a:ext cx="5489575" cy="3689367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8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685800"/>
            <a:ext cx="43434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Some : affirmative sentences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48400" y="685800"/>
            <a:ext cx="43434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itchFamily="66" charset="0"/>
              </a:rPr>
              <a:t>Any : negative sentences, questions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618" y="1676400"/>
            <a:ext cx="5595582" cy="4419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omic Sans MS" pitchFamily="66" charset="0"/>
              </a:rPr>
              <a:t>I have some oranges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omic Sans MS" pitchFamily="66" charset="0"/>
              </a:rPr>
              <a:t>I need some lemons for my pie</a:t>
            </a:r>
          </a:p>
          <a:p>
            <a:pPr marL="0" indent="0">
              <a:buNone/>
            </a:pPr>
            <a:r>
              <a:rPr lang="en-US" sz="2800" dirty="0">
                <a:latin typeface="Comic Sans MS" pitchFamily="66" charset="0"/>
              </a:rPr>
              <a:t>I see some pens on the table</a:t>
            </a:r>
          </a:p>
          <a:p>
            <a:endParaRPr lang="en-US" sz="28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omic Sans MS" pitchFamily="66" charset="0"/>
              </a:rPr>
              <a:t>Do we need any yogurt?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omic Sans MS" pitchFamily="66" charset="0"/>
              </a:rPr>
              <a:t>Yes, we need some.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6248400" y="1676400"/>
            <a:ext cx="5224818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mic Sans MS" pitchFamily="66" charset="0"/>
              </a:rPr>
              <a:t>Do you have any bananas?</a:t>
            </a:r>
          </a:p>
          <a:p>
            <a:pPr marL="0" indent="0">
              <a:buNone/>
            </a:pPr>
            <a:r>
              <a:rPr lang="en-US" sz="2800" dirty="0">
                <a:latin typeface="Comic Sans MS" pitchFamily="66" charset="0"/>
              </a:rPr>
              <a:t>No, I don’t have any</a:t>
            </a:r>
          </a:p>
          <a:p>
            <a:pPr marL="0" indent="0">
              <a:buNone/>
            </a:pPr>
            <a:r>
              <a:rPr lang="en-US" sz="2800" dirty="0">
                <a:latin typeface="Comic Sans MS" pitchFamily="66" charset="0"/>
              </a:rPr>
              <a:t>No, I don have any bananas</a:t>
            </a:r>
          </a:p>
          <a:p>
            <a:endParaRPr lang="en-US" sz="2800" dirty="0">
              <a:latin typeface="Comic Sans MS" pitchFamily="66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omic Sans MS" pitchFamily="66" charset="0"/>
              </a:rPr>
              <a:t>Do we need any water?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>
                <a:latin typeface="Comic Sans MS" pitchFamily="66" charset="0"/>
              </a:rPr>
              <a:t>No, we don’t need any.</a:t>
            </a:r>
          </a:p>
          <a:p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</TotalTime>
  <Words>417</Words>
  <Application>Microsoft Office PowerPoint</Application>
  <PresentationFormat>Widescreen</PresentationFormat>
  <Paragraphs>107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Comic Sans MS</vt:lpstr>
      <vt:lpstr>Franklin Gothic Book</vt:lpstr>
      <vt:lpstr>Perpetua</vt:lpstr>
      <vt:lpstr>Wingdings</vt:lpstr>
      <vt:lpstr>Wingdings 2</vt:lpstr>
      <vt:lpstr>Equity</vt:lpstr>
      <vt:lpstr>Some and 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practice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17</cp:revision>
  <dcterms:created xsi:type="dcterms:W3CDTF">2010-05-15T21:43:11Z</dcterms:created>
  <dcterms:modified xsi:type="dcterms:W3CDTF">2014-06-19T03:06:14Z</dcterms:modified>
</cp:coreProperties>
</file>