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9" r:id="rId4"/>
    <p:sldId id="270" r:id="rId5"/>
    <p:sldId id="260" r:id="rId6"/>
    <p:sldId id="261" r:id="rId7"/>
    <p:sldId id="262" r:id="rId8"/>
    <p:sldId id="263" r:id="rId9"/>
    <p:sldId id="265" r:id="rId10"/>
    <p:sldId id="266" r:id="rId11"/>
    <p:sldId id="264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2274" y="105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12192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Rectangle 9"/>
          <p:cNvSpPr/>
          <p:nvPr/>
        </p:nvSpPr>
        <p:spPr>
          <a:xfrm>
            <a:off x="-12192" y="6053328"/>
            <a:ext cx="2999232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Rectangle 10"/>
          <p:cNvSpPr/>
          <p:nvPr/>
        </p:nvSpPr>
        <p:spPr>
          <a:xfrm>
            <a:off x="3145536" y="6044184"/>
            <a:ext cx="90464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149600" y="4038600"/>
            <a:ext cx="8636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149600" y="6050037"/>
            <a:ext cx="89408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01600" y="6068699"/>
            <a:ext cx="27432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8CA11EBC-E237-4754-8E41-B5C097F31836}" type="datetimeFigureOut">
              <a:rPr lang="en-US" smtClean="0"/>
              <a:pPr/>
              <a:t>6/18/2014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780524" y="236539"/>
            <a:ext cx="78232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0668000" y="228600"/>
            <a:ext cx="11176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CFEC22D-DC78-4BFF-A493-059E706109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11EBC-E237-4754-8E41-B5C097F31836}" type="datetimeFigureOut">
              <a:rPr lang="en-US" smtClean="0"/>
              <a:pPr/>
              <a:t>6/18/2014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EC22D-DC78-4BFF-A493-059E706109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37600" y="609601"/>
            <a:ext cx="27432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74168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37600" y="6248403"/>
            <a:ext cx="2946400" cy="365125"/>
          </a:xfrm>
        </p:spPr>
        <p:txBody>
          <a:bodyPr/>
          <a:lstStyle/>
          <a:p>
            <a:fld id="{8CA11EBC-E237-4754-8E41-B5C097F31836}" type="datetimeFigureOut">
              <a:rPr lang="en-US" smtClean="0"/>
              <a:pPr/>
              <a:t>6/18/2014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2" y="6248208"/>
            <a:ext cx="743131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8128424" y="0"/>
            <a:ext cx="42672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Rectangle 7"/>
          <p:cNvSpPr/>
          <p:nvPr/>
        </p:nvSpPr>
        <p:spPr>
          <a:xfrm>
            <a:off x="8189384" y="609600"/>
            <a:ext cx="3048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Rectangle 8"/>
          <p:cNvSpPr/>
          <p:nvPr/>
        </p:nvSpPr>
        <p:spPr>
          <a:xfrm>
            <a:off x="8189384" y="0"/>
            <a:ext cx="3048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075084" y="103716"/>
            <a:ext cx="533400" cy="325968"/>
          </a:xfrm>
        </p:spPr>
        <p:txBody>
          <a:bodyPr/>
          <a:lstStyle/>
          <a:p>
            <a:fld id="{1CFEC22D-DC78-4BFF-A493-059E706109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864" y="228600"/>
            <a:ext cx="108712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11EBC-E237-4754-8E41-B5C097F31836}" type="datetimeFigureOut">
              <a:rPr lang="en-US" smtClean="0"/>
              <a:pPr/>
              <a:t>6/18/2014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CFEC22D-DC78-4BFF-A493-059E7061095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816864" y="1600200"/>
            <a:ext cx="108712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1" y="2743200"/>
            <a:ext cx="9497484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12192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7272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Rectangle 8"/>
          <p:cNvSpPr/>
          <p:nvPr/>
        </p:nvSpPr>
        <p:spPr>
          <a:xfrm>
            <a:off x="1828800" y="1600200"/>
            <a:ext cx="103632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00200"/>
            <a:ext cx="1016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11EBC-E237-4754-8E41-B5C097F31836}" type="datetimeFigureOut">
              <a:rPr lang="en-US" smtClean="0"/>
              <a:pPr/>
              <a:t>6/18/2014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7272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1CFEC22D-DC78-4BFF-A493-059E7061095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812800" y="1589567"/>
            <a:ext cx="5181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459868" y="1589567"/>
            <a:ext cx="5181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8CA11EBC-E237-4754-8E41-B5C097F31836}" type="datetimeFigureOut">
              <a:rPr lang="en-US" smtClean="0"/>
              <a:pPr/>
              <a:t>6/18/2014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1CFEC22D-DC78-4BFF-A493-059E7061095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273050"/>
            <a:ext cx="108712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812800" y="2438400"/>
            <a:ext cx="51816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6400800" y="2438400"/>
            <a:ext cx="51816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8CA11EBC-E237-4754-8E41-B5C097F31836}" type="datetimeFigureOut">
              <a:rPr lang="en-US" smtClean="0"/>
              <a:pPr/>
              <a:t>6/18/2014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1CFEC22D-DC78-4BFF-A493-059E7061095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812800" y="1752600"/>
            <a:ext cx="51816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6400800" y="1752600"/>
            <a:ext cx="51816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11EBC-E237-4754-8E41-B5C097F31836}" type="datetimeFigureOut">
              <a:rPr lang="en-US" smtClean="0"/>
              <a:pPr/>
              <a:t>6/18/2014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CFEC22D-DC78-4BFF-A493-059E706109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11EBC-E237-4754-8E41-B5C097F31836}" type="datetimeFigureOut">
              <a:rPr lang="en-US" smtClean="0"/>
              <a:pPr/>
              <a:t>6/18/2014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711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CFEC22D-DC78-4BFF-A493-059E706109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3050"/>
            <a:ext cx="107696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11EBC-E237-4754-8E41-B5C097F31836}" type="datetimeFigureOut">
              <a:rPr lang="en-US" smtClean="0"/>
              <a:pPr/>
              <a:t>6/18/2014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CFEC22D-DC78-4BFF-A493-059E7061095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812800" y="1752600"/>
            <a:ext cx="21336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3149600" y="1752600"/>
            <a:ext cx="85344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33600" y="5486400"/>
            <a:ext cx="97536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12192" y="4572000"/>
            <a:ext cx="12192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Rectangle 8"/>
          <p:cNvSpPr/>
          <p:nvPr/>
        </p:nvSpPr>
        <p:spPr>
          <a:xfrm>
            <a:off x="-12192" y="4663440"/>
            <a:ext cx="195072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Rectangle 9"/>
          <p:cNvSpPr/>
          <p:nvPr/>
        </p:nvSpPr>
        <p:spPr>
          <a:xfrm>
            <a:off x="2060448" y="4654296"/>
            <a:ext cx="10131552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4648200"/>
            <a:ext cx="97536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930400" y="0"/>
            <a:ext cx="134112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8331200" y="6248401"/>
            <a:ext cx="3556000" cy="365125"/>
          </a:xfrm>
        </p:spPr>
        <p:txBody>
          <a:bodyPr rtlCol="0"/>
          <a:lstStyle/>
          <a:p>
            <a:fld id="{8CA11EBC-E237-4754-8E41-B5C097F31836}" type="datetimeFigureOut">
              <a:rPr lang="en-US" smtClean="0"/>
              <a:pPr/>
              <a:t>6/18/2014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9304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1CFEC22D-DC78-4BFF-A493-059E7061095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2133600" y="6248207"/>
            <a:ext cx="6096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80768" y="0"/>
            <a:ext cx="10111232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812800" y="228600"/>
            <a:ext cx="108712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816864" y="1600200"/>
            <a:ext cx="108712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128000" y="6248401"/>
            <a:ext cx="3556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8CA11EBC-E237-4754-8E41-B5C097F31836}" type="datetimeFigureOut">
              <a:rPr lang="en-US" smtClean="0"/>
              <a:pPr/>
              <a:t>6/18/2014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812801" y="6248207"/>
            <a:ext cx="7228111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12192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7112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Rectangle 8"/>
          <p:cNvSpPr/>
          <p:nvPr/>
        </p:nvSpPr>
        <p:spPr>
          <a:xfrm>
            <a:off x="787400" y="1280160"/>
            <a:ext cx="1140460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7112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1CFEC22D-DC78-4BFF-A493-059E7061095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Some and any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Basic 05 – Unit 3a 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food1.jpg"/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300381" y="2133601"/>
            <a:ext cx="4336913" cy="319430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Text Placeholder 4"/>
          <p:cNvSpPr>
            <a:spLocks noGrp="1"/>
          </p:cNvSpPr>
          <p:nvPr>
            <p:ph type="body" sz="quarter" idx="1"/>
          </p:nvPr>
        </p:nvSpPr>
        <p:spPr>
          <a:xfrm>
            <a:off x="1676400" y="304800"/>
            <a:ext cx="4191000" cy="68580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omic Sans MS" pitchFamily="66" charset="0"/>
              </a:rPr>
              <a:t>There are some shirts</a:t>
            </a:r>
            <a:endParaRPr lang="en-US" sz="2400" dirty="0">
              <a:latin typeface="Comic Sans MS" pitchFamily="66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6324600" y="304800"/>
            <a:ext cx="4038600" cy="76200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omic Sans MS" pitchFamily="66" charset="0"/>
              </a:rPr>
              <a:t>There are some apples</a:t>
            </a:r>
            <a:endParaRPr lang="en-US" sz="2400" dirty="0">
              <a:latin typeface="Comic Sans MS" pitchFamily="66" charset="0"/>
            </a:endParaRPr>
          </a:p>
        </p:txBody>
      </p:sp>
      <p:pic>
        <p:nvPicPr>
          <p:cNvPr id="9" name="Picture 8" descr="6a00d8341cce2253ef01156f6e3131970b-500wi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600" y="1676400"/>
            <a:ext cx="4267200" cy="42672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  <p:bldP spid="6" grpId="0" build="p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food1.jpg"/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5877636" y="1686636"/>
            <a:ext cx="4561764" cy="456176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Text Placeholder 4"/>
          <p:cNvSpPr>
            <a:spLocks noGrp="1"/>
          </p:cNvSpPr>
          <p:nvPr>
            <p:ph type="body" sz="quarter" idx="1"/>
          </p:nvPr>
        </p:nvSpPr>
        <p:spPr>
          <a:xfrm>
            <a:off x="1600200" y="304800"/>
            <a:ext cx="4343400" cy="79248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omic Sans MS" pitchFamily="66" charset="0"/>
              </a:rPr>
              <a:t>There aren’t many t-shirts</a:t>
            </a:r>
            <a:endParaRPr lang="en-US" sz="2400" dirty="0">
              <a:latin typeface="Comic Sans MS" pitchFamily="66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6096000" y="304800"/>
            <a:ext cx="4343400" cy="792480"/>
          </a:xfrm>
        </p:spPr>
        <p:txBody>
          <a:bodyPr>
            <a:noAutofit/>
          </a:bodyPr>
          <a:lstStyle/>
          <a:p>
            <a:r>
              <a:rPr lang="en-US" sz="2400" dirty="0">
                <a:latin typeface="Comic Sans MS" pitchFamily="66" charset="0"/>
              </a:rPr>
              <a:t>There aren’t many bananas</a:t>
            </a:r>
            <a:endParaRPr lang="en-US" sz="2400" dirty="0">
              <a:latin typeface="Comic Sans MS" pitchFamily="66" charset="0"/>
            </a:endParaRPr>
          </a:p>
        </p:txBody>
      </p:sp>
      <p:pic>
        <p:nvPicPr>
          <p:cNvPr id="9" name="Picture 8" descr="6a00d8341cce2253ef01156f6e3131970b-500wi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1" y="1676400"/>
            <a:ext cx="4546021" cy="4572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  <p:bldP spid="6" grpId="0" build="p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"/>
          </p:nvPr>
        </p:nvSpPr>
        <p:spPr>
          <a:xfrm>
            <a:off x="2133600" y="304800"/>
            <a:ext cx="7086600" cy="83820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omic Sans MS" pitchFamily="66" charset="0"/>
              </a:rPr>
              <a:t>There aren’t any t-shirts</a:t>
            </a:r>
            <a:endParaRPr lang="en-US" sz="2400" dirty="0">
              <a:latin typeface="Comic Sans MS" pitchFamily="66" charset="0"/>
            </a:endParaRPr>
          </a:p>
        </p:txBody>
      </p:sp>
      <p:pic>
        <p:nvPicPr>
          <p:cNvPr id="9" name="Picture 8" descr="6a00d8341cce2253ef01156f6e3131970b-500wi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143001"/>
            <a:ext cx="7772400" cy="529863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"/>
          </p:nvPr>
        </p:nvSpPr>
        <p:spPr>
          <a:xfrm>
            <a:off x="2133600" y="304800"/>
            <a:ext cx="7772400" cy="68580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omic Sans MS" pitchFamily="66" charset="0"/>
              </a:rPr>
              <a:t>There aren’t any </a:t>
            </a:r>
            <a:r>
              <a:rPr lang="en-US" sz="2400" dirty="0" err="1">
                <a:latin typeface="Comic Sans MS" pitchFamily="66" charset="0"/>
              </a:rPr>
              <a:t>lucumas</a:t>
            </a:r>
            <a:r>
              <a:rPr lang="en-US" sz="2400" dirty="0">
                <a:latin typeface="Comic Sans MS" pitchFamily="66" charset="0"/>
              </a:rPr>
              <a:t> on the table.</a:t>
            </a:r>
            <a:endParaRPr lang="en-US" sz="2400" dirty="0">
              <a:latin typeface="Comic Sans MS" pitchFamily="66" charset="0"/>
            </a:endParaRPr>
          </a:p>
        </p:txBody>
      </p:sp>
      <p:pic>
        <p:nvPicPr>
          <p:cNvPr id="9" name="Picture 8" descr="6a00d8341cce2253ef01156f6e3131970b-500wi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990601"/>
            <a:ext cx="8092984" cy="538992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"/>
          </p:nvPr>
        </p:nvSpPr>
        <p:spPr>
          <a:xfrm>
            <a:off x="1798592" y="67101"/>
            <a:ext cx="8610600" cy="1066800"/>
          </a:xfrm>
        </p:spPr>
        <p:txBody>
          <a:bodyPr>
            <a:noAutofit/>
          </a:bodyPr>
          <a:lstStyle/>
          <a:p>
            <a:r>
              <a:rPr lang="en-US" sz="2800" dirty="0">
                <a:latin typeface="Comic Sans MS" pitchFamily="66" charset="0"/>
              </a:rPr>
              <a:t>What do we have for the fruit salad?</a:t>
            </a:r>
          </a:p>
          <a:p>
            <a:r>
              <a:rPr lang="en-US" sz="2800" dirty="0">
                <a:solidFill>
                  <a:schemeClr val="tx1"/>
                </a:solidFill>
                <a:latin typeface="Comic Sans MS" pitchFamily="66" charset="0"/>
              </a:rPr>
              <a:t>We have_______________________</a:t>
            </a:r>
            <a:endParaRPr lang="en-US" sz="2800" dirty="0">
              <a:solidFill>
                <a:schemeClr val="tx1"/>
              </a:solidFill>
              <a:latin typeface="Comic Sans MS" pitchFamily="66" charset="0"/>
            </a:endParaRPr>
          </a:p>
        </p:txBody>
      </p:sp>
      <p:pic>
        <p:nvPicPr>
          <p:cNvPr id="9" name="Picture 8" descr="6a00d8341cce2253ef01156f6e3131970b-500wi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1295401"/>
            <a:ext cx="8092984" cy="538992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762000" y="1866900"/>
            <a:ext cx="4495800" cy="4419600"/>
          </a:xfrm>
        </p:spPr>
        <p:txBody>
          <a:bodyPr>
            <a:noAutofit/>
          </a:bodyPr>
          <a:lstStyle/>
          <a:p>
            <a:r>
              <a:rPr lang="en-US" sz="2800" dirty="0">
                <a:latin typeface="Comic Sans MS" pitchFamily="66" charset="0"/>
              </a:rPr>
              <a:t>I have some oranges</a:t>
            </a:r>
          </a:p>
          <a:p>
            <a:r>
              <a:rPr lang="en-US" sz="2800" dirty="0">
                <a:latin typeface="Comic Sans MS" pitchFamily="66" charset="0"/>
              </a:rPr>
              <a:t>I need some lemons for my pie</a:t>
            </a:r>
          </a:p>
          <a:p>
            <a:r>
              <a:rPr lang="en-US" sz="2800" dirty="0">
                <a:latin typeface="Comic Sans MS" pitchFamily="66" charset="0"/>
              </a:rPr>
              <a:t>I see some pens on the table</a:t>
            </a:r>
          </a:p>
          <a:p>
            <a:endParaRPr lang="en-US" sz="2800" dirty="0">
              <a:latin typeface="Comic Sans MS" pitchFamily="66" charset="0"/>
            </a:endParaRPr>
          </a:p>
          <a:p>
            <a:r>
              <a:rPr lang="en-US" sz="2800" dirty="0">
                <a:latin typeface="Comic Sans MS" pitchFamily="66" charset="0"/>
              </a:rPr>
              <a:t>Do we need any yogurt?</a:t>
            </a:r>
          </a:p>
          <a:p>
            <a:r>
              <a:rPr lang="en-US" sz="2800" dirty="0">
                <a:latin typeface="Comic Sans MS" pitchFamily="66" charset="0"/>
              </a:rPr>
              <a:t>Yes, we need some.</a:t>
            </a:r>
            <a:endParaRPr lang="en-US" sz="2800" dirty="0">
              <a:latin typeface="Comic Sans MS" pitchFamily="66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716486" y="1905000"/>
            <a:ext cx="4267200" cy="434340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Comic Sans MS" pitchFamily="66" charset="0"/>
              </a:rPr>
              <a:t>Do you have any bananas?</a:t>
            </a:r>
          </a:p>
          <a:p>
            <a:r>
              <a:rPr lang="en-US" sz="2800" dirty="0">
                <a:latin typeface="Comic Sans MS" pitchFamily="66" charset="0"/>
              </a:rPr>
              <a:t>No, I don’t have any</a:t>
            </a:r>
          </a:p>
          <a:p>
            <a:r>
              <a:rPr lang="en-US" sz="2800" dirty="0">
                <a:latin typeface="Comic Sans MS" pitchFamily="66" charset="0"/>
              </a:rPr>
              <a:t>No I don have any bananas</a:t>
            </a:r>
          </a:p>
          <a:p>
            <a:endParaRPr lang="en-US" sz="2800" dirty="0">
              <a:latin typeface="Comic Sans MS" pitchFamily="66" charset="0"/>
            </a:endParaRPr>
          </a:p>
          <a:p>
            <a:r>
              <a:rPr lang="en-US" sz="2800" dirty="0">
                <a:latin typeface="Comic Sans MS" pitchFamily="66" charset="0"/>
              </a:rPr>
              <a:t>Do we need any water?</a:t>
            </a:r>
          </a:p>
          <a:p>
            <a:r>
              <a:rPr lang="en-US" sz="2800" dirty="0">
                <a:latin typeface="Comic Sans MS" pitchFamily="66" charset="0"/>
              </a:rPr>
              <a:t>No, we don’t need any.</a:t>
            </a:r>
          </a:p>
          <a:p>
            <a:endParaRPr lang="en-US" sz="2800" dirty="0">
              <a:latin typeface="Comic Sans MS" pitchFamily="66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"/>
          </p:nvPr>
        </p:nvSpPr>
        <p:spPr>
          <a:xfrm>
            <a:off x="914400" y="291169"/>
            <a:ext cx="4343400" cy="914400"/>
          </a:xfrm>
        </p:spPr>
        <p:txBody>
          <a:bodyPr>
            <a:noAutofit/>
          </a:bodyPr>
          <a:lstStyle/>
          <a:p>
            <a:r>
              <a:rPr lang="en-US" sz="2800" dirty="0">
                <a:latin typeface="Comic Sans MS" pitchFamily="66" charset="0"/>
              </a:rPr>
              <a:t>Some : affirmative sentences</a:t>
            </a:r>
            <a:endParaRPr lang="en-US" sz="2800" dirty="0">
              <a:latin typeface="Comic Sans MS" pitchFamily="66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29400" y="273050"/>
            <a:ext cx="4343400" cy="914400"/>
          </a:xfrm>
        </p:spPr>
        <p:txBody>
          <a:bodyPr>
            <a:noAutofit/>
          </a:bodyPr>
          <a:lstStyle/>
          <a:p>
            <a:r>
              <a:rPr lang="en-US" sz="2800" dirty="0">
                <a:latin typeface="Comic Sans MS" pitchFamily="66" charset="0"/>
              </a:rPr>
              <a:t>Any : negative sentences, questions</a:t>
            </a:r>
            <a:endParaRPr lang="en-US" sz="2800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0435" y="3782585"/>
            <a:ext cx="4031776" cy="277386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3657600"/>
            <a:ext cx="4031776" cy="3023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907576" y="2286000"/>
            <a:ext cx="4336576" cy="3505200"/>
          </a:xfrm>
        </p:spPr>
        <p:txBody>
          <a:bodyPr>
            <a:noAutofit/>
          </a:bodyPr>
          <a:lstStyle/>
          <a:p>
            <a:r>
              <a:rPr lang="en-US" sz="3200" dirty="0">
                <a:latin typeface="Comic Sans MS" pitchFamily="66" charset="0"/>
              </a:rPr>
              <a:t>How much money do you have?</a:t>
            </a:r>
          </a:p>
          <a:p>
            <a:r>
              <a:rPr lang="en-US" sz="3200" dirty="0">
                <a:latin typeface="Comic Sans MS" pitchFamily="66" charset="0"/>
              </a:rPr>
              <a:t>I don’t have much money. </a:t>
            </a:r>
            <a:r>
              <a:rPr lang="en-US" sz="3200" dirty="0">
                <a:latin typeface="Comic Sans MS" pitchFamily="66" charset="0"/>
                <a:sym typeface="Wingdings" pitchFamily="2" charset="2"/>
              </a:rPr>
              <a:t> </a:t>
            </a:r>
            <a:endParaRPr lang="en-US" sz="3200" dirty="0">
              <a:latin typeface="Comic Sans MS" pitchFamily="66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858000" y="2286000"/>
            <a:ext cx="4114800" cy="3505200"/>
          </a:xfrm>
        </p:spPr>
        <p:txBody>
          <a:bodyPr>
            <a:noAutofit/>
          </a:bodyPr>
          <a:lstStyle/>
          <a:p>
            <a:r>
              <a:rPr lang="en-US" sz="3200" dirty="0">
                <a:latin typeface="Comic Sans MS" pitchFamily="66" charset="0"/>
              </a:rPr>
              <a:t>How many oranges do you have?</a:t>
            </a:r>
          </a:p>
          <a:p>
            <a:r>
              <a:rPr lang="en-US" sz="3200" dirty="0">
                <a:latin typeface="Comic Sans MS" pitchFamily="66" charset="0"/>
              </a:rPr>
              <a:t>I have two oranges. </a:t>
            </a:r>
            <a:r>
              <a:rPr lang="en-US" sz="3200" dirty="0">
                <a:latin typeface="Comic Sans MS" pitchFamily="66" charset="0"/>
                <a:sym typeface="Wingdings" pitchFamily="2" charset="2"/>
              </a:rPr>
              <a:t></a:t>
            </a:r>
            <a:endParaRPr lang="en-US" sz="3200" dirty="0">
              <a:latin typeface="Comic Sans MS" pitchFamily="66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"/>
          </p:nvPr>
        </p:nvSpPr>
        <p:spPr>
          <a:xfrm>
            <a:off x="914400" y="1447800"/>
            <a:ext cx="4260376" cy="762000"/>
          </a:xfrm>
        </p:spPr>
        <p:txBody>
          <a:bodyPr>
            <a:noAutofit/>
          </a:bodyPr>
          <a:lstStyle/>
          <a:p>
            <a:r>
              <a:rPr lang="en-US" sz="2400" dirty="0">
                <a:latin typeface="Comic Sans MS" pitchFamily="66" charset="0"/>
              </a:rPr>
              <a:t>Much : Uncountable nouns</a:t>
            </a:r>
            <a:endParaRPr lang="en-US" sz="2400" dirty="0">
              <a:latin typeface="Comic Sans MS" pitchFamily="66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58000" y="1447800"/>
            <a:ext cx="4260376" cy="762000"/>
          </a:xfrm>
        </p:spPr>
        <p:txBody>
          <a:bodyPr/>
          <a:lstStyle/>
          <a:p>
            <a:r>
              <a:rPr lang="en-US" sz="2400" dirty="0">
                <a:latin typeface="Comic Sans MS" pitchFamily="66" charset="0"/>
              </a:rPr>
              <a:t>Many : Countable nouns</a:t>
            </a:r>
            <a:endParaRPr lang="en-US" sz="2400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2530074"/>
              </p:ext>
            </p:extLst>
          </p:nvPr>
        </p:nvGraphicFramePr>
        <p:xfrm>
          <a:off x="0" y="0"/>
          <a:ext cx="12192000" cy="6857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77000"/>
                <a:gridCol w="5715000"/>
              </a:tblGrid>
              <a:tr h="609699">
                <a:tc gridSpan="2">
                  <a:txBody>
                    <a:bodyPr/>
                    <a:lstStyle/>
                    <a:p>
                      <a:pPr algn="ctr"/>
                      <a:r>
                        <a:rPr lang="es-PE" sz="3200" dirty="0" err="1" smtClean="0">
                          <a:latin typeface="Comic Sans MS" panose="030F0702030302020204" pitchFamily="66" charset="0"/>
                        </a:rPr>
                        <a:t>Example</a:t>
                      </a:r>
                      <a:endParaRPr lang="es-PE" sz="3200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s-PE" sz="3200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  <a:tr h="312415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>
                          <a:latin typeface="Comic Sans MS" pitchFamily="66" charset="0"/>
                        </a:rPr>
                        <a:t>There </a:t>
                      </a:r>
                      <a:r>
                        <a:rPr lang="en-US" sz="320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is some </a:t>
                      </a:r>
                      <a:r>
                        <a:rPr lang="en-US" sz="3200" dirty="0" smtClean="0">
                          <a:latin typeface="Comic Sans MS" pitchFamily="66" charset="0"/>
                        </a:rPr>
                        <a:t>money .</a:t>
                      </a:r>
                    </a:p>
                    <a:p>
                      <a:endParaRPr lang="es-PE" sz="3200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>
                          <a:latin typeface="Comic Sans MS" pitchFamily="66" charset="0"/>
                        </a:rPr>
                        <a:t>There </a:t>
                      </a:r>
                      <a:r>
                        <a:rPr lang="en-US" sz="320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isn’t much </a:t>
                      </a:r>
                      <a:r>
                        <a:rPr lang="en-US" sz="3200" dirty="0" smtClean="0">
                          <a:latin typeface="Comic Sans MS" pitchFamily="66" charset="0"/>
                        </a:rPr>
                        <a:t>money.</a:t>
                      </a:r>
                    </a:p>
                    <a:p>
                      <a:endParaRPr lang="es-PE" sz="3200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  <a:tr h="312415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>
                          <a:latin typeface="Comic Sans MS" pitchFamily="66" charset="0"/>
                        </a:rPr>
                        <a:t>There </a:t>
                      </a:r>
                      <a:r>
                        <a:rPr lang="en-US" sz="320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is</a:t>
                      </a:r>
                      <a:r>
                        <a:rPr lang="es-PE" sz="3200" dirty="0" err="1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n´t</a:t>
                      </a:r>
                      <a:r>
                        <a:rPr lang="es-PE" sz="320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 </a:t>
                      </a:r>
                      <a:r>
                        <a:rPr lang="es-PE" sz="3200" dirty="0" err="1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any</a:t>
                      </a:r>
                      <a:r>
                        <a:rPr lang="es-PE" sz="320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 </a:t>
                      </a:r>
                      <a:r>
                        <a:rPr lang="es-PE" sz="3200" dirty="0" err="1" smtClean="0">
                          <a:latin typeface="Comic Sans MS" pitchFamily="66" charset="0"/>
                        </a:rPr>
                        <a:t>money</a:t>
                      </a:r>
                      <a:endParaRPr lang="es-PE" sz="3200" dirty="0">
                        <a:latin typeface="Comic Sans MS" panose="030F0702030302020204" pitchFamily="66" charset="0"/>
                      </a:endParaRPr>
                    </a:p>
                    <a:p>
                      <a:endParaRPr lang="es-PE" sz="2400" dirty="0" smtClean="0">
                        <a:latin typeface="Comic Sans MS" pitchFamily="66" charset="0"/>
                      </a:endParaRPr>
                    </a:p>
                    <a:p>
                      <a:endParaRPr lang="es-PE" sz="2400" dirty="0" smtClean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3200" dirty="0" err="1" smtClean="0">
                          <a:latin typeface="Comic Sans MS" pitchFamily="66" charset="0"/>
                        </a:rPr>
                        <a:t>There</a:t>
                      </a:r>
                      <a:r>
                        <a:rPr lang="es-PE" sz="3200" dirty="0" smtClean="0">
                          <a:latin typeface="Comic Sans MS" pitchFamily="66" charset="0"/>
                        </a:rPr>
                        <a:t> </a:t>
                      </a:r>
                      <a:r>
                        <a:rPr lang="es-PE" sz="3200" dirty="0" err="1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is</a:t>
                      </a:r>
                      <a:r>
                        <a:rPr lang="es-PE" sz="320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 a </a:t>
                      </a:r>
                      <a:r>
                        <a:rPr lang="es-PE" sz="3200" dirty="0" err="1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lot</a:t>
                      </a:r>
                      <a:r>
                        <a:rPr lang="es-PE" sz="320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 of </a:t>
                      </a:r>
                      <a:r>
                        <a:rPr lang="es-PE" sz="3200" dirty="0" err="1" smtClean="0">
                          <a:latin typeface="Comic Sans MS" pitchFamily="66" charset="0"/>
                        </a:rPr>
                        <a:t>money</a:t>
                      </a:r>
                      <a:r>
                        <a:rPr lang="es-PE" sz="3200" dirty="0" smtClean="0">
                          <a:latin typeface="Comic Sans MS" pitchFamily="66" charset="0"/>
                        </a:rPr>
                        <a:t>.</a:t>
                      </a:r>
                      <a:endParaRPr lang="es-PE" sz="3200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10" t="12106" r="6932" b="12228"/>
          <a:stretch/>
        </p:blipFill>
        <p:spPr>
          <a:xfrm>
            <a:off x="4038600" y="1066800"/>
            <a:ext cx="3657600" cy="240631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4318990"/>
            <a:ext cx="3810000" cy="253538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0" y="4318990"/>
            <a:ext cx="4267200" cy="2396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194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to practice </a:t>
            </a:r>
            <a:r>
              <a:rPr lang="en-US" dirty="0" smtClean="0">
                <a:sym typeface="Wingdings" pitchFamily="2" charset="2"/>
              </a:rPr>
              <a:t>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228600" y="1676400"/>
            <a:ext cx="1600200" cy="4343400"/>
          </a:xfrm>
        </p:spPr>
        <p:txBody>
          <a:bodyPr/>
          <a:lstStyle/>
          <a:p>
            <a:r>
              <a:rPr lang="en-US" dirty="0" smtClean="0"/>
              <a:t>Complete the sentences with </a:t>
            </a:r>
            <a:r>
              <a:rPr lang="en-US" b="1" i="1" dirty="0" smtClean="0"/>
              <a:t>some</a:t>
            </a:r>
            <a:r>
              <a:rPr lang="en-US" dirty="0" smtClean="0"/>
              <a:t> or </a:t>
            </a:r>
            <a:r>
              <a:rPr lang="en-US" b="1" i="1" dirty="0" smtClean="0"/>
              <a:t>any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905000" y="1524000"/>
            <a:ext cx="8763000" cy="533400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>
                <a:latin typeface="Comic Sans MS" pitchFamily="66" charset="0"/>
              </a:rPr>
              <a:t>We need ______ bananas.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latin typeface="Comic Sans MS" pitchFamily="66" charset="0"/>
              </a:rPr>
              <a:t>You can’t buy ____  apples in this store.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latin typeface="Comic Sans MS" pitchFamily="66" charset="0"/>
              </a:rPr>
              <a:t>She always puts _____ sugar in her coffee.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latin typeface="Comic Sans MS" pitchFamily="66" charset="0"/>
              </a:rPr>
              <a:t>There are _____ onions on the table.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latin typeface="Comic Sans MS" pitchFamily="66" charset="0"/>
              </a:rPr>
              <a:t>Pam does not have ____ juice in her glass.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latin typeface="Comic Sans MS" pitchFamily="66" charset="0"/>
              </a:rPr>
              <a:t>Do you have _____ </a:t>
            </a:r>
            <a:r>
              <a:rPr lang="en-US" sz="2800" dirty="0" err="1">
                <a:latin typeface="Comic Sans MS" pitchFamily="66" charset="0"/>
              </a:rPr>
              <a:t>lucumas</a:t>
            </a:r>
            <a:r>
              <a:rPr lang="en-US" sz="2800" dirty="0">
                <a:latin typeface="Comic Sans MS" pitchFamily="66" charset="0"/>
              </a:rPr>
              <a:t> 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latin typeface="Comic Sans MS" pitchFamily="66" charset="0"/>
              </a:rPr>
              <a:t>Are there _____ magazines on the desk?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latin typeface="Comic Sans MS" pitchFamily="66" charset="0"/>
              </a:rPr>
              <a:t>I want _____ salt for my avocado please.</a:t>
            </a:r>
            <a:endParaRPr lang="en-US" sz="2800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tofu-soup100_3744.jpg"/>
          <p:cNvPicPr>
            <a:picLocks noGrp="1" noChangeAspect="1"/>
          </p:cNvPicPr>
          <p:nvPr>
            <p:ph sz="quarter" idx="2"/>
          </p:nvPr>
        </p:nvPicPr>
        <p:blipFill>
          <a:blip r:embed="rId2" cstate="print"/>
          <a:stretch>
            <a:fillRect/>
          </a:stretch>
        </p:blipFill>
        <p:spPr>
          <a:xfrm>
            <a:off x="228600" y="1371600"/>
            <a:ext cx="5905500" cy="4800600"/>
          </a:xfrm>
        </p:spPr>
      </p:pic>
      <p:pic>
        <p:nvPicPr>
          <p:cNvPr id="7" name="Content Placeholder 6" descr="food1.jpg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324600" y="1143000"/>
            <a:ext cx="4953000" cy="5030598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1"/>
          </p:nvPr>
        </p:nvSpPr>
        <p:spPr>
          <a:xfrm>
            <a:off x="1162050" y="335280"/>
            <a:ext cx="4038600" cy="640080"/>
          </a:xfrm>
        </p:spPr>
        <p:txBody>
          <a:bodyPr/>
          <a:lstStyle/>
          <a:p>
            <a:r>
              <a:rPr lang="en-US" sz="2400" dirty="0">
                <a:latin typeface="Comic Sans MS" pitchFamily="66" charset="0"/>
              </a:rPr>
              <a:t>There is  a lot of soup</a:t>
            </a:r>
            <a:endParaRPr lang="en-US" sz="2400" dirty="0">
              <a:latin typeface="Comic Sans MS" pitchFamily="66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6781800" y="335280"/>
            <a:ext cx="4038600" cy="64008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omic Sans MS" pitchFamily="66" charset="0"/>
              </a:rPr>
              <a:t>There is a lot of food</a:t>
            </a:r>
            <a:endParaRPr lang="en-US" sz="2400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  <p:bldP spid="6" grpId="0" build="p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tofu-soup100_3744.jpg"/>
          <p:cNvPicPr>
            <a:picLocks noGrp="1" noChangeAspect="1"/>
          </p:cNvPicPr>
          <p:nvPr>
            <p:ph sz="quarter" idx="2"/>
          </p:nvPr>
        </p:nvPicPr>
        <p:blipFill>
          <a:blip r:embed="rId2"/>
          <a:stretch>
            <a:fillRect/>
          </a:stretch>
        </p:blipFill>
        <p:spPr>
          <a:xfrm>
            <a:off x="1752600" y="2057400"/>
            <a:ext cx="4211079" cy="3657600"/>
          </a:xfrm>
        </p:spPr>
      </p:pic>
      <p:pic>
        <p:nvPicPr>
          <p:cNvPr id="7" name="Content Placeholder 6" descr="food1.jpg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096000" y="2438400"/>
            <a:ext cx="4368800" cy="3276600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1"/>
          </p:nvPr>
        </p:nvSpPr>
        <p:spPr>
          <a:xfrm>
            <a:off x="1752600" y="304800"/>
            <a:ext cx="4267200" cy="762000"/>
          </a:xfrm>
        </p:spPr>
        <p:txBody>
          <a:bodyPr/>
          <a:lstStyle/>
          <a:p>
            <a:r>
              <a:rPr lang="en-US" sz="2400" dirty="0">
                <a:latin typeface="Comic Sans MS" pitchFamily="66" charset="0"/>
              </a:rPr>
              <a:t>There is some food.</a:t>
            </a:r>
            <a:endParaRPr lang="en-US" sz="2400" dirty="0">
              <a:latin typeface="Comic Sans MS" pitchFamily="66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6172200" y="304800"/>
            <a:ext cx="4267200" cy="762000"/>
          </a:xfrm>
        </p:spPr>
        <p:txBody>
          <a:bodyPr>
            <a:noAutofit/>
          </a:bodyPr>
          <a:lstStyle/>
          <a:p>
            <a:r>
              <a:rPr lang="en-US" sz="2400" dirty="0">
                <a:latin typeface="Comic Sans MS" pitchFamily="66" charset="0"/>
              </a:rPr>
              <a:t>There isn’t much soup in the bowl.</a:t>
            </a:r>
            <a:endParaRPr lang="en-US" sz="2400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  <p:bldP spid="6" grpId="0" build="p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tofu-soup100_3744.jpg"/>
          <p:cNvPicPr>
            <a:picLocks noGrp="1" noChangeAspect="1"/>
          </p:cNvPicPr>
          <p:nvPr>
            <p:ph sz="quarter" idx="2"/>
          </p:nvPr>
        </p:nvPicPr>
        <p:blipFill>
          <a:blip r:embed="rId2"/>
          <a:stretch>
            <a:fillRect/>
          </a:stretch>
        </p:blipFill>
        <p:spPr>
          <a:xfrm>
            <a:off x="1600200" y="2362200"/>
            <a:ext cx="4470400" cy="3352800"/>
          </a:xfrm>
        </p:spPr>
      </p:pic>
      <p:pic>
        <p:nvPicPr>
          <p:cNvPr id="7" name="Content Placeholder 6" descr="food1.jpg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324601" y="1676400"/>
            <a:ext cx="4184513" cy="4696474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1"/>
          </p:nvPr>
        </p:nvSpPr>
        <p:spPr>
          <a:xfrm>
            <a:off x="1905000" y="304800"/>
            <a:ext cx="4114800" cy="83820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omic Sans MS" pitchFamily="66" charset="0"/>
              </a:rPr>
              <a:t>There isn’t any soup in the bowl</a:t>
            </a:r>
            <a:endParaRPr lang="en-US" sz="2400" dirty="0">
              <a:latin typeface="Comic Sans MS" pitchFamily="66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6096000" y="304800"/>
            <a:ext cx="4114800" cy="83820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omic Sans MS" pitchFamily="66" charset="0"/>
              </a:rPr>
              <a:t>There is a lot of cheese</a:t>
            </a:r>
            <a:endParaRPr lang="en-US" sz="2400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  <p:bldP spid="6" grpId="0" build="p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tofu-soup100_3744.jpg"/>
          <p:cNvPicPr>
            <a:picLocks noGrp="1" noChangeAspect="1"/>
          </p:cNvPicPr>
          <p:nvPr>
            <p:ph sz="quarter" idx="2"/>
          </p:nvPr>
        </p:nvPicPr>
        <p:blipFill>
          <a:blip r:embed="rId2"/>
          <a:stretch>
            <a:fillRect/>
          </a:stretch>
        </p:blipFill>
        <p:spPr>
          <a:xfrm>
            <a:off x="1524000" y="1447800"/>
            <a:ext cx="4226494" cy="260666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Content Placeholder 6" descr="food1.jpg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096001" y="1752600"/>
            <a:ext cx="4336913" cy="39624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Text Placeholder 4"/>
          <p:cNvSpPr>
            <a:spLocks noGrp="1"/>
          </p:cNvSpPr>
          <p:nvPr>
            <p:ph type="body" sz="quarter" idx="1"/>
          </p:nvPr>
        </p:nvSpPr>
        <p:spPr>
          <a:xfrm>
            <a:off x="1676400" y="304800"/>
            <a:ext cx="4343400" cy="83820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omic Sans MS" pitchFamily="66" charset="0"/>
              </a:rPr>
              <a:t>There are a lot of t-shirts</a:t>
            </a:r>
            <a:endParaRPr lang="en-US" sz="2400" dirty="0">
              <a:latin typeface="Comic Sans MS" pitchFamily="66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6172200" y="304800"/>
            <a:ext cx="4038600" cy="838200"/>
          </a:xfrm>
        </p:spPr>
        <p:txBody>
          <a:bodyPr>
            <a:noAutofit/>
          </a:bodyPr>
          <a:lstStyle/>
          <a:p>
            <a:r>
              <a:rPr lang="en-US" sz="2400" dirty="0">
                <a:latin typeface="Comic Sans MS" pitchFamily="66" charset="0"/>
              </a:rPr>
              <a:t>There are a lot of apples</a:t>
            </a:r>
            <a:endParaRPr lang="en-US" sz="2400" dirty="0">
              <a:latin typeface="Comic Sans MS" pitchFamily="66" charset="0"/>
            </a:endParaRPr>
          </a:p>
        </p:txBody>
      </p:sp>
      <p:pic>
        <p:nvPicPr>
          <p:cNvPr id="9" name="Picture 8" descr="6a00d8341cce2253ef01156f6e3131970b-500wi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5845" y="3734558"/>
            <a:ext cx="4456563" cy="297104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  <p:bldP spid="6" grpId="0" build="p" animBg="1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126</TotalTime>
  <Words>303</Words>
  <Application>Microsoft Office PowerPoint</Application>
  <PresentationFormat>Widescreen</PresentationFormat>
  <Paragraphs>53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Comic Sans MS</vt:lpstr>
      <vt:lpstr>Tw Cen MT</vt:lpstr>
      <vt:lpstr>Wingdings</vt:lpstr>
      <vt:lpstr>Wingdings 2</vt:lpstr>
      <vt:lpstr>Median</vt:lpstr>
      <vt:lpstr>Some and any</vt:lpstr>
      <vt:lpstr>PowerPoint Presentation</vt:lpstr>
      <vt:lpstr>PowerPoint Presentation</vt:lpstr>
      <vt:lpstr>PowerPoint Presentation</vt:lpstr>
      <vt:lpstr>Time to practice 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Berts-pc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Lychee</dc:creator>
  <cp:lastModifiedBy>Koshka</cp:lastModifiedBy>
  <cp:revision>15</cp:revision>
  <dcterms:created xsi:type="dcterms:W3CDTF">2010-05-15T21:43:11Z</dcterms:created>
  <dcterms:modified xsi:type="dcterms:W3CDTF">2014-06-19T03:35:06Z</dcterms:modified>
</cp:coreProperties>
</file>