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73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1" r:id="rId2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2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6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tr-TR" noProof="0" smtClean="0"/>
              <a:t>Click to edit Master title style</a:t>
            </a:r>
          </a:p>
        </p:txBody>
      </p:sp>
      <p:sp>
        <p:nvSpPr>
          <p:cNvPr id="5168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tr-TR" noProof="0" smtClean="0"/>
              <a:t>Click to edit Master subtitle style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F3033C-4B78-44C2-9664-D02CC44802B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3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966C-6288-4A20-8375-CFE15094F22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23482-763B-4124-9996-DDE684ADE82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2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0463-2704-4B5D-B473-7D3069342F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5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FA0A6-E0BC-4EB4-803D-78C78E19678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27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23F5C-BA97-4B3D-933C-3A74AD7F59B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1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C3A91-B40F-4066-941E-89D4E93D85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69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9F1D6-337D-4AE7-8826-8DF579F5373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37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4E0EC-8CD3-454D-BFEB-F42780F068B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0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8624B-4A35-48AB-B634-8F8B71F3F15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21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66789-6EDC-47D4-9121-922F355C06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8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410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0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10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4106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4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4112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13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14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7" y="1721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4116" name="Freeform 20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17" name="Freeform 21"/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18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4120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4124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25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26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127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4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4143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44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4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800158E6-EB9C-4970-B0A9-1E5C400AA26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5"/>
          <p:cNvSpPr>
            <a:spLocks noChangeArrowheads="1" noChangeShapeType="1" noTextEdit="1"/>
          </p:cNvSpPr>
          <p:nvPr/>
        </p:nvSpPr>
        <p:spPr bwMode="auto">
          <a:xfrm>
            <a:off x="1547813" y="1773238"/>
            <a:ext cx="7056437" cy="316865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POSSESSIVE ADJECTIVES</a:t>
            </a:r>
          </a:p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&amp; PRONOUNS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possadj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9275"/>
            <a:ext cx="59055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0" y="80963"/>
            <a:ext cx="91836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tr-T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Match the objects with the people and make sentences.</a:t>
            </a:r>
          </a:p>
        </p:txBody>
      </p:sp>
      <p:pic>
        <p:nvPicPr>
          <p:cNvPr id="23558" name="Picture 6" descr="poassadj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41663"/>
            <a:ext cx="3778250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264025" y="3536950"/>
            <a:ext cx="463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is the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teacher’s typewriter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264025" y="4041775"/>
            <a:ext cx="327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is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her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typewriter.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264025" y="4545013"/>
            <a:ext cx="341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typewriter is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hers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166813" y="5626100"/>
            <a:ext cx="1831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typewriter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/>
      <p:bldP spid="23561" grpId="0"/>
      <p:bldP spid="235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possadj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4675"/>
            <a:ext cx="7132638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77050" y="4283075"/>
            <a:ext cx="61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>
                <a:solidFill>
                  <a:srgbClr val="FF3300"/>
                </a:solidFill>
              </a:rPr>
              <a:t>my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032000" y="296863"/>
            <a:ext cx="6153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Fill in the gaps with the correct possessive</a:t>
            </a:r>
          </a:p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pronoun or adjective.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possadj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30363"/>
            <a:ext cx="72802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784975" y="4267200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>
                <a:solidFill>
                  <a:srgbClr val="FF3300"/>
                </a:solidFill>
              </a:rPr>
              <a:t>your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032000" y="271463"/>
            <a:ext cx="6708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Fill in the gaps with the correct possessive</a:t>
            </a:r>
          </a:p>
          <a:p>
            <a:pPr>
              <a:defRPr/>
            </a:pPr>
            <a:r>
              <a:rPr lang="tr-TR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pronoun or adjective.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possadj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00213"/>
            <a:ext cx="73056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911725" y="1741488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>
                <a:solidFill>
                  <a:srgbClr val="FF3300"/>
                </a:solidFill>
              </a:rPr>
              <a:t>your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072313" y="4425950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>
                <a:solidFill>
                  <a:srgbClr val="FF3300"/>
                </a:solidFill>
              </a:rPr>
              <a:t>mine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032000" y="296863"/>
            <a:ext cx="6153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Fill in the gaps with the correct possessive</a:t>
            </a:r>
          </a:p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pronoun or adjective.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195513" y="123825"/>
            <a:ext cx="5756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Answer the questions</a:t>
            </a:r>
          </a:p>
        </p:txBody>
      </p:sp>
      <p:pic>
        <p:nvPicPr>
          <p:cNvPr id="24581" name="Picture 5" descr="poss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836613"/>
            <a:ext cx="2005013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851275" y="1038225"/>
            <a:ext cx="38782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this Peter’s bike?</a:t>
            </a:r>
          </a:p>
        </p:txBody>
      </p:sp>
      <p:pic>
        <p:nvPicPr>
          <p:cNvPr id="24583" name="Picture 7" descr="poss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860800"/>
            <a:ext cx="264477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264025" y="3917950"/>
            <a:ext cx="36544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this Bill’s truck?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903663" y="1541463"/>
            <a:ext cx="42973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his bike.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048125" y="4567238"/>
            <a:ext cx="44783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his truck.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42556" y="2022476"/>
            <a:ext cx="34323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</a:t>
            </a:r>
            <a:r>
              <a:rPr lang="es-PE" sz="26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</a:t>
            </a:r>
            <a:r>
              <a:rPr lang="tr-TR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tr-TR" sz="26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4" grpId="0"/>
      <p:bldP spid="24585" grpId="0"/>
      <p:bldP spid="2458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195513" y="123825"/>
            <a:ext cx="5756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Answer the questions</a:t>
            </a:r>
          </a:p>
        </p:txBody>
      </p:sp>
      <p:pic>
        <p:nvPicPr>
          <p:cNvPr id="25605" name="Picture 5" descr="poss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836613"/>
            <a:ext cx="2397125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poss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89363"/>
            <a:ext cx="2624137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419475" y="893763"/>
            <a:ext cx="52022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this Laura’s blackboard?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616325" y="3775075"/>
            <a:ext cx="54713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this </a:t>
            </a:r>
            <a:r>
              <a:rPr lang="es-PE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Mary and </a:t>
            </a:r>
            <a:r>
              <a:rPr lang="tr-TR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Paul’s </a:t>
            </a:r>
            <a:r>
              <a:rPr lang="tr-TR" sz="2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dog?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471863" y="1325563"/>
            <a:ext cx="563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her blackboard.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616325" y="4349750"/>
            <a:ext cx="458170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</a:t>
            </a:r>
            <a:r>
              <a:rPr lang="es-PE" sz="26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their</a:t>
            </a:r>
            <a:r>
              <a:rPr lang="es-PE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dog</a:t>
            </a: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05200" y="1791494"/>
            <a:ext cx="370486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</a:t>
            </a:r>
            <a:r>
              <a:rPr lang="tr-TR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her</a:t>
            </a:r>
            <a:r>
              <a:rPr lang="es-PE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tr-TR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tr-TR" sz="26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16325" y="4848225"/>
            <a:ext cx="397095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</a:t>
            </a:r>
            <a:r>
              <a:rPr lang="es-PE" sz="26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theirs</a:t>
            </a:r>
            <a:r>
              <a:rPr lang="tr-TR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tr-TR" sz="26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24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  <p:bldP spid="25609" grpId="0"/>
      <p:bldP spid="25610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95513" y="123825"/>
            <a:ext cx="5756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Answer the questions</a:t>
            </a:r>
          </a:p>
        </p:txBody>
      </p:sp>
      <p:pic>
        <p:nvPicPr>
          <p:cNvPr id="26629" name="Picture 5" descr="poss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36613"/>
            <a:ext cx="19431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poss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3797300"/>
            <a:ext cx="2579688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044825" y="893763"/>
            <a:ext cx="4502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this Ann’s Umbrella?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339975" y="3775075"/>
            <a:ext cx="422904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this </a:t>
            </a:r>
            <a:r>
              <a:rPr lang="es-PE" sz="2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our</a:t>
            </a:r>
            <a:r>
              <a:rPr lang="es-PE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</a:t>
            </a:r>
            <a:r>
              <a:rPr lang="tr-TR" sz="2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040063" y="1325563"/>
            <a:ext cx="52308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her umbrella.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535238" y="4206875"/>
            <a:ext cx="541526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</a:t>
            </a:r>
            <a:r>
              <a:rPr lang="es-PE" sz="26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our</a:t>
            </a:r>
            <a:r>
              <a:rPr lang="tr-TR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0063" y="1851027"/>
            <a:ext cx="370486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</a:t>
            </a:r>
            <a:r>
              <a:rPr lang="tr-TR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her</a:t>
            </a:r>
            <a:r>
              <a:rPr lang="es-PE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tr-TR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tr-TR" sz="26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5875" y="4667250"/>
            <a:ext cx="37128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Yes, it is. It’s </a:t>
            </a:r>
            <a:r>
              <a:rPr lang="es-PE" sz="26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ours</a:t>
            </a:r>
            <a:r>
              <a:rPr lang="tr-TR" sz="2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tr-TR" sz="26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24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2" grpId="0"/>
      <p:bldP spid="26633" grpId="0"/>
      <p:bldP spid="26634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943600" y="1905000"/>
            <a:ext cx="1668463" cy="45259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3600" dirty="0" smtClean="0"/>
              <a:t>me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you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her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him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us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you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them</a:t>
            </a:r>
          </a:p>
          <a:p>
            <a:pPr eaLnBrk="1" hangingPunct="1">
              <a:defRPr/>
            </a:pPr>
            <a:endParaRPr lang="en-US" sz="3600" dirty="0" smtClean="0"/>
          </a:p>
          <a:p>
            <a:pPr eaLnBrk="1" hangingPunct="1">
              <a:buFontTx/>
              <a:buNone/>
              <a:defRPr/>
            </a:pPr>
            <a:endParaRPr lang="en-US" sz="3600" dirty="0" smtClean="0"/>
          </a:p>
          <a:p>
            <a:pPr eaLnBrk="1" hangingPunct="1">
              <a:defRPr/>
            </a:pPr>
            <a:endParaRPr lang="en-US" sz="36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57400" y="3810000"/>
            <a:ext cx="35052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It belong</a:t>
            </a:r>
            <a:r>
              <a:rPr lang="en-US" sz="3600" smtClean="0">
                <a:solidFill>
                  <a:srgbClr val="FFC000"/>
                </a:solidFill>
              </a:rPr>
              <a:t>s </a:t>
            </a:r>
            <a:r>
              <a:rPr lang="en-US" sz="3600" smtClean="0"/>
              <a:t>to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609600"/>
            <a:ext cx="76962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Whose                                    is this?</a:t>
            </a:r>
          </a:p>
        </p:txBody>
      </p:sp>
      <p:pic>
        <p:nvPicPr>
          <p:cNvPr id="6" name="Picture 5" descr="t-shir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8600"/>
            <a:ext cx="2609487" cy="20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Left Brace 12"/>
          <p:cNvSpPr/>
          <p:nvPr/>
        </p:nvSpPr>
        <p:spPr>
          <a:xfrm>
            <a:off x="5181600" y="1981200"/>
            <a:ext cx="457200" cy="4419600"/>
          </a:xfrm>
          <a:prstGeom prst="lef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build="p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943600" y="1905000"/>
            <a:ext cx="1668463" cy="45259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3600" dirty="0" smtClean="0"/>
              <a:t>me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you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her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him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us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you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 smtClean="0"/>
              <a:t>them</a:t>
            </a:r>
          </a:p>
          <a:p>
            <a:pPr eaLnBrk="1" hangingPunct="1">
              <a:defRPr/>
            </a:pPr>
            <a:endParaRPr lang="en-US" sz="3600" dirty="0" smtClean="0"/>
          </a:p>
          <a:p>
            <a:pPr eaLnBrk="1" hangingPunct="1">
              <a:buFontTx/>
              <a:buNone/>
              <a:defRPr/>
            </a:pPr>
            <a:endParaRPr lang="en-US" sz="3600" dirty="0" smtClean="0"/>
          </a:p>
          <a:p>
            <a:pPr eaLnBrk="1" hangingPunct="1">
              <a:defRPr/>
            </a:pPr>
            <a:endParaRPr lang="en-US" sz="36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05000" y="3810000"/>
            <a:ext cx="35052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They belong</a:t>
            </a:r>
            <a:r>
              <a:rPr lang="en-US" sz="3600" smtClean="0">
                <a:solidFill>
                  <a:srgbClr val="FFC000"/>
                </a:solidFill>
              </a:rPr>
              <a:t> </a:t>
            </a:r>
            <a:r>
              <a:rPr lang="en-US" sz="3600" smtClean="0"/>
              <a:t>to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609600"/>
            <a:ext cx="76962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Whose                                    are these?</a:t>
            </a:r>
          </a:p>
        </p:txBody>
      </p:sp>
      <p:pic>
        <p:nvPicPr>
          <p:cNvPr id="6" name="Picture 5" descr="t-shir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8513"/>
            <a:ext cx="2816633" cy="1841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Left Brace 12"/>
          <p:cNvSpPr/>
          <p:nvPr/>
        </p:nvSpPr>
        <p:spPr>
          <a:xfrm>
            <a:off x="5181600" y="1981200"/>
            <a:ext cx="457200" cy="441960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build="p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7950" y="188913"/>
            <a:ext cx="8785225" cy="64087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>
                <a:solidFill>
                  <a:srgbClr val="C00000"/>
                </a:solidFill>
              </a:rPr>
              <a:t>The pen is _______.</a:t>
            </a:r>
          </a:p>
          <a:p>
            <a:pPr marL="0" indent="0" eaLnBrk="1" hangingPunct="1">
              <a:buFontTx/>
              <a:buNone/>
            </a:pPr>
            <a:endParaRPr lang="en-US" sz="4000" smtClean="0">
              <a:solidFill>
                <a:srgbClr val="C0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smtClean="0">
                <a:solidFill>
                  <a:srgbClr val="C00000"/>
                </a:solidFill>
              </a:rPr>
              <a:t>That book belongs to _____.</a:t>
            </a:r>
          </a:p>
          <a:p>
            <a:pPr marL="0" indent="0" eaLnBrk="1" hangingPunct="1">
              <a:buFontTx/>
              <a:buNone/>
            </a:pPr>
            <a:endParaRPr lang="en-US" sz="4000" smtClean="0">
              <a:solidFill>
                <a:srgbClr val="C0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smtClean="0">
                <a:solidFill>
                  <a:srgbClr val="C00000"/>
                </a:solidFill>
              </a:rPr>
              <a:t>This is _____ pencil.</a:t>
            </a:r>
          </a:p>
          <a:p>
            <a:pPr marL="0" indent="0" eaLnBrk="1" hangingPunct="1">
              <a:buFontTx/>
              <a:buNone/>
            </a:pPr>
            <a:endParaRPr lang="en-US" sz="4000" smtClean="0">
              <a:solidFill>
                <a:srgbClr val="C0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s-PE" sz="4000" smtClean="0">
                <a:solidFill>
                  <a:srgbClr val="C00000"/>
                </a:solidFill>
              </a:rPr>
              <a:t>The backpack belongs to _____.</a:t>
            </a:r>
          </a:p>
          <a:p>
            <a:pPr marL="0" indent="0" eaLnBrk="1" hangingPunct="1">
              <a:buFontTx/>
              <a:buNone/>
            </a:pPr>
            <a:endParaRPr lang="en-US" sz="400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possadj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99344"/>
            <a:ext cx="429736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WordArt 6"/>
          <p:cNvSpPr>
            <a:spLocks noChangeArrowheads="1" noChangeShapeType="1" noTextEdit="1"/>
          </p:cNvSpPr>
          <p:nvPr/>
        </p:nvSpPr>
        <p:spPr bwMode="auto">
          <a:xfrm>
            <a:off x="1187624" y="3175"/>
            <a:ext cx="7056438" cy="1295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POSSESSIVE ADJECTIVES</a:t>
            </a:r>
          </a:p>
          <a:p>
            <a:pPr algn="ctr"/>
            <a:r>
              <a:rPr lang="en-US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&amp; PRONOUNS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07504" y="4346576"/>
            <a:ext cx="32750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A: Is this </a:t>
            </a:r>
            <a:r>
              <a:rPr lang="tr-TR" sz="22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your</a:t>
            </a: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wallet?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07504" y="4778376"/>
            <a:ext cx="36382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B: No, it isn’t </a:t>
            </a:r>
            <a:r>
              <a:rPr lang="tr-TR" sz="2200" b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s-PE" sz="2200" b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s-PE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PE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s-PE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allet</a:t>
            </a:r>
            <a:r>
              <a:rPr lang="es-PE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tr-TR" sz="22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07504" y="5211763"/>
            <a:ext cx="31210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A: Whose is it, then?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07504" y="5643563"/>
            <a:ext cx="39003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B: I think it’s Simon’s. </a:t>
            </a:r>
            <a:r>
              <a:rPr lang="tr-TR" sz="22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</a:t>
            </a: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wallet is brown.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14937" y="4347489"/>
            <a:ext cx="33004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A: Is this </a:t>
            </a:r>
            <a:r>
              <a:rPr lang="tr-TR" sz="2200" b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your</a:t>
            </a:r>
            <a:r>
              <a:rPr lang="es-PE" sz="22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PE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wallet</a:t>
            </a:r>
            <a:r>
              <a:rPr lang="es-PE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tr-TR" sz="22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14937" y="4779289"/>
            <a:ext cx="30522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B: No, it isn’t </a:t>
            </a:r>
            <a:r>
              <a:rPr lang="tr-TR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</a:t>
            </a: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14937" y="5212676"/>
            <a:ext cx="31210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A: Whose is it, then?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4937" y="5644476"/>
            <a:ext cx="45290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B: I think it’s Simon’s. </a:t>
            </a:r>
            <a:r>
              <a:rPr lang="tr-TR" sz="22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</a:t>
            </a:r>
            <a:r>
              <a:rPr lang="tr-TR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brown.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0825" y="177800"/>
            <a:ext cx="8642350" cy="6096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2800" dirty="0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</a:rPr>
              <a:t>Ask me about the owner of the book. 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550" y="7874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i="1">
                <a:solidFill>
                  <a:srgbClr val="C00000"/>
                </a:solidFill>
                <a:latin typeface="Comic Sans MS" pitchFamily="66" charset="0"/>
              </a:rPr>
              <a:t> Whose book is this?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825" y="2323728"/>
            <a:ext cx="864235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b="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Ask me if the brand new car is mine. </a:t>
            </a:r>
            <a:r>
              <a:rPr lang="en-US" sz="2800" b="0" dirty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488" y="2780928"/>
            <a:ext cx="8153400" cy="152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i="1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Does the brand new car belong to you?</a:t>
            </a: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i="1" dirty="0">
                <a:solidFill>
                  <a:srgbClr val="C00000"/>
                </a:solidFill>
                <a:latin typeface="Comic Sans MS" pitchFamily="66" charset="0"/>
              </a:rPr>
              <a:t>Is the brand new car yours?</a:t>
            </a: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s-PE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Is</a:t>
            </a:r>
            <a:r>
              <a:rPr lang="es-PE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s-PE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that</a:t>
            </a:r>
            <a:r>
              <a:rPr lang="es-PE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s-PE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your</a:t>
            </a:r>
            <a:r>
              <a:rPr lang="es-PE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s-PE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brand</a:t>
            </a:r>
            <a:r>
              <a:rPr lang="es-PE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new car?</a:t>
            </a:r>
            <a:endParaRPr lang="en-US" sz="2800" i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0825" y="177800"/>
            <a:ext cx="8642350" cy="6096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2800" dirty="0" smtClean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</a:rPr>
              <a:t>Ask me about the owner of the book. 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550" y="7874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i="1">
                <a:solidFill>
                  <a:srgbClr val="C00000"/>
                </a:solidFill>
                <a:latin typeface="Comic Sans MS" pitchFamily="66" charset="0"/>
              </a:rPr>
              <a:t> Whose book is this?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825" y="1450975"/>
            <a:ext cx="864235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b="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Ask me if the brand new car is mine. </a:t>
            </a:r>
            <a:r>
              <a:rPr lang="en-US" sz="2800" b="0" dirty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488" y="1908175"/>
            <a:ext cx="8153400" cy="152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i="1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Does the brand new car belong to you?</a:t>
            </a: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i="1" dirty="0">
                <a:solidFill>
                  <a:srgbClr val="C00000"/>
                </a:solidFill>
                <a:latin typeface="Comic Sans MS" pitchFamily="66" charset="0"/>
              </a:rPr>
              <a:t>Is the brand new car yours?</a:t>
            </a: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s-PE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Is</a:t>
            </a:r>
            <a:r>
              <a:rPr lang="es-PE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s-PE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that</a:t>
            </a:r>
            <a:r>
              <a:rPr lang="es-PE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s-PE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your</a:t>
            </a:r>
            <a:r>
              <a:rPr lang="es-PE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s-PE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brand</a:t>
            </a:r>
            <a:r>
              <a:rPr lang="es-PE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new car?</a:t>
            </a:r>
            <a:endParaRPr lang="en-US" sz="2800" i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3679825"/>
            <a:ext cx="8640763" cy="60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b="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Give me advice about the clothes I need to travel </a:t>
            </a:r>
            <a:r>
              <a:rPr lang="en-US" sz="2800" b="0" dirty="0">
                <a:solidFill>
                  <a:schemeClr val="accent5">
                    <a:lumMod val="25000"/>
                  </a:schemeClr>
                </a:solidFill>
                <a:latin typeface="Comic Sans MS" pitchFamily="66" charset="0"/>
              </a:rPr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9100" y="4213225"/>
            <a:ext cx="81534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i="1" dirty="0">
                <a:solidFill>
                  <a:srgbClr val="C00000"/>
                </a:solidFill>
                <a:latin typeface="Comic Sans MS" pitchFamily="66" charset="0"/>
              </a:rPr>
              <a:t> I think y</a:t>
            </a:r>
            <a:r>
              <a:rPr lang="en-US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ou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should take a rain jacket.</a:t>
            </a:r>
            <a:endParaRPr lang="en-US" sz="2800" i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6700" y="5127625"/>
            <a:ext cx="8640763" cy="609600"/>
          </a:xfrm>
          <a:prstGeom prst="rect">
            <a:avLst/>
          </a:prstGeom>
        </p:spPr>
        <p:txBody>
          <a:bodyPr/>
          <a:lstStyle/>
          <a:p>
            <a:pPr marL="6858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b="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Ask me for advice about a place to go on vacation. 	</a:t>
            </a:r>
            <a:endParaRPr lang="en-US" sz="2800" b="0" dirty="0">
              <a:solidFill>
                <a:schemeClr val="accent5">
                  <a:lumMod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19100" y="5661025"/>
            <a:ext cx="8458200" cy="609600"/>
          </a:xfrm>
          <a:prstGeom prst="rect">
            <a:avLst/>
          </a:prstGeom>
        </p:spPr>
        <p:txBody>
          <a:bodyPr/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Where should I go?</a:t>
            </a: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Where should I go on vacation?</a:t>
            </a:r>
            <a:endParaRPr lang="en-US" sz="2800" i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905000"/>
            <a:ext cx="8153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smtClean="0"/>
              <a:t>Ask me about the weather in my city. </a:t>
            </a:r>
            <a:endParaRPr lang="en-US" sz="2800" b="1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490788"/>
            <a:ext cx="8153400" cy="762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What's the weather like? / How's the weather?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405188"/>
            <a:ext cx="8153400" cy="609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 me about my travel preferences. Give me a choice.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938588"/>
            <a:ext cx="81534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you like to travel -by bus, plane, or car?</a:t>
            </a:r>
            <a:endParaRPr lang="en-US" sz="2800" i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929188"/>
            <a:ext cx="8153400" cy="60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me advice about my trip abroad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5462588"/>
            <a:ext cx="8305800" cy="1143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3000" i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I think y</a:t>
            </a:r>
            <a:r>
              <a:rPr lang="en-US" sz="3200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en-US" sz="32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should take a lot of pictures and get your visa this week.</a:t>
            </a:r>
            <a:endParaRPr lang="en-US" sz="3000" i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6"/>
          <p:cNvSpPr>
            <a:spLocks noChangeArrowheads="1" noChangeShapeType="1" noTextEdit="1"/>
          </p:cNvSpPr>
          <p:nvPr/>
        </p:nvSpPr>
        <p:spPr bwMode="auto">
          <a:xfrm>
            <a:off x="1619250" y="260350"/>
            <a:ext cx="7056438" cy="1295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POSSESSIVE ADJECTIVES</a:t>
            </a:r>
          </a:p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&amp; PRONOUNS</a:t>
            </a:r>
          </a:p>
        </p:txBody>
      </p:sp>
      <p:pic>
        <p:nvPicPr>
          <p:cNvPr id="8199" name="Picture 7" descr="possadj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916113"/>
            <a:ext cx="4891087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319338" y="5265738"/>
            <a:ext cx="357091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A: Simon, is </a:t>
            </a:r>
            <a:r>
              <a:rPr lang="tr-TR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</a:t>
            </a:r>
            <a:r>
              <a:rPr lang="tr-TR" sz="22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yours</a:t>
            </a: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316163" y="5683250"/>
            <a:ext cx="25860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C: Yes, it’s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4"/>
          <p:cNvSpPr>
            <a:spLocks noChangeArrowheads="1" noChangeShapeType="1" noTextEdit="1"/>
          </p:cNvSpPr>
          <p:nvPr/>
        </p:nvSpPr>
        <p:spPr bwMode="auto">
          <a:xfrm>
            <a:off x="1619250" y="260350"/>
            <a:ext cx="7056438" cy="1295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POSSESSIVE ADJECTIVES</a:t>
            </a:r>
          </a:p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&amp; PRONOUNS</a:t>
            </a:r>
          </a:p>
        </p:txBody>
      </p:sp>
      <p:sp>
        <p:nvSpPr>
          <p:cNvPr id="9278" name="Rectangle 62"/>
          <p:cNvSpPr>
            <a:spLocks noChangeArrowheads="1"/>
          </p:cNvSpPr>
          <p:nvPr/>
        </p:nvSpPr>
        <p:spPr bwMode="auto">
          <a:xfrm>
            <a:off x="4471988" y="5872163"/>
            <a:ext cx="194310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THEIRS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77" name="Rectangle 61"/>
          <p:cNvSpPr>
            <a:spLocks noChangeArrowheads="1"/>
          </p:cNvSpPr>
          <p:nvPr/>
        </p:nvSpPr>
        <p:spPr bwMode="auto">
          <a:xfrm>
            <a:off x="2484438" y="5872163"/>
            <a:ext cx="198755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THEIR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4471988" y="5446713"/>
            <a:ext cx="194310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YOURS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2484438" y="5446713"/>
            <a:ext cx="198755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YOUR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72" name="Rectangle 56"/>
          <p:cNvSpPr>
            <a:spLocks noChangeArrowheads="1"/>
          </p:cNvSpPr>
          <p:nvPr/>
        </p:nvSpPr>
        <p:spPr bwMode="auto">
          <a:xfrm>
            <a:off x="4471988" y="5021263"/>
            <a:ext cx="194310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OURS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71" name="Rectangle 55"/>
          <p:cNvSpPr>
            <a:spLocks noChangeArrowheads="1"/>
          </p:cNvSpPr>
          <p:nvPr/>
        </p:nvSpPr>
        <p:spPr bwMode="auto">
          <a:xfrm>
            <a:off x="2484438" y="5021263"/>
            <a:ext cx="198755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OUR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69" name="Rectangle 53"/>
          <p:cNvSpPr>
            <a:spLocks noChangeArrowheads="1"/>
          </p:cNvSpPr>
          <p:nvPr/>
        </p:nvSpPr>
        <p:spPr bwMode="auto">
          <a:xfrm>
            <a:off x="4471988" y="4595813"/>
            <a:ext cx="194310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XXXXXXX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68" name="Rectangle 52"/>
          <p:cNvSpPr>
            <a:spLocks noChangeArrowheads="1"/>
          </p:cNvSpPr>
          <p:nvPr/>
        </p:nvSpPr>
        <p:spPr bwMode="auto">
          <a:xfrm>
            <a:off x="2484438" y="4595813"/>
            <a:ext cx="198755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ITS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4471988" y="4170363"/>
            <a:ext cx="194310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HERS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2484438" y="4170363"/>
            <a:ext cx="198755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HER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4471988" y="3744913"/>
            <a:ext cx="194310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HIS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2484438" y="3744913"/>
            <a:ext cx="198755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HIS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4471988" y="3319463"/>
            <a:ext cx="194310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YOURS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2484438" y="3319463"/>
            <a:ext cx="198755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YOUR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4471988" y="2894013"/>
            <a:ext cx="194310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MINE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2484438" y="2894013"/>
            <a:ext cx="1987550" cy="425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defRPr/>
            </a:pPr>
            <a:r>
              <a:rPr lang="en-CA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MY</a:t>
            </a:r>
            <a:endParaRPr lang="en-CA" sz="22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471988" y="2133600"/>
            <a:ext cx="1943100" cy="7604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CA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POSSESSIVE  PRONOUNS</a:t>
            </a:r>
            <a:endParaRPr lang="en-CA" sz="2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2484438" y="2133600"/>
            <a:ext cx="1987550" cy="7604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CA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POSSESSIVE ADJECTIVES</a:t>
            </a:r>
            <a:endParaRPr lang="en-CA" sz="2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80" name="Line 64"/>
          <p:cNvSpPr>
            <a:spLocks noChangeShapeType="1"/>
          </p:cNvSpPr>
          <p:nvPr/>
        </p:nvSpPr>
        <p:spPr bwMode="auto">
          <a:xfrm>
            <a:off x="2484438" y="2133600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81" name="Line 65"/>
          <p:cNvSpPr>
            <a:spLocks noChangeShapeType="1"/>
          </p:cNvSpPr>
          <p:nvPr/>
        </p:nvSpPr>
        <p:spPr bwMode="auto">
          <a:xfrm>
            <a:off x="2484438" y="6297613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82" name="Line 66"/>
          <p:cNvSpPr>
            <a:spLocks noChangeShapeType="1"/>
          </p:cNvSpPr>
          <p:nvPr/>
        </p:nvSpPr>
        <p:spPr bwMode="auto">
          <a:xfrm>
            <a:off x="2484438" y="2133600"/>
            <a:ext cx="0" cy="416401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83" name="Line 67"/>
          <p:cNvSpPr>
            <a:spLocks noChangeShapeType="1"/>
          </p:cNvSpPr>
          <p:nvPr/>
        </p:nvSpPr>
        <p:spPr bwMode="auto">
          <a:xfrm>
            <a:off x="6415088" y="2133600"/>
            <a:ext cx="0" cy="760413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86" name="Line 70"/>
          <p:cNvSpPr>
            <a:spLocks noChangeShapeType="1"/>
          </p:cNvSpPr>
          <p:nvPr/>
        </p:nvSpPr>
        <p:spPr bwMode="auto">
          <a:xfrm>
            <a:off x="2484438" y="2894013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88" name="Line 72"/>
          <p:cNvSpPr>
            <a:spLocks noChangeShapeType="1"/>
          </p:cNvSpPr>
          <p:nvPr/>
        </p:nvSpPr>
        <p:spPr bwMode="auto">
          <a:xfrm>
            <a:off x="4471988" y="2133600"/>
            <a:ext cx="0" cy="416401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95" name="Line 79"/>
          <p:cNvSpPr>
            <a:spLocks noChangeShapeType="1"/>
          </p:cNvSpPr>
          <p:nvPr/>
        </p:nvSpPr>
        <p:spPr bwMode="auto">
          <a:xfrm>
            <a:off x="6415088" y="2894013"/>
            <a:ext cx="0" cy="340360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01" name="Line 85"/>
          <p:cNvSpPr>
            <a:spLocks noChangeShapeType="1"/>
          </p:cNvSpPr>
          <p:nvPr/>
        </p:nvSpPr>
        <p:spPr bwMode="auto">
          <a:xfrm>
            <a:off x="2484438" y="3319463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>
            <a:off x="2484438" y="3744913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23" name="Line 107"/>
          <p:cNvSpPr>
            <a:spLocks noChangeShapeType="1"/>
          </p:cNvSpPr>
          <p:nvPr/>
        </p:nvSpPr>
        <p:spPr bwMode="auto">
          <a:xfrm>
            <a:off x="2484438" y="4170363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34" name="Line 118"/>
          <p:cNvSpPr>
            <a:spLocks noChangeShapeType="1"/>
          </p:cNvSpPr>
          <p:nvPr/>
        </p:nvSpPr>
        <p:spPr bwMode="auto">
          <a:xfrm>
            <a:off x="2484438" y="4595813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45" name="Line 129"/>
          <p:cNvSpPr>
            <a:spLocks noChangeShapeType="1"/>
          </p:cNvSpPr>
          <p:nvPr/>
        </p:nvSpPr>
        <p:spPr bwMode="auto">
          <a:xfrm>
            <a:off x="2484438" y="5021263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56" name="Line 140"/>
          <p:cNvSpPr>
            <a:spLocks noChangeShapeType="1"/>
          </p:cNvSpPr>
          <p:nvPr/>
        </p:nvSpPr>
        <p:spPr bwMode="auto">
          <a:xfrm>
            <a:off x="2484438" y="5446713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67" name="Line 151"/>
          <p:cNvSpPr>
            <a:spLocks noChangeShapeType="1"/>
          </p:cNvSpPr>
          <p:nvPr/>
        </p:nvSpPr>
        <p:spPr bwMode="auto">
          <a:xfrm>
            <a:off x="2484438" y="5872163"/>
            <a:ext cx="3930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4"/>
          <p:cNvSpPr>
            <a:spLocks noChangeArrowheads="1" noChangeShapeType="1" noTextEdit="1"/>
          </p:cNvSpPr>
          <p:nvPr/>
        </p:nvSpPr>
        <p:spPr bwMode="auto">
          <a:xfrm>
            <a:off x="1619250" y="260350"/>
            <a:ext cx="7056438" cy="1295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POSSESSIVE ADJECTIVES</a:t>
            </a:r>
          </a:p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&amp; PRONOUNS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84300" y="1881188"/>
            <a:ext cx="5430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Possesive adjectives/pronouns show: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384300" y="2384425"/>
            <a:ext cx="58515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R"/>
              <a:defRPr/>
            </a:pPr>
            <a:r>
              <a:rPr lang="tr-TR" sz="22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that something belongs to somebody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384300" y="3033713"/>
            <a:ext cx="70056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b) the relationship between two or more people.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384300" y="3681413"/>
            <a:ext cx="6664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c) we put possessive adjectives before nouns.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384300" y="4257675"/>
            <a:ext cx="73421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d) possessive pronouns are not followed by nouns.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384300" y="4833938"/>
            <a:ext cx="48228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is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my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bag. This bag is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384300" y="5337175"/>
            <a:ext cx="5080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That is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their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car. That car is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theirs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possadj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692150"/>
            <a:ext cx="54006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possadj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57563"/>
            <a:ext cx="3076575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0" y="80963"/>
            <a:ext cx="91836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tr-T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Match the objects with the people and make sentences.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490913" y="3722688"/>
            <a:ext cx="46542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These are the </a:t>
            </a:r>
            <a:r>
              <a:rPr lang="tr-TR" sz="2200" b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players</a:t>
            </a:r>
            <a:r>
              <a:rPr lang="tr-TR" sz="22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 rackets.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543300" y="4227513"/>
            <a:ext cx="15636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These are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056188" y="4225925"/>
            <a:ext cx="831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their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857875" y="4225925"/>
            <a:ext cx="13065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rackets.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543300" y="4730750"/>
            <a:ext cx="2682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These rackets are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156325" y="4730750"/>
            <a:ext cx="10795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theirs.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042988" y="5516563"/>
            <a:ext cx="1339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rackets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2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3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5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102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2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72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200"/>
                            </p:stCondLst>
                            <p:childTnLst>
                              <p:par>
                                <p:cTn id="8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70" decel="100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770" decel="100000"/>
                                        <p:tgtEl>
                                          <p:spTgt spid="1025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7" dur="77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9" dur="77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  <p:bldP spid="10249" grpId="0"/>
      <p:bldP spid="10250" grpId="0"/>
      <p:bldP spid="10251" grpId="0"/>
      <p:bldP spid="10252" grpId="0"/>
      <p:bldP spid="102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possadj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9275"/>
            <a:ext cx="60483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possadj05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41663"/>
            <a:ext cx="24653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80963"/>
            <a:ext cx="91836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tr-T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Match the objects with the people and make sentences.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400425" y="3717925"/>
            <a:ext cx="530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These are the </a:t>
            </a:r>
            <a:r>
              <a:rPr lang="tr-TR" sz="28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chef’s spoons.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400425" y="4222750"/>
            <a:ext cx="193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These are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400425" y="4725988"/>
            <a:ext cx="331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These spoons are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724650" y="4725988"/>
            <a:ext cx="1087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8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hers.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219700" y="4222750"/>
            <a:ext cx="773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8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her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961063" y="4222750"/>
            <a:ext cx="1563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spoons.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023938" y="5984875"/>
            <a:ext cx="1292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spoons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70" decel="100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70" decel="100000"/>
                                        <p:tgtEl>
                                          <p:spTgt spid="1127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70" decel="100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770" decel="100000"/>
                                        <p:tgtEl>
                                          <p:spTgt spid="112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2" grpId="0"/>
      <p:bldP spid="11273" grpId="0"/>
      <p:bldP spid="11274" grpId="0"/>
      <p:bldP spid="11275" grpId="0"/>
      <p:bldP spid="11276" grpId="0"/>
      <p:bldP spid="112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possadj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49275"/>
            <a:ext cx="54006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possadj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068638"/>
            <a:ext cx="32385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80963"/>
            <a:ext cx="91836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tr-T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Match the objects with the people and make sentences.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975100" y="3392488"/>
            <a:ext cx="50831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is the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photographer’s camera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975100" y="3897313"/>
            <a:ext cx="28114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is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camera.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048125" y="4400550"/>
            <a:ext cx="28114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camera is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311275" y="5768975"/>
            <a:ext cx="13430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camera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  <p:bldP spid="122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possadj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9275"/>
            <a:ext cx="59055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possadj08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429000"/>
            <a:ext cx="2090738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0963"/>
            <a:ext cx="91836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tr-T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Match the objects with the people and make sentences.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348038" y="3897313"/>
            <a:ext cx="43894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These are the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dancer’s shoes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348038" y="4400550"/>
            <a:ext cx="31289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These are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her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shoes.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348038" y="4873625"/>
            <a:ext cx="3275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These shoes are </a:t>
            </a:r>
            <a:r>
              <a:rPr lang="tr-TR" sz="22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hers</a:t>
            </a:r>
            <a:r>
              <a:rPr lang="tr-TR" sz="2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384300" y="6057900"/>
            <a:ext cx="10906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shoes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  <p:bldP spid="13321" grpId="0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691</TotalTime>
  <Words>758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Balloons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uzay</dc:creator>
  <cp:lastModifiedBy>Koshka</cp:lastModifiedBy>
  <cp:revision>11</cp:revision>
  <dcterms:created xsi:type="dcterms:W3CDTF">2003-06-12T15:56:45Z</dcterms:created>
  <dcterms:modified xsi:type="dcterms:W3CDTF">2013-11-05T15:47:58Z</dcterms:modified>
</cp:coreProperties>
</file>