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83" r:id="rId20"/>
    <p:sldId id="275" r:id="rId21"/>
    <p:sldId id="284" r:id="rId22"/>
    <p:sldId id="280" r:id="rId23"/>
    <p:sldId id="279" r:id="rId24"/>
    <p:sldId id="282" r:id="rId25"/>
    <p:sldId id="276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AE1A39-5894-4F91-BD48-34F166394F14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CAE50A-A58A-4A2A-9A7B-E2662E8B0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7406640" cy="1752600"/>
          </a:xfrm>
        </p:spPr>
        <p:txBody>
          <a:bodyPr/>
          <a:lstStyle/>
          <a:p>
            <a:r>
              <a:rPr lang="en-US" dirty="0" smtClean="0"/>
              <a:t>Basic 07 – Unit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406640" cy="1472184"/>
          </a:xfrm>
        </p:spPr>
        <p:txBody>
          <a:bodyPr/>
          <a:lstStyle/>
          <a:p>
            <a:r>
              <a:rPr lang="en-US" dirty="0" smtClean="0"/>
              <a:t>Simple past with the verb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3000" y="1142999"/>
            <a:ext cx="7580313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I was not in class yesterday.</a:t>
            </a:r>
          </a:p>
        </p:txBody>
      </p:sp>
      <p:pic>
        <p:nvPicPr>
          <p:cNvPr id="3" name="Picture 7" descr="C8S10_1379378_absent"/>
          <p:cNvPicPr>
            <a:picLocks noChangeAspect="1" noChangeArrowheads="1"/>
          </p:cNvPicPr>
          <p:nvPr/>
        </p:nvPicPr>
        <p:blipFill>
          <a:blip r:embed="rId2" cstate="print"/>
          <a:srcRect t="25711"/>
          <a:stretch>
            <a:fillRect/>
          </a:stretch>
        </p:blipFill>
        <p:spPr bwMode="auto">
          <a:xfrm>
            <a:off x="3429000" y="2057400"/>
            <a:ext cx="3051810" cy="339648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70135" y="698157"/>
            <a:ext cx="8077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(a) I </a:t>
            </a:r>
            <a:r>
              <a:rPr lang="en-US" sz="3600" b="1" i="1" dirty="0">
                <a:solidFill>
                  <a:srgbClr val="009900"/>
                </a:solidFill>
                <a:latin typeface="Comic Sans MS" pitchFamily="66" charset="0"/>
              </a:rPr>
              <a:t>was not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in class yesterday</a:t>
            </a:r>
            <a:r>
              <a:rPr lang="en-US" sz="3600" i="1" dirty="0">
                <a:solidFill>
                  <a:srgbClr val="FF0000"/>
                </a:solidFill>
                <a:latin typeface="Comic Sans MS" pitchFamily="66" charset="0"/>
              </a:rPr>
              <a:t>.  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(b) She </a:t>
            </a:r>
            <a:r>
              <a:rPr lang="en-US" sz="3600" b="1" i="1" dirty="0">
                <a:solidFill>
                  <a:srgbClr val="009900"/>
                </a:solidFill>
                <a:latin typeface="Comic Sans MS" pitchFamily="66" charset="0"/>
              </a:rPr>
              <a:t>wasn’t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in class yesterday.</a:t>
            </a:r>
            <a:endParaRPr lang="en-US" sz="4800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1339276" y="2485019"/>
            <a:ext cx="6206865" cy="29594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dirty="0">
                <a:latin typeface="Comic Sans MS" pitchFamily="66" charset="0"/>
              </a:rPr>
              <a:t>        </a:t>
            </a:r>
            <a:endParaRPr lang="en-US" b="1" i="1" dirty="0">
              <a:latin typeface="Comic Sans MS" pitchFamily="66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5077" y="2513594"/>
            <a:ext cx="46386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600" b="1" i="1" dirty="0">
                <a:solidFill>
                  <a:srgbClr val="009900"/>
                </a:solidFill>
                <a:latin typeface="Comic Sans MS" pitchFamily="66" charset="0"/>
              </a:rPr>
              <a:t>was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b="1" i="1" dirty="0">
                <a:solidFill>
                  <a:srgbClr val="009900"/>
                </a:solidFill>
                <a:latin typeface="Comic Sans MS" pitchFamily="66" charset="0"/>
              </a:rPr>
              <a:t>not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b="1" i="1" dirty="0">
                <a:solidFill>
                  <a:srgbClr val="009900"/>
                </a:solidFill>
                <a:latin typeface="Comic Sans MS" pitchFamily="66" charset="0"/>
              </a:rPr>
              <a:t>wasn’t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025077" y="4161419"/>
            <a:ext cx="2482747" cy="39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311077" y="3871700"/>
            <a:ext cx="1831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i="1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i="1" dirty="0">
                <a:solidFill>
                  <a:srgbClr val="009900"/>
                </a:solidFill>
                <a:latin typeface="Comic Sans MS" pitchFamily="66" charset="0"/>
              </a:rPr>
              <a:t>wasn’t</a:t>
            </a:r>
            <a:endParaRPr lang="en-US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7" name="AutoShape 12"/>
          <p:cNvSpPr>
            <a:spLocks/>
          </p:cNvSpPr>
          <p:nvPr/>
        </p:nvSpPr>
        <p:spPr bwMode="auto">
          <a:xfrm>
            <a:off x="3968176" y="3132718"/>
            <a:ext cx="248275" cy="2215783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787077" y="3170819"/>
            <a:ext cx="91783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i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3200" i="1" dirty="0">
                <a:solidFill>
                  <a:srgbClr val="FF0000"/>
                </a:solidFill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3200" i="1" dirty="0">
                <a:solidFill>
                  <a:srgbClr val="FF0000"/>
                </a:solidFill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3200" i="1" dirty="0">
                <a:solidFill>
                  <a:srgbClr val="FF0000"/>
                </a:solidFill>
                <a:latin typeface="Comic Sans MS" pitchFamily="66" charset="0"/>
              </a:rPr>
              <a:t>it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879311"/>
            <a:ext cx="754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(c) You </a:t>
            </a:r>
            <a:r>
              <a:rPr lang="en-US" sz="3600" b="1" i="1" dirty="0">
                <a:solidFill>
                  <a:srgbClr val="009900"/>
                </a:solidFill>
              </a:rPr>
              <a:t>were 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home last night</a:t>
            </a:r>
            <a:r>
              <a:rPr lang="en-US" sz="3600" i="1" dirty="0">
                <a:solidFill>
                  <a:srgbClr val="FF0000"/>
                </a:solidFill>
              </a:rPr>
              <a:t>.  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(d) You </a:t>
            </a:r>
            <a:r>
              <a:rPr lang="en-US" sz="3600" b="1" i="1" dirty="0">
                <a:solidFill>
                  <a:srgbClr val="009900"/>
                </a:solidFill>
              </a:rPr>
              <a:t>weren’t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home last night.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905000" y="2631911"/>
            <a:ext cx="6096000" cy="263646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dirty="0"/>
              <a:t>        </a:t>
            </a:r>
            <a:endParaRPr lang="en-US" b="1" i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0" y="2784311"/>
            <a:ext cx="46301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 b="1" i="1" dirty="0">
                <a:solidFill>
                  <a:srgbClr val="009900"/>
                </a:solidFill>
              </a:rPr>
              <a:t>were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weren’t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610100" y="3470111"/>
            <a:ext cx="228600" cy="1554163"/>
          </a:xfrm>
          <a:prstGeom prst="rightBrace">
            <a:avLst>
              <a:gd name="adj1" fmla="val 56655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53000" y="3927311"/>
            <a:ext cx="1843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>
                <a:solidFill>
                  <a:srgbClr val="FF0000"/>
                </a:solidFill>
              </a:rPr>
              <a:t>+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009900"/>
                </a:solidFill>
              </a:rPr>
              <a:t>weren’t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429000" y="3546311"/>
            <a:ext cx="9589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>
                <a:solidFill>
                  <a:srgbClr val="FF0000"/>
                </a:solidFill>
              </a:rPr>
              <a:t>we</a:t>
            </a:r>
          </a:p>
          <a:p>
            <a:pPr eaLnBrk="1" hangingPunct="1"/>
            <a:r>
              <a:rPr lang="en-US" sz="3200" i="1" dirty="0">
                <a:solidFill>
                  <a:srgbClr val="FF0000"/>
                </a:solidFill>
              </a:rPr>
              <a:t>you</a:t>
            </a:r>
          </a:p>
          <a:p>
            <a:pPr eaLnBrk="1" hangingPunct="1"/>
            <a:r>
              <a:rPr lang="en-US" sz="3200" i="1" dirty="0">
                <a:solidFill>
                  <a:srgbClr val="FF0000"/>
                </a:solidFill>
              </a:rPr>
              <a:t>they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882650" y="1752600"/>
            <a:ext cx="788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>
                <a:solidFill>
                  <a:srgbClr val="FF0000"/>
                </a:solidFill>
              </a:rPr>
              <a:t>________ in class yesterday morning.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FF0000"/>
                </a:solidFill>
              </a:rPr>
              <a:t>Jack </a:t>
            </a:r>
            <a:r>
              <a:rPr lang="en-US" sz="3600" dirty="0">
                <a:solidFill>
                  <a:srgbClr val="FF0000"/>
                </a:solidFill>
              </a:rPr>
              <a:t>is in class this morning, but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58850" y="1752600"/>
            <a:ext cx="224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he wasn’t </a:t>
            </a:r>
          </a:p>
        </p:txBody>
      </p:sp>
      <p:pic>
        <p:nvPicPr>
          <p:cNvPr id="5" name="Picture 11" descr="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96275" y="2971800"/>
            <a:ext cx="4409325" cy="29432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F2502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4572000" cy="3051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9327" y="914400"/>
            <a:ext cx="77043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They are in London tonight, but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6927" y="1600200"/>
            <a:ext cx="33425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E57E6D"/>
                </a:solidFill>
                <a:latin typeface="Comic Sans MS" pitchFamily="66" charset="0"/>
              </a:rPr>
              <a:t>they weren’t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7527" y="1600200"/>
            <a:ext cx="88216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___________ in London last night.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570131"/>
            <a:ext cx="5801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She is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happy today, but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3400" y="1332131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She wasn’t happy</a:t>
            </a:r>
            <a:endParaRPr lang="en-US" sz="4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408331"/>
            <a:ext cx="80217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________________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yesterday.</a:t>
            </a:r>
          </a:p>
        </p:txBody>
      </p:sp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2" cstate="print"/>
          <a:srcRect l="891" t="12000" r="19702"/>
          <a:stretch>
            <a:fillRect/>
          </a:stretch>
        </p:blipFill>
        <p:spPr bwMode="auto">
          <a:xfrm>
            <a:off x="5562600" y="2590800"/>
            <a:ext cx="2678906" cy="395838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11" descr="2"/>
          <p:cNvPicPr>
            <a:picLocks noChangeAspect="1" noChangeArrowheads="1"/>
          </p:cNvPicPr>
          <p:nvPr/>
        </p:nvPicPr>
        <p:blipFill>
          <a:blip r:embed="rId3" cstate="print"/>
          <a:srcRect l="40444" b="854"/>
          <a:stretch>
            <a:fillRect/>
          </a:stretch>
        </p:blipFill>
        <p:spPr bwMode="auto">
          <a:xfrm>
            <a:off x="6070600" y="2362198"/>
            <a:ext cx="2857500" cy="424893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459" y="455068"/>
            <a:ext cx="85779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The weather is nice this week, but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03859" y="1217068"/>
            <a:ext cx="3457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it wasn’t nice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31261" y="1217068"/>
            <a:ext cx="6250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___________ last week.</a:t>
            </a:r>
          </a:p>
        </p:txBody>
      </p:sp>
      <p:pic>
        <p:nvPicPr>
          <p:cNvPr id="5" name="Picture 8" descr="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07648" y="2863849"/>
            <a:ext cx="5039360" cy="224121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42-210910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133600"/>
            <a:ext cx="1977598" cy="2971469"/>
          </a:xfrm>
          <a:prstGeom prst="rect">
            <a:avLst/>
          </a:prstGeom>
          <a:ln w="19050" cmpd="sng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Simple Past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94263"/>
            <a:ext cx="8534400" cy="4754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Any event, activity, or state that started and finished in the past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Key words:  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32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yesterday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			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 2006/2008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	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last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week/month/year/time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			two hours/days/months/years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1344" y="381000"/>
            <a:ext cx="7808912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Were you in class yesterday?</a:t>
            </a:r>
          </a:p>
        </p:txBody>
      </p:sp>
      <p:pic>
        <p:nvPicPr>
          <p:cNvPr id="3" name="Picture 3" descr="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09800" y="2895600"/>
            <a:ext cx="4572000" cy="305181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066800" y="1147354"/>
            <a:ext cx="2763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mic Sans MS" pitchFamily="66" charset="0"/>
              </a:rPr>
              <a:t>Yes, I was.</a:t>
            </a:r>
            <a:endParaRPr lang="es-PE" sz="4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829417"/>
            <a:ext cx="3382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mic Sans MS" pitchFamily="66" charset="0"/>
              </a:rPr>
              <a:t>No, I </a:t>
            </a:r>
            <a:r>
              <a:rPr lang="en-US" sz="4000" dirty="0" err="1" smtClean="0">
                <a:solidFill>
                  <a:srgbClr val="002060"/>
                </a:solidFill>
                <a:latin typeface="Comic Sans MS" pitchFamily="66" charset="0"/>
              </a:rPr>
              <a:t>wasn</a:t>
            </a:r>
            <a:r>
              <a:rPr lang="es-PE" sz="4000" dirty="0" smtClean="0">
                <a:solidFill>
                  <a:srgbClr val="002060"/>
                </a:solidFill>
                <a:latin typeface="Comic Sans MS" pitchFamily="66" charset="0"/>
              </a:rPr>
              <a:t>´t</a:t>
            </a:r>
            <a:r>
              <a:rPr lang="en-US" sz="40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  <a:endParaRPr lang="es-PE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Questions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 the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simple past</a:t>
            </a:r>
            <a:endParaRPr kumimoji="0" lang="en-US" sz="28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2079625"/>
            <a:ext cx="8610599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        he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Italy?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/ were.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   he          was.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subject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/ were not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(wasn’t / weren’t) +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 he           wasn’t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524000"/>
            <a:ext cx="6954328" cy="555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Was/Were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S</a:t>
            </a:r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ubject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+ compliment ?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9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914400" y="228600"/>
            <a:ext cx="8229600" cy="6400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USING </a:t>
            </a:r>
            <a:r>
              <a:rPr kumimoji="0" lang="en-US" sz="3600" b="0" i="1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BE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in the PAST TIME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69743" y="1062476"/>
            <a:ext cx="5257800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000" dirty="0">
                <a:solidFill>
                  <a:srgbClr val="00B0F0"/>
                </a:solidFill>
                <a:latin typeface="Comic Sans MS" pitchFamily="66" charset="0"/>
              </a:rPr>
              <a:t>I </a:t>
            </a:r>
            <a:r>
              <a:rPr lang="en-US" sz="4000" dirty="0">
                <a:solidFill>
                  <a:srgbClr val="002060"/>
                </a:solidFill>
                <a:latin typeface="Comic Sans MS" pitchFamily="66" charset="0"/>
              </a:rPr>
              <a:t>am</a:t>
            </a:r>
            <a:r>
              <a:rPr lang="en-US" sz="4000" dirty="0">
                <a:solidFill>
                  <a:srgbClr val="00B0F0"/>
                </a:solidFill>
                <a:latin typeface="Comic Sans MS" pitchFamily="66" charset="0"/>
              </a:rPr>
              <a:t> in class today.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60143" y="1981200"/>
            <a:ext cx="6629400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Comic Sans MS" pitchFamily="66" charset="0"/>
              </a:rPr>
              <a:t>I </a:t>
            </a:r>
            <a:r>
              <a:rPr lang="en-US" sz="4000" dirty="0" smtClean="0">
                <a:solidFill>
                  <a:srgbClr val="002060"/>
                </a:solidFill>
                <a:latin typeface="Comic Sans MS" pitchFamily="66" charset="0"/>
              </a:rPr>
              <a:t>      </a:t>
            </a:r>
            <a:r>
              <a:rPr lang="en-US" sz="40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B0F0"/>
                </a:solidFill>
                <a:latin typeface="Comic Sans MS" pitchFamily="66" charset="0"/>
              </a:rPr>
              <a:t>in class yesterday.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71437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eaLnBrk="1" hangingPunct="1"/>
            <a:r>
              <a:rPr lang="en-US" sz="2000" dirty="0">
                <a:solidFill>
                  <a:schemeClr val="bg1"/>
                </a:solidFill>
              </a:rPr>
              <a:t>8-1  USING </a:t>
            </a:r>
            <a:r>
              <a:rPr lang="en-US" sz="2000" i="1" dirty="0">
                <a:solidFill>
                  <a:schemeClr val="bg1"/>
                </a:solidFill>
              </a:rPr>
              <a:t>BE</a:t>
            </a:r>
            <a:r>
              <a:rPr lang="en-US" sz="2000" dirty="0">
                <a:solidFill>
                  <a:schemeClr val="bg1"/>
                </a:solidFill>
              </a:rPr>
              <a:t>: PAST TIME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" name="Picture 9" descr="14"/>
          <p:cNvPicPr>
            <a:picLocks noChangeAspect="1" noChangeArrowheads="1"/>
          </p:cNvPicPr>
          <p:nvPr/>
        </p:nvPicPr>
        <p:blipFill>
          <a:blip r:embed="rId2" cstate="print"/>
          <a:srcRect t="25333" b="13333"/>
          <a:stretch>
            <a:fillRect/>
          </a:stretch>
        </p:blipFill>
        <p:spPr bwMode="auto">
          <a:xfrm>
            <a:off x="2971800" y="3048000"/>
            <a:ext cx="3390900" cy="311573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57400" y="1951651"/>
            <a:ext cx="1048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mic Sans MS" pitchFamily="66" charset="0"/>
              </a:rPr>
              <a:t>was</a:t>
            </a:r>
            <a:endParaRPr lang="es-PE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Questions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 the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simple past</a:t>
            </a:r>
            <a:endParaRPr kumimoji="0" lang="en-US" sz="28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999" y="2819400"/>
            <a:ext cx="8610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u="sng" dirty="0" smtClean="0"/>
              <a:t>Where</a:t>
            </a:r>
            <a:r>
              <a:rPr lang="en-US" sz="5400" dirty="0" smtClean="0"/>
              <a:t>    </a:t>
            </a:r>
            <a:r>
              <a:rPr lang="en-US" sz="5400" u="sng" dirty="0" smtClean="0"/>
              <a:t>was </a:t>
            </a:r>
            <a:r>
              <a:rPr lang="en-US" sz="5400" dirty="0" smtClean="0"/>
              <a:t>    he    from?</a:t>
            </a:r>
          </a:p>
          <a:p>
            <a:pPr>
              <a:buNone/>
            </a:pPr>
            <a:r>
              <a:rPr lang="en-US" sz="5400" u="sng" dirty="0" smtClean="0"/>
              <a:t>He</a:t>
            </a:r>
            <a:r>
              <a:rPr lang="en-US" sz="5400" dirty="0" smtClean="0"/>
              <a:t>   </a:t>
            </a:r>
            <a:r>
              <a:rPr lang="en-US" sz="5400" u="sng" dirty="0" smtClean="0"/>
              <a:t>was</a:t>
            </a:r>
            <a:r>
              <a:rPr lang="en-US" sz="5400" dirty="0" smtClean="0"/>
              <a:t>   from    Italy.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1" y="1676401"/>
            <a:ext cx="891540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600" dirty="0" err="1" smtClean="0">
                <a:solidFill>
                  <a:srgbClr val="C00000"/>
                </a:solidFill>
                <a:latin typeface="+mn-lt"/>
              </a:rPr>
              <a:t>Wh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-    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  was</a:t>
            </a:r>
            <a:r>
              <a:rPr lang="en-US" sz="3600" dirty="0">
                <a:solidFill>
                  <a:srgbClr val="C00000"/>
                </a:solidFill>
              </a:rPr>
              <a:t>/+  Subject + complement ?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                  were 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Questions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 the</a:t>
            </a: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simple past</a:t>
            </a:r>
            <a:endParaRPr kumimoji="0" lang="en-US" sz="28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3505200"/>
            <a:ext cx="8610599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Was      he	   from Italy?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/ were.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Yes, he was.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subject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/ were not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(wasn’t / weren’t) +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No, he wasn’t</a:t>
            </a: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98587"/>
            <a:ext cx="77032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u="sng" dirty="0" smtClean="0">
                <a:latin typeface="+mn-lt"/>
              </a:rPr>
              <a:t>Where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smtClean="0"/>
              <a:t>  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u="sng" dirty="0" smtClean="0">
                <a:latin typeface="+mn-lt"/>
              </a:rPr>
              <a:t>was </a:t>
            </a:r>
            <a:r>
              <a:rPr lang="en-US" sz="3200" dirty="0" smtClean="0">
                <a:latin typeface="+mn-lt"/>
              </a:rPr>
              <a:t>        he </a:t>
            </a:r>
            <a:r>
              <a:rPr lang="en-US" sz="3200" dirty="0" smtClean="0"/>
              <a:t>     </a:t>
            </a:r>
            <a:r>
              <a:rPr lang="en-US" sz="3200" dirty="0" smtClean="0">
                <a:latin typeface="+mn-lt"/>
              </a:rPr>
              <a:t> from?</a:t>
            </a:r>
          </a:p>
          <a:p>
            <a:pPr>
              <a:buNone/>
            </a:pPr>
            <a:r>
              <a:rPr lang="en-US" sz="3200" u="sng" dirty="0" smtClean="0">
                <a:latin typeface="+mn-lt"/>
              </a:rPr>
              <a:t>He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u="sng" dirty="0" smtClean="0">
                <a:latin typeface="+mn-lt"/>
              </a:rPr>
              <a:t>was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smtClean="0"/>
              <a:t>  </a:t>
            </a:r>
            <a:r>
              <a:rPr lang="en-US" sz="3200" dirty="0" smtClean="0">
                <a:latin typeface="+mn-lt"/>
              </a:rPr>
              <a:t>from </a:t>
            </a:r>
            <a:r>
              <a:rPr lang="en-US" sz="3200" dirty="0" smtClean="0"/>
              <a:t>   </a:t>
            </a:r>
            <a:r>
              <a:rPr lang="en-US" sz="3200" dirty="0" smtClean="0">
                <a:latin typeface="+mn-lt"/>
              </a:rPr>
              <a:t>Italy.</a:t>
            </a:r>
            <a:endParaRPr lang="en-US" sz="32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865187"/>
            <a:ext cx="6954328" cy="555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err="1">
                <a:solidFill>
                  <a:srgbClr val="C00000"/>
                </a:solidFill>
                <a:latin typeface="+mn-lt"/>
              </a:rPr>
              <a:t>Wh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- 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was/were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S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ubject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+ compliment ?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921971"/>
            <a:ext cx="6954328" cy="555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Was/Were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S</a:t>
            </a:r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ubject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+ compliment ?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55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106932" y="391180"/>
            <a:ext cx="3374099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</a:rPr>
              <a:t>PRESENT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332858" y="391180"/>
            <a:ext cx="246504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3333FF"/>
                </a:solidFill>
              </a:rPr>
              <a:t>PAST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17669" y="1199810"/>
            <a:ext cx="4513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Are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you in school now?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477698" y="1153180"/>
            <a:ext cx="3675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in school?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8335" y="2190410"/>
            <a:ext cx="33778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1"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Is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he from Lima?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83472" y="2143780"/>
            <a:ext cx="35567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he from Lima?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8611" y="3181010"/>
            <a:ext cx="45070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there a bathroom in </a:t>
            </a:r>
          </a:p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our bedroom?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09108" y="3134380"/>
            <a:ext cx="45983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there a bathroom in </a:t>
            </a:r>
          </a:p>
          <a:p>
            <a:pPr eaLnBrk="1" hangingPunct="1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Your bedroom?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7832" y="4552610"/>
            <a:ext cx="34573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Are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they singers?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603167" y="4505980"/>
            <a:ext cx="35110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they singers?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1467" y="5619410"/>
            <a:ext cx="4355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Are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married?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04479" y="5572780"/>
            <a:ext cx="3483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married?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804" y="1000780"/>
            <a:ext cx="8491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8335" y="1000780"/>
            <a:ext cx="8660809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777124" y="241703"/>
            <a:ext cx="318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</a:rPr>
              <a:t>PRESENT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413720" y="228600"/>
            <a:ext cx="2328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3333FF"/>
                </a:solidFill>
              </a:rPr>
              <a:t>PAST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6290" y="914400"/>
            <a:ext cx="3581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Where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 are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you now?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31943" y="914400"/>
            <a:ext cx="49007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Where 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w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yesterday?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74227" y="1981200"/>
            <a:ext cx="3522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Why 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s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he in Tacna?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231943" y="1981200"/>
            <a:ext cx="3850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Why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he in Tacna?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32952" y="3200400"/>
            <a:ext cx="38250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Who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in your house?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308143" y="3200400"/>
            <a:ext cx="41537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Who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in your house?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74227" y="4267200"/>
            <a:ext cx="4054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What 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their names?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49418" y="4267200"/>
            <a:ext cx="4312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What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their names?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4227" y="5334000"/>
            <a:ext cx="36279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How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 weather?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349418" y="5334000"/>
            <a:ext cx="3956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How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 weather?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5743" y="838200"/>
            <a:ext cx="76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3120" y="838200"/>
            <a:ext cx="77724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60935" y="228600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3333FF"/>
                </a:solidFill>
                <a:latin typeface="Comic Sans MS" pitchFamily="66" charset="0"/>
              </a:rPr>
              <a:t>QUESTIONS  ABOUT  THE PAST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51935" y="106680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in school?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51935" y="2057400"/>
            <a:ext cx="3698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he from Lima?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28136" y="3048000"/>
            <a:ext cx="4263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there a bathroom in your bedroom?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69410" y="4419600"/>
            <a:ext cx="3463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they singers?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769410" y="54864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married?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9535" y="914400"/>
            <a:ext cx="762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5001" y="838200"/>
            <a:ext cx="77724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4637" y="990600"/>
            <a:ext cx="49007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Where 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w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you yesterday?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4637" y="2057400"/>
            <a:ext cx="3850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Why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he in Tacna?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40837" y="3276600"/>
            <a:ext cx="41537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Who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in your house?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82112" y="4343400"/>
            <a:ext cx="4312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What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were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their names?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2112" y="5410200"/>
            <a:ext cx="39565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How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the weather?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19200" y="304800"/>
            <a:ext cx="75438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Questions and negatives </a:t>
            </a: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 simple past tense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143000"/>
            <a:ext cx="8686800" cy="5257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Make these affirmative sentences into questions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Sentence	</a:t>
            </a:r>
            <a:r>
              <a:rPr lang="en-US" sz="2800" b="1" u="sng" noProof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u="sng" noProof="0" dirty="0" smtClean="0">
                <a:solidFill>
                  <a:schemeClr val="tx2"/>
                </a:solidFill>
                <a:latin typeface="Comic Sans MS" pitchFamily="66" charset="0"/>
              </a:rPr>
              <a:t>   	 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	         	    Question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was 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in class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today.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She was born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in Lima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They were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in Brazil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on their vacation.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He was </a:t>
            </a:r>
            <a:r>
              <a:rPr kumimoji="0" lang="en-US" sz="320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at home 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because he was tired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Yes, I was absent last week.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No, they weren’t students.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Yes, there was a holiday last week.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52400"/>
            <a:ext cx="8915400" cy="6210299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Ask your partner :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my birthplace. 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my date of birth</a:t>
            </a:r>
            <a:r>
              <a:rPr lang="en-US" sz="3000" dirty="0" smtClean="0">
                <a:latin typeface="Comic Sans MS" pitchFamily="66" charset="0"/>
              </a:rPr>
              <a:t>.</a:t>
            </a:r>
            <a:endParaRPr lang="en-US" sz="3000" dirty="0">
              <a:latin typeface="Comic Sans MS" pitchFamily="66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My </a:t>
            </a:r>
            <a:r>
              <a:rPr lang="en-US" sz="3000" dirty="0">
                <a:latin typeface="Comic Sans MS" pitchFamily="66" charset="0"/>
              </a:rPr>
              <a:t>grandmother is dead. Ask me if she was Peruvian.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My </a:t>
            </a:r>
            <a:r>
              <a:rPr lang="en-US" sz="3000" dirty="0">
                <a:latin typeface="Comic Sans MS" pitchFamily="66" charset="0"/>
              </a:rPr>
              <a:t>favorite singer is dead. Ask me a question about </a:t>
            </a:r>
            <a:r>
              <a:rPr lang="en-US" sz="3000" dirty="0" smtClean="0">
                <a:latin typeface="Comic Sans MS" pitchFamily="66" charset="0"/>
              </a:rPr>
              <a:t>him</a:t>
            </a:r>
            <a:r>
              <a:rPr lang="en-US" sz="3000" dirty="0">
                <a:latin typeface="Comic Sans MS" pitchFamily="66" charset="0"/>
              </a:rPr>
              <a:t>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why I was late for class. 	</a:t>
            </a:r>
            <a:endParaRPr lang="en-US" sz="3000" dirty="0" smtClean="0">
              <a:latin typeface="Comic Sans MS" pitchFamily="66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where my sister was born.  	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if my son was a good student in primary </a:t>
            </a:r>
            <a:r>
              <a:rPr lang="en-US" sz="3000" dirty="0" smtClean="0">
                <a:latin typeface="Comic Sans MS" pitchFamily="66" charset="0"/>
              </a:rPr>
              <a:t>school</a:t>
            </a:r>
            <a:r>
              <a:rPr lang="en-US" sz="3000" dirty="0">
                <a:latin typeface="Comic Sans MS" pitchFamily="66" charset="0"/>
              </a:rPr>
              <a:t>. </a:t>
            </a:r>
            <a:endParaRPr lang="en-US" sz="3000" dirty="0" smtClean="0">
              <a:latin typeface="Comic Sans MS" pitchFamily="66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3000" dirty="0" smtClean="0">
                <a:latin typeface="Comic Sans MS" pitchFamily="66" charset="0"/>
              </a:rPr>
              <a:t>Ask </a:t>
            </a:r>
            <a:r>
              <a:rPr lang="en-US" sz="3000" dirty="0">
                <a:latin typeface="Comic Sans MS" pitchFamily="66" charset="0"/>
              </a:rPr>
              <a:t>me when my </a:t>
            </a:r>
            <a:r>
              <a:rPr lang="en-US" sz="3000" dirty="0" smtClean="0">
                <a:latin typeface="Comic Sans MS" pitchFamily="66" charset="0"/>
              </a:rPr>
              <a:t>friend </a:t>
            </a:r>
            <a:r>
              <a:rPr lang="en-US" sz="3000" dirty="0">
                <a:latin typeface="Comic Sans MS" pitchFamily="66" charset="0"/>
              </a:rPr>
              <a:t>was in Ica.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3399" y="633508"/>
            <a:ext cx="3882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PRESENT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054725" y="1169988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3333FF"/>
                </a:solidFill>
                <a:latin typeface="Comic Sans MS" pitchFamily="66" charset="0"/>
              </a:rPr>
              <a:t>PAST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85738" y="1368520"/>
            <a:ext cx="47059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(a) I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in class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today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858920" y="2170451"/>
            <a:ext cx="5276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(b) I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was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in class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yesterday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2399" y="2435320"/>
            <a:ext cx="44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(c)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Abu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here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today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0" y="3237251"/>
            <a:ext cx="5553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(d)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Abu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was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here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yesterday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52399" y="3654520"/>
            <a:ext cx="4997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(e) We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happy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today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8021" y="4410002"/>
            <a:ext cx="55628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(f) We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were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happy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b="1" i="1" dirty="0">
                <a:solidFill>
                  <a:srgbClr val="3333FF"/>
                </a:solidFill>
                <a:latin typeface="Comic Sans MS" pitchFamily="66" charset="0"/>
              </a:rPr>
              <a:t>yesterday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V="1">
            <a:off x="681036" y="1531936"/>
            <a:ext cx="7853363" cy="6689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00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43012" y="952499"/>
            <a:ext cx="19062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Singular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641974" y="952499"/>
            <a:ext cx="1417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solidFill>
                  <a:srgbClr val="800080"/>
                </a:solidFill>
              </a:rPr>
              <a:t>Plural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00049" y="1977230"/>
            <a:ext cx="26965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 i="1" dirty="0">
                <a:solidFill>
                  <a:schemeClr val="accent2"/>
                </a:solidFill>
              </a:rPr>
              <a:t>	</a:t>
            </a:r>
            <a:r>
              <a:rPr lang="en-US" sz="4400" b="1" i="1" dirty="0">
                <a:solidFill>
                  <a:schemeClr val="accent2"/>
                </a:solidFill>
              </a:rPr>
              <a:t>I was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10162" y="1977230"/>
            <a:ext cx="273023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 i="1" dirty="0">
                <a:solidFill>
                  <a:srgbClr val="800080"/>
                </a:solidFill>
              </a:rPr>
              <a:t> </a:t>
            </a:r>
            <a:r>
              <a:rPr lang="en-US" sz="4400" b="1" i="1" dirty="0">
                <a:solidFill>
                  <a:srgbClr val="800080"/>
                </a:solidFill>
              </a:rPr>
              <a:t>we were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62062" y="2632868"/>
            <a:ext cx="29081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dirty="0">
                <a:solidFill>
                  <a:schemeClr val="accent2"/>
                </a:solidFill>
              </a:rPr>
              <a:t>you were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253037" y="2586830"/>
            <a:ext cx="29081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dirty="0">
                <a:solidFill>
                  <a:srgbClr val="800080"/>
                </a:solidFill>
              </a:rPr>
              <a:t>you were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262062" y="3272630"/>
            <a:ext cx="250581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dirty="0">
                <a:solidFill>
                  <a:schemeClr val="accent2"/>
                </a:solidFill>
              </a:rPr>
              <a:t>she was</a:t>
            </a:r>
          </a:p>
          <a:p>
            <a:pPr eaLnBrk="1" hangingPunct="1"/>
            <a:r>
              <a:rPr lang="en-US" sz="4400" b="1" i="1" dirty="0">
                <a:solidFill>
                  <a:schemeClr val="accent2"/>
                </a:solidFill>
              </a:rPr>
              <a:t>he was</a:t>
            </a:r>
          </a:p>
          <a:p>
            <a:pPr eaLnBrk="1" hangingPunct="1"/>
            <a:r>
              <a:rPr lang="en-US" sz="4400" b="1" i="1" dirty="0">
                <a:solidFill>
                  <a:schemeClr val="accent2"/>
                </a:solidFill>
              </a:rPr>
              <a:t>it was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253037" y="3272630"/>
            <a:ext cx="30941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b="1" i="1" dirty="0">
                <a:solidFill>
                  <a:srgbClr val="800080"/>
                </a:solidFill>
              </a:rPr>
              <a:t>they were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681036" y="952500"/>
            <a:ext cx="7853363" cy="45275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681579" y="788022"/>
            <a:ext cx="62183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solidFill>
                  <a:srgbClr val="7030A0"/>
                </a:solidFill>
              </a:rPr>
              <a:t>SIMPLE PAST TENSE OF </a:t>
            </a:r>
            <a:r>
              <a:rPr lang="en-US" sz="3600" i="1" dirty="0">
                <a:solidFill>
                  <a:srgbClr val="7030A0"/>
                </a:solidFill>
              </a:rPr>
              <a:t>BE</a:t>
            </a:r>
          </a:p>
        </p:txBody>
      </p:sp>
      <p:sp>
        <p:nvSpPr>
          <p:cNvPr id="3" name="AutoShape 13"/>
          <p:cNvSpPr>
            <a:spLocks noChangeArrowheads="1"/>
          </p:cNvSpPr>
          <p:nvPr/>
        </p:nvSpPr>
        <p:spPr bwMode="auto">
          <a:xfrm>
            <a:off x="978316" y="1519859"/>
            <a:ext cx="7343775" cy="350934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 b="1" i="1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397416" y="1680197"/>
            <a:ext cx="108715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I</a:t>
            </a:r>
          </a:p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she</a:t>
            </a:r>
          </a:p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he</a:t>
            </a:r>
          </a:p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it</a:t>
            </a:r>
          </a:p>
        </p:txBody>
      </p:sp>
      <p:sp>
        <p:nvSpPr>
          <p:cNvPr id="5" name="AutoShape 15"/>
          <p:cNvSpPr>
            <a:spLocks/>
          </p:cNvSpPr>
          <p:nvPr/>
        </p:nvSpPr>
        <p:spPr bwMode="auto">
          <a:xfrm>
            <a:off x="2454691" y="1999284"/>
            <a:ext cx="228600" cy="2648916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683291" y="2662859"/>
            <a:ext cx="1854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+ was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961987" y="1848472"/>
            <a:ext cx="13789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we</a:t>
            </a:r>
          </a:p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you</a:t>
            </a:r>
          </a:p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they</a:t>
            </a:r>
          </a:p>
        </p:txBody>
      </p:sp>
      <p:sp>
        <p:nvSpPr>
          <p:cNvPr id="8" name="AutoShape 18"/>
          <p:cNvSpPr>
            <a:spLocks/>
          </p:cNvSpPr>
          <p:nvPr/>
        </p:nvSpPr>
        <p:spPr bwMode="auto">
          <a:xfrm>
            <a:off x="6301904" y="2146331"/>
            <a:ext cx="152400" cy="1864052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340891" y="2494584"/>
            <a:ext cx="21002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800" i="1" dirty="0">
                <a:solidFill>
                  <a:srgbClr val="7030A0"/>
                </a:solidFill>
              </a:rPr>
              <a:t>+ were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275594" y="3816350"/>
            <a:ext cx="12445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am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3495675"/>
            <a:ext cx="46053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7200" dirty="0">
                <a:solidFill>
                  <a:srgbClr val="7030A0"/>
                </a:solidFill>
                <a:latin typeface="Comic Sans MS" pitchFamily="66" charset="0"/>
              </a:rPr>
              <a:t>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at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work</a:t>
            </a:r>
            <a:r>
              <a:rPr lang="en-US" sz="7200" dirty="0">
                <a:solidFill>
                  <a:srgbClr val="7030A0"/>
                </a:solidFill>
                <a:latin typeface="Comic Sans MS" pitchFamily="66" charset="0"/>
              </a:rPr>
              <a:t>        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241" y="3816350"/>
            <a:ext cx="256515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800080"/>
                </a:solidFill>
                <a:latin typeface="Comic Sans MS" pitchFamily="66" charset="0"/>
              </a:rPr>
              <a:t>I </a:t>
            </a:r>
            <a:r>
              <a:rPr lang="en-US" sz="4400" dirty="0" smtClean="0">
                <a:solidFill>
                  <a:srgbClr val="800080"/>
                </a:solidFill>
                <a:latin typeface="Comic Sans MS" pitchFamily="66" charset="0"/>
              </a:rPr>
              <a:t>___</a:t>
            </a:r>
            <a:endParaRPr lang="en-US" sz="4400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45319" y="3808412"/>
            <a:ext cx="33784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yesterday</a:t>
            </a:r>
            <a:r>
              <a:rPr lang="en-US" sz="4400" dirty="0">
                <a:latin typeface="Comic Sans MS" pitchFamily="66" charset="0"/>
              </a:rPr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51229" y="3808413"/>
            <a:ext cx="14553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was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0171" y="3825875"/>
            <a:ext cx="20549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today</a:t>
            </a:r>
            <a:r>
              <a:rPr lang="en-US" sz="4400" dirty="0">
                <a:latin typeface="Comic Sans MS" pitchFamily="66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40342" y="2841625"/>
            <a:ext cx="27313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5353"/>
                </a:solidFill>
                <a:latin typeface="Comic Sans MS" pitchFamily="66" charset="0"/>
              </a:rPr>
              <a:t>present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58612" y="2841625"/>
            <a:ext cx="16181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past</a:t>
            </a:r>
          </a:p>
        </p:txBody>
      </p:sp>
      <p:pic>
        <p:nvPicPr>
          <p:cNvPr id="10" name="Picture 10" descr="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22929" y="483352"/>
            <a:ext cx="2128838" cy="318927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3267170" y="1609725"/>
            <a:ext cx="1818140" cy="774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 dirty="0">
                <a:latin typeface="Comic Sans MS" pitchFamily="66" charset="0"/>
              </a:rPr>
              <a:t>        </a:t>
            </a:r>
            <a:endParaRPr lang="en-US" sz="2000" b="1" i="1" dirty="0">
              <a:latin typeface="Comic Sans MS" pitchFamily="66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717930" y="1533525"/>
            <a:ext cx="136738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3600" b="1" dirty="0">
                <a:solidFill>
                  <a:srgbClr val="F97059"/>
                </a:solidFill>
                <a:latin typeface="Comic Sans MS" pitchFamily="66" charset="0"/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452563" y="2438400"/>
            <a:ext cx="1980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He ___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40075" y="24384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in the pool 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89163" y="2438400"/>
            <a:ext cx="1087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3333FF"/>
                </a:solidFill>
                <a:latin typeface="Comic Sans MS" pitchFamily="66" charset="0"/>
              </a:rPr>
              <a:t>was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0" y="2422525"/>
            <a:ext cx="2552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3333FF"/>
                </a:solidFill>
                <a:latin typeface="Comic Sans MS" pitchFamily="66" charset="0"/>
              </a:rPr>
              <a:t>last week</a:t>
            </a:r>
            <a:r>
              <a:rPr lang="en-US" sz="4000" dirty="0">
                <a:latin typeface="Comic Sans MS" pitchFamily="66" charset="0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8713" y="2422525"/>
            <a:ext cx="579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78420" y="2425842"/>
            <a:ext cx="16562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today</a:t>
            </a:r>
            <a:r>
              <a:rPr lang="en-US" sz="4000" dirty="0">
                <a:latin typeface="Comic Sans MS" pitchFamily="66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22108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present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05462" y="1511300"/>
            <a:ext cx="13147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past</a:t>
            </a:r>
          </a:p>
        </p:txBody>
      </p:sp>
      <p:pic>
        <p:nvPicPr>
          <p:cNvPr id="10" name="Picture 12" descr="2"/>
          <p:cNvPicPr>
            <a:picLocks noChangeAspect="1" noChangeArrowheads="1"/>
          </p:cNvPicPr>
          <p:nvPr/>
        </p:nvPicPr>
        <p:blipFill>
          <a:blip r:embed="rId2" cstate="print"/>
          <a:srcRect r="25833" b="15152"/>
          <a:stretch>
            <a:fillRect/>
          </a:stretch>
        </p:blipFill>
        <p:spPr bwMode="auto">
          <a:xfrm>
            <a:off x="2981325" y="3475234"/>
            <a:ext cx="3571875" cy="2696966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3938587" y="1524000"/>
            <a:ext cx="962025" cy="774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latin typeface="Comic Sans MS" pitchFamily="66" charset="0"/>
              </a:rPr>
              <a:t>        </a:t>
            </a:r>
            <a:endParaRPr lang="en-US" b="1" i="1" dirty="0">
              <a:latin typeface="Comic Sans MS" pitchFamily="66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038600" y="1511300"/>
            <a:ext cx="685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3200" b="1" dirty="0">
                <a:solidFill>
                  <a:srgbClr val="F97059"/>
                </a:solidFill>
                <a:latin typeface="Comic Sans MS" pitchFamily="66" charset="0"/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59272" y="2393824"/>
            <a:ext cx="5184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The moon ____ huge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61497" y="2393824"/>
            <a:ext cx="25875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3333FF"/>
                </a:solidFill>
                <a:latin typeface="Comic Sans MS" pitchFamily="66" charset="0"/>
              </a:rPr>
              <a:t>last night</a:t>
            </a:r>
            <a:r>
              <a:rPr lang="en-US" sz="4000" dirty="0">
                <a:latin typeface="Comic Sans MS" pitchFamily="66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73872" y="2393824"/>
            <a:ext cx="1087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3333FF"/>
                </a:solidFill>
                <a:latin typeface="Comic Sans MS" pitchFamily="66" charset="0"/>
              </a:rPr>
              <a:t>was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75497" y="2393824"/>
            <a:ext cx="579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81576" y="2390718"/>
            <a:ext cx="20489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tonight</a:t>
            </a:r>
            <a:r>
              <a:rPr lang="en-US" sz="40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08497" y="1479424"/>
            <a:ext cx="22108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present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21872" y="1426595"/>
            <a:ext cx="13147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past</a:t>
            </a:r>
          </a:p>
        </p:txBody>
      </p:sp>
      <p:pic>
        <p:nvPicPr>
          <p:cNvPr id="9" name="Picture 14" descr="C8S8_1711857_full moon"/>
          <p:cNvPicPr>
            <a:picLocks noChangeAspect="1" noChangeArrowheads="1"/>
          </p:cNvPicPr>
          <p:nvPr/>
        </p:nvPicPr>
        <p:blipFill>
          <a:blip r:embed="rId2" cstate="print"/>
          <a:srcRect l="15831" t="22778" b="17222"/>
          <a:stretch>
            <a:fillRect/>
          </a:stretch>
        </p:blipFill>
        <p:spPr bwMode="auto">
          <a:xfrm>
            <a:off x="3886200" y="3352800"/>
            <a:ext cx="2375297" cy="254622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4689872" y="1413895"/>
            <a:ext cx="809625" cy="774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        </a:t>
            </a:r>
            <a:endParaRPr lang="en-US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761310" y="1413895"/>
            <a:ext cx="685800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42719" y="1143000"/>
            <a:ext cx="23052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present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30249" y="2667000"/>
            <a:ext cx="137093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past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9000" y="1797050"/>
            <a:ext cx="55813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>
                <a:solidFill>
                  <a:srgbClr val="00B050"/>
                </a:solidFill>
                <a:latin typeface="Comic Sans MS" pitchFamily="66" charset="0"/>
              </a:rPr>
              <a:t>The water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is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mic Sans MS" pitchFamily="66" charset="0"/>
              </a:rPr>
              <a:t>nice </a:t>
            </a:r>
            <a:r>
              <a:rPr lang="en-US" sz="3600" dirty="0">
                <a:solidFill>
                  <a:srgbClr val="00B050"/>
                </a:solidFill>
                <a:latin typeface="Comic Sans MS" pitchFamily="66" charset="0"/>
              </a:rPr>
              <a:t>today.</a:t>
            </a:r>
          </a:p>
        </p:txBody>
      </p:sp>
      <p:pic>
        <p:nvPicPr>
          <p:cNvPr id="5" name="Picture 5" descr="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143000"/>
            <a:ext cx="2895600" cy="4343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30137" y="4267199"/>
            <a:ext cx="57585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 smtClean="0">
                <a:solidFill>
                  <a:srgbClr val="00B050"/>
                </a:solidFill>
                <a:latin typeface="Comic Sans MS" pitchFamily="66" charset="0"/>
              </a:rPr>
              <a:t>__________________</a:t>
            </a:r>
            <a:endParaRPr lang="en-US" sz="3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230</TotalTime>
  <Words>598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Comic Sans MS</vt:lpstr>
      <vt:lpstr>Georgia</vt:lpstr>
      <vt:lpstr>Wingdings</vt:lpstr>
      <vt:lpstr>Wingdings 2</vt:lpstr>
      <vt:lpstr>Civic</vt:lpstr>
      <vt:lpstr>Simple past with the verb 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31</cp:revision>
  <dcterms:created xsi:type="dcterms:W3CDTF">2010-11-09T15:03:45Z</dcterms:created>
  <dcterms:modified xsi:type="dcterms:W3CDTF">2014-07-15T06:01:27Z</dcterms:modified>
</cp:coreProperties>
</file>