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57" r:id="rId3"/>
    <p:sldId id="261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E384303-1224-4A4B-899D-C5F37AB5A0EE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7A5A15C-811D-47F0-8745-4F7D725CD7E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4303-1224-4A4B-899D-C5F37AB5A0EE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A15C-811D-47F0-8745-4F7D725CD7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4303-1224-4A4B-899D-C5F37AB5A0EE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A15C-811D-47F0-8745-4F7D725CD7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E384303-1224-4A4B-899D-C5F37AB5A0EE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7A5A15C-811D-47F0-8745-4F7D725CD7E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E384303-1224-4A4B-899D-C5F37AB5A0EE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7A5A15C-811D-47F0-8745-4F7D725CD7E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4303-1224-4A4B-899D-C5F37AB5A0EE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A15C-811D-47F0-8745-4F7D725CD7E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4303-1224-4A4B-899D-C5F37AB5A0EE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A15C-811D-47F0-8745-4F7D725CD7E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E384303-1224-4A4B-899D-C5F37AB5A0EE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7A5A15C-811D-47F0-8745-4F7D725CD7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4303-1224-4A4B-899D-C5F37AB5A0EE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A15C-811D-47F0-8745-4F7D725CD7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E384303-1224-4A4B-899D-C5F37AB5A0EE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7A5A15C-811D-47F0-8745-4F7D725CD7E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E384303-1224-4A4B-899D-C5F37AB5A0EE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7A5A15C-811D-47F0-8745-4F7D725CD7E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E384303-1224-4A4B-899D-C5F37AB5A0EE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7A5A15C-811D-47F0-8745-4F7D725CD7E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bin"/><Relationship Id="rId7" Type="http://schemas.openxmlformats.org/officeDocument/2006/relationships/audio" Target="../media/audio7.bin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6.bin"/><Relationship Id="rId5" Type="http://schemas.openxmlformats.org/officeDocument/2006/relationships/audio" Target="../media/audio5.bin"/><Relationship Id="rId4" Type="http://schemas.openxmlformats.org/officeDocument/2006/relationships/audio" Target="../media/audio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2" y="1570038"/>
            <a:ext cx="8259763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latin typeface="Comic Sans MS" pitchFamily="66" charset="0"/>
              </a:rPr>
              <a:t>The Simple Past Tense of Regular Verbs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3810000"/>
            <a:ext cx="6400800" cy="1752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n"/>
            </a:pPr>
            <a:r>
              <a:rPr lang="en-US" sz="2800" dirty="0">
                <a:latin typeface="Maiandra GD" pitchFamily="34" charset="0"/>
              </a:rPr>
              <a:t> </a:t>
            </a:r>
            <a:r>
              <a:rPr lang="en-US" sz="2800" dirty="0">
                <a:latin typeface="Comic Sans MS" pitchFamily="66" charset="0"/>
              </a:rPr>
              <a:t>Form (structure)</a:t>
            </a:r>
          </a:p>
          <a:p>
            <a:pPr>
              <a:buFont typeface="Wingdings" pitchFamily="2" charset="2"/>
              <a:buChar char="n"/>
            </a:pPr>
            <a:r>
              <a:rPr lang="en-US" sz="2800" dirty="0">
                <a:latin typeface="Comic Sans MS" pitchFamily="66" charset="0"/>
              </a:rPr>
              <a:t> Meaning &amp; Use</a:t>
            </a:r>
          </a:p>
          <a:p>
            <a:pPr>
              <a:buFont typeface="Wingdings" pitchFamily="2" charset="2"/>
              <a:buChar char="n"/>
            </a:pPr>
            <a:r>
              <a:rPr lang="en-US" sz="2800" dirty="0">
                <a:latin typeface="Comic Sans MS" pitchFamily="66" charset="0"/>
              </a:rPr>
              <a:t> Pronunciation</a:t>
            </a:r>
          </a:p>
          <a:p>
            <a:endParaRPr lang="en-US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79" grpId="0" uiExpand="1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0838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>
                <a:latin typeface="Comic Sans MS" pitchFamily="66" charset="0"/>
              </a:rPr>
              <a:t>There are rules that tell us how to pronounce the -ed.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5963" y="1828800"/>
            <a:ext cx="7772400" cy="41148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3600" b="1">
                <a:latin typeface="Comic Sans MS" pitchFamily="66" charset="0"/>
              </a:rPr>
              <a:t>However,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latin typeface="Comic Sans MS" pitchFamily="66" charset="0"/>
              </a:rPr>
              <a:t>It’s a good idea for students to make a list of which </a:t>
            </a:r>
            <a:r>
              <a:rPr lang="en-US" b="1">
                <a:solidFill>
                  <a:srgbClr val="990033"/>
                </a:solidFill>
                <a:latin typeface="Comic Sans MS" pitchFamily="66" charset="0"/>
              </a:rPr>
              <a:t>–ed</a:t>
            </a:r>
            <a:r>
              <a:rPr lang="en-US" b="1">
                <a:latin typeface="Comic Sans MS" pitchFamily="66" charset="0"/>
              </a:rPr>
              <a:t> verbs have a </a:t>
            </a:r>
            <a:r>
              <a:rPr lang="en-US" b="1">
                <a:solidFill>
                  <a:srgbClr val="000099"/>
                </a:solidFill>
                <a:latin typeface="Comic Sans MS" pitchFamily="66" charset="0"/>
              </a:rPr>
              <a:t>“t”</a:t>
            </a:r>
            <a:r>
              <a:rPr lang="en-US" b="1">
                <a:latin typeface="Comic Sans MS" pitchFamily="66" charset="0"/>
              </a:rPr>
              <a:t> sound, which have a </a:t>
            </a:r>
            <a:r>
              <a:rPr lang="en-US" b="1">
                <a:solidFill>
                  <a:srgbClr val="000099"/>
                </a:solidFill>
                <a:latin typeface="Comic Sans MS" pitchFamily="66" charset="0"/>
              </a:rPr>
              <a:t>“d”</a:t>
            </a:r>
            <a:r>
              <a:rPr lang="en-US" b="1">
                <a:latin typeface="Comic Sans MS" pitchFamily="66" charset="0"/>
              </a:rPr>
              <a:t> sound, and which have an </a:t>
            </a:r>
            <a:r>
              <a:rPr lang="en-US" b="1">
                <a:solidFill>
                  <a:srgbClr val="000099"/>
                </a:solidFill>
                <a:latin typeface="Comic Sans MS" pitchFamily="66" charset="0"/>
              </a:rPr>
              <a:t>“id”</a:t>
            </a:r>
            <a:r>
              <a:rPr lang="en-US" b="1">
                <a:latin typeface="Comic Sans MS" pitchFamily="66" charset="0"/>
              </a:rPr>
              <a:t> sound.</a:t>
            </a:r>
            <a:r>
              <a:rPr lang="en-US" sz="3600" b="1">
                <a:latin typeface="Comic Sans MS" pitchFamily="66" charset="0"/>
              </a:rPr>
              <a:t>  </a:t>
            </a:r>
          </a:p>
          <a:p>
            <a:pPr marL="0" indent="0">
              <a:lnSpc>
                <a:spcPct val="90000"/>
              </a:lnSpc>
              <a:buNone/>
            </a:pPr>
            <a:endParaRPr lang="en-US" sz="3600" b="1">
              <a:latin typeface="Comic Sans MS" pitchFamily="66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800" b="1">
              <a:solidFill>
                <a:srgbClr val="800000"/>
              </a:solidFill>
              <a:latin typeface="Comic Sans MS" pitchFamily="66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b="1">
                <a:solidFill>
                  <a:srgbClr val="800000"/>
                </a:solidFill>
                <a:latin typeface="Comic Sans MS" pitchFamily="66" charset="0"/>
              </a:rPr>
              <a:t>And with practice, you can start to learn and memorize correct pronunciation.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utoUpdateAnimBg="0"/>
      <p:bldP spid="4301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763000" cy="64770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 dirty="0">
                <a:latin typeface="Comic Sans MS" pitchFamily="66" charset="0"/>
              </a:rPr>
              <a:t>I love to travel.  </a:t>
            </a:r>
          </a:p>
          <a:p>
            <a:pPr>
              <a:spcBef>
                <a:spcPts val="0"/>
              </a:spcBef>
              <a:buNone/>
            </a:pPr>
            <a:endParaRPr lang="en-US" sz="1600" dirty="0">
              <a:latin typeface="Comic Sans MS" pitchFamily="66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dirty="0">
                <a:latin typeface="Comic Sans MS" pitchFamily="66" charset="0"/>
              </a:rPr>
              <a:t>In the U.S. I traveled to different places.</a:t>
            </a:r>
          </a:p>
          <a:p>
            <a:pPr>
              <a:spcBef>
                <a:spcPts val="0"/>
              </a:spcBef>
              <a:buNone/>
            </a:pPr>
            <a:endParaRPr lang="en-US" sz="1600" dirty="0">
              <a:latin typeface="Comic Sans MS" pitchFamily="66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dirty="0">
                <a:latin typeface="Comic Sans MS" pitchFamily="66" charset="0"/>
              </a:rPr>
              <a:t>I visited Las Vegas, Los Angeles, Salt Lake City, Atlanta, Myrtle Beach, Reno, Lake Tahoe, Denver and Maui. </a:t>
            </a:r>
          </a:p>
          <a:p>
            <a:pPr>
              <a:spcBef>
                <a:spcPts val="0"/>
              </a:spcBef>
              <a:buNone/>
            </a:pPr>
            <a:endParaRPr lang="en-US" sz="1600" dirty="0">
              <a:latin typeface="Comic Sans MS" pitchFamily="66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dirty="0">
                <a:latin typeface="Comic Sans MS" pitchFamily="66" charset="0"/>
              </a:rPr>
              <a:t>The best place was Maui. I loved everything there.</a:t>
            </a:r>
          </a:p>
          <a:p>
            <a:pPr>
              <a:spcBef>
                <a:spcPts val="0"/>
              </a:spcBef>
              <a:buNone/>
            </a:pPr>
            <a:endParaRPr lang="en-US" sz="1800" dirty="0">
              <a:latin typeface="Comic Sans MS" pitchFamily="66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dirty="0">
                <a:latin typeface="Comic Sans MS" pitchFamily="66" charset="0"/>
              </a:rPr>
              <a:t>The weather was warm, sunny. </a:t>
            </a:r>
          </a:p>
          <a:p>
            <a:pPr>
              <a:spcBef>
                <a:spcPts val="0"/>
              </a:spcBef>
              <a:buNone/>
            </a:pPr>
            <a:endParaRPr lang="en-US" sz="1800" dirty="0">
              <a:latin typeface="Comic Sans MS" pitchFamily="66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dirty="0">
                <a:latin typeface="Comic Sans MS" pitchFamily="66" charset="0"/>
              </a:rPr>
              <a:t>It rained sometimes.  </a:t>
            </a:r>
          </a:p>
          <a:p>
            <a:pPr>
              <a:spcBef>
                <a:spcPts val="0"/>
              </a:spcBef>
              <a:buNone/>
            </a:pPr>
            <a:endParaRPr lang="en-US" sz="1800" dirty="0">
              <a:latin typeface="Comic Sans MS" pitchFamily="66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dirty="0">
                <a:latin typeface="Comic Sans MS" pitchFamily="66" charset="0"/>
              </a:rPr>
              <a:t>One time there was a double rainbow.</a:t>
            </a:r>
          </a:p>
          <a:p>
            <a:pPr>
              <a:spcBef>
                <a:spcPts val="0"/>
              </a:spcBef>
              <a:buNone/>
            </a:pPr>
            <a:endParaRPr lang="en-US" sz="2000" dirty="0">
              <a:latin typeface="Comic Sans MS" pitchFamily="66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dirty="0">
                <a:latin typeface="Comic Sans MS" pitchFamily="66" charset="0"/>
              </a:rPr>
              <a:t>The double rainbow was beautiful.</a:t>
            </a:r>
          </a:p>
        </p:txBody>
      </p:sp>
      <p:sp>
        <p:nvSpPr>
          <p:cNvPr id="4" name="Rectangle 3"/>
          <p:cNvSpPr/>
          <p:nvPr/>
        </p:nvSpPr>
        <p:spPr>
          <a:xfrm>
            <a:off x="2260600" y="685800"/>
            <a:ext cx="1473200" cy="457200"/>
          </a:xfrm>
          <a:prstGeom prst="rect">
            <a:avLst/>
          </a:prstGeom>
          <a:noFill/>
          <a:ln w="34925">
            <a:solidFill>
              <a:srgbClr val="FFC000"/>
            </a:solidFill>
          </a:ln>
          <a:effectLst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ectangle 5"/>
          <p:cNvSpPr/>
          <p:nvPr/>
        </p:nvSpPr>
        <p:spPr>
          <a:xfrm>
            <a:off x="419100" y="1295400"/>
            <a:ext cx="1117600" cy="457200"/>
          </a:xfrm>
          <a:prstGeom prst="rect">
            <a:avLst/>
          </a:prstGeom>
          <a:noFill/>
          <a:ln w="34925">
            <a:solidFill>
              <a:srgbClr val="FFC000"/>
            </a:solidFill>
          </a:ln>
          <a:effectLst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Rectangle 6"/>
          <p:cNvSpPr/>
          <p:nvPr/>
        </p:nvSpPr>
        <p:spPr>
          <a:xfrm>
            <a:off x="2514602" y="2886503"/>
            <a:ext cx="760863" cy="457200"/>
          </a:xfrm>
          <a:prstGeom prst="rect">
            <a:avLst/>
          </a:prstGeom>
          <a:noFill/>
          <a:ln w="34925">
            <a:solidFill>
              <a:srgbClr val="FFC000"/>
            </a:solidFill>
          </a:ln>
          <a:effectLst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/>
          <p:cNvSpPr/>
          <p:nvPr/>
        </p:nvSpPr>
        <p:spPr>
          <a:xfrm>
            <a:off x="4572000" y="2900150"/>
            <a:ext cx="914400" cy="457200"/>
          </a:xfrm>
          <a:prstGeom prst="rect">
            <a:avLst/>
          </a:prstGeom>
          <a:noFill/>
          <a:ln w="34925">
            <a:solidFill>
              <a:srgbClr val="FFC000"/>
            </a:solidFill>
          </a:ln>
          <a:effectLst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Rectangle 8"/>
          <p:cNvSpPr/>
          <p:nvPr/>
        </p:nvSpPr>
        <p:spPr>
          <a:xfrm>
            <a:off x="2159000" y="3581400"/>
            <a:ext cx="711200" cy="457200"/>
          </a:xfrm>
          <a:prstGeom prst="rect">
            <a:avLst/>
          </a:prstGeom>
          <a:noFill/>
          <a:ln w="34925">
            <a:solidFill>
              <a:srgbClr val="FFC000"/>
            </a:solidFill>
          </a:ln>
          <a:effectLst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/>
          <p:cNvSpPr/>
          <p:nvPr/>
        </p:nvSpPr>
        <p:spPr>
          <a:xfrm>
            <a:off x="482600" y="4343400"/>
            <a:ext cx="1117600" cy="457200"/>
          </a:xfrm>
          <a:prstGeom prst="rect">
            <a:avLst/>
          </a:prstGeom>
          <a:noFill/>
          <a:ln w="34925">
            <a:solidFill>
              <a:srgbClr val="FFC000"/>
            </a:solidFill>
          </a:ln>
          <a:effectLst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Rectangle 10"/>
          <p:cNvSpPr/>
          <p:nvPr/>
        </p:nvSpPr>
        <p:spPr>
          <a:xfrm>
            <a:off x="1752600" y="5032612"/>
            <a:ext cx="1625600" cy="457200"/>
          </a:xfrm>
          <a:prstGeom prst="rect">
            <a:avLst/>
          </a:prstGeom>
          <a:noFill/>
          <a:ln w="34925">
            <a:solidFill>
              <a:srgbClr val="FFC000"/>
            </a:solidFill>
          </a:ln>
          <a:effectLst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/>
          <p:cNvSpPr/>
          <p:nvPr/>
        </p:nvSpPr>
        <p:spPr>
          <a:xfrm>
            <a:off x="3378200" y="5765042"/>
            <a:ext cx="711200" cy="457200"/>
          </a:xfrm>
          <a:prstGeom prst="rect">
            <a:avLst/>
          </a:prstGeom>
          <a:noFill/>
          <a:ln w="34925">
            <a:solidFill>
              <a:srgbClr val="FFC000"/>
            </a:solidFill>
          </a:ln>
          <a:effectLst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381000"/>
            <a:ext cx="5715000" cy="4419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Are these sentences correct?</a:t>
            </a:r>
          </a:p>
          <a:p>
            <a:pPr>
              <a:buNone/>
            </a:pP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 was visited Cusco.</a:t>
            </a:r>
          </a:p>
          <a:p>
            <a:pPr>
              <a:buNone/>
            </a:pP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They were looked at me..</a:t>
            </a:r>
          </a:p>
          <a:p>
            <a:pPr>
              <a:buNone/>
            </a:pP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She was cooked </a:t>
            </a:r>
            <a:r>
              <a:rPr lang="en-US" sz="2800" dirty="0" err="1">
                <a:latin typeface="Comic Sans MS" pitchFamily="66" charset="0"/>
              </a:rPr>
              <a:t>ceviche</a:t>
            </a:r>
            <a:r>
              <a:rPr lang="en-US" sz="2800" dirty="0">
                <a:latin typeface="Comic Sans MS" pitchFamily="66" charset="0"/>
              </a:rPr>
              <a:t>.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1447800" y="1371600"/>
            <a:ext cx="6400800" cy="2819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600" dirty="0">
                <a:solidFill>
                  <a:srgbClr val="FF0000"/>
                </a:solidFill>
                <a:latin typeface="Comic Sans MS" pitchFamily="66" charset="0"/>
              </a:rPr>
              <a:t>NO !!!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4724400"/>
            <a:ext cx="4038600" cy="609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What is the problem?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1371600"/>
            <a:ext cx="685800" cy="533400"/>
          </a:xfrm>
          <a:prstGeom prst="rect">
            <a:avLst/>
          </a:prstGeom>
          <a:noFill/>
          <a:ln w="95250">
            <a:solidFill>
              <a:srgbClr val="FFC000"/>
            </a:solidFill>
          </a:ln>
          <a:effectLst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2362200"/>
            <a:ext cx="838200" cy="533400"/>
          </a:xfrm>
          <a:prstGeom prst="rect">
            <a:avLst/>
          </a:prstGeom>
          <a:noFill/>
          <a:ln w="95250">
            <a:solidFill>
              <a:srgbClr val="FFC000"/>
            </a:solidFill>
          </a:ln>
          <a:effectLst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43000" y="3352800"/>
            <a:ext cx="685800" cy="533400"/>
          </a:xfrm>
          <a:prstGeom prst="rect">
            <a:avLst/>
          </a:prstGeom>
          <a:noFill/>
          <a:ln w="95250">
            <a:solidFill>
              <a:srgbClr val="FFC000"/>
            </a:solidFill>
          </a:ln>
          <a:effectLst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5029200" y="1371600"/>
            <a:ext cx="4495800" cy="3352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 visited Cusco.</a:t>
            </a:r>
          </a:p>
          <a:p>
            <a:pPr>
              <a:buNone/>
            </a:pP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They looked at me.</a:t>
            </a:r>
          </a:p>
          <a:p>
            <a:pPr>
              <a:buNone/>
            </a:pP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She cooked </a:t>
            </a:r>
            <a:r>
              <a:rPr lang="en-US" sz="2800" dirty="0" err="1">
                <a:latin typeface="Comic Sans MS" pitchFamily="66" charset="0"/>
              </a:rPr>
              <a:t>ceviche</a:t>
            </a:r>
            <a:r>
              <a:rPr lang="en-US" sz="2800" dirty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  <p:bldP spid="4" grpId="2" build="p"/>
      <p:bldP spid="5" grpId="0" build="p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		I love to travel. When I lived in the U.S.  I traveled to different places, I visited Las Vegas, Los Angeles, Salt Lake City, Atlanta, Myrtle Beach, Reno, Lake Tahoe, Denver and Maui. The best place was Maui. I loved everything there. The weather was warm and sunny. Sometimes it rained but after the rain, it was sunny again. One time there was a double rainbow after it rained, it was beautiful.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380" y="4384343"/>
            <a:ext cx="3654277" cy="243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257"/>
            <a:ext cx="9144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>
                <a:solidFill>
                  <a:srgbClr val="000099"/>
                </a:solidFill>
                <a:latin typeface="Comic Sans MS" pitchFamily="66" charset="0"/>
              </a:rPr>
              <a:t>Regular</a:t>
            </a:r>
            <a:r>
              <a:rPr lang="en-US" sz="3600" b="1">
                <a:latin typeface="Comic Sans MS" pitchFamily="66" charset="0"/>
              </a:rPr>
              <a:t> verbs are verbs that ….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5" y="1981200"/>
            <a:ext cx="7742237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b="1" dirty="0">
              <a:latin typeface="Maiandra GD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000" b="1" dirty="0">
              <a:latin typeface="Maiandra GD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006600"/>
                </a:solidFill>
                <a:latin typeface="Comic Sans MS" pitchFamily="66" charset="0"/>
              </a:rPr>
              <a:t>Simple Form			Past Tense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600" b="1" dirty="0"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latin typeface="Comic Sans MS" pitchFamily="66" charset="0"/>
              </a:rPr>
              <a:t>Walk				</a:t>
            </a:r>
            <a:endParaRPr lang="en-US" b="1" dirty="0" smtClean="0"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b="1" dirty="0" smtClean="0"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latin typeface="Comic Sans MS" pitchFamily="66" charset="0"/>
              </a:rPr>
              <a:t>Play </a:t>
            </a:r>
            <a:r>
              <a:rPr lang="en-US" b="1" dirty="0">
                <a:latin typeface="Comic Sans MS" pitchFamily="66" charset="0"/>
              </a:rPr>
              <a:t>		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600" b="1" dirty="0"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latin typeface="Comic Sans MS" pitchFamily="66" charset="0"/>
              </a:rPr>
              <a:t>Cry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600" b="1" dirty="0"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latin typeface="Comic Sans MS" pitchFamily="66" charset="0"/>
              </a:rPr>
              <a:t>Live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b="1" dirty="0">
              <a:latin typeface="Comic Sans MS" pitchFamily="66" charset="0"/>
            </a:endParaRPr>
          </a:p>
        </p:txBody>
      </p:sp>
      <p:sp>
        <p:nvSpPr>
          <p:cNvPr id="27652" name="WordArt 4"/>
          <p:cNvSpPr>
            <a:spLocks noChangeArrowheads="1" noChangeShapeType="1" noTextEdit="1"/>
          </p:cNvSpPr>
          <p:nvPr/>
        </p:nvSpPr>
        <p:spPr bwMode="auto">
          <a:xfrm>
            <a:off x="5638800" y="3124200"/>
            <a:ext cx="10668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aiandra GD"/>
              </a:rPr>
              <a:t>walk</a:t>
            </a:r>
          </a:p>
        </p:txBody>
      </p:sp>
      <p:sp>
        <p:nvSpPr>
          <p:cNvPr id="27653" name="WordArt 5"/>
          <p:cNvSpPr>
            <a:spLocks noChangeArrowheads="1" noChangeShapeType="1" noTextEdit="1"/>
          </p:cNvSpPr>
          <p:nvPr/>
        </p:nvSpPr>
        <p:spPr bwMode="auto">
          <a:xfrm>
            <a:off x="6819901" y="3185160"/>
            <a:ext cx="466725" cy="24384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3300"/>
                </a:solidFill>
                <a:latin typeface="Maiandra GD"/>
              </a:rPr>
              <a:t>ed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CC3300"/>
              </a:solidFill>
              <a:latin typeface="Maiandra GD"/>
            </a:endParaRPr>
          </a:p>
        </p:txBody>
      </p:sp>
      <p:sp>
        <p:nvSpPr>
          <p:cNvPr id="27654" name="WordArt 6"/>
          <p:cNvSpPr>
            <a:spLocks noChangeArrowheads="1" noChangeShapeType="1" noTextEdit="1"/>
          </p:cNvSpPr>
          <p:nvPr/>
        </p:nvSpPr>
        <p:spPr bwMode="auto">
          <a:xfrm>
            <a:off x="5638800" y="3810002"/>
            <a:ext cx="914400" cy="3667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aiandra GD"/>
              </a:rPr>
              <a:t>play</a:t>
            </a:r>
          </a:p>
        </p:txBody>
      </p:sp>
      <p:sp>
        <p:nvSpPr>
          <p:cNvPr id="27655" name="WordArt 7"/>
          <p:cNvSpPr>
            <a:spLocks noChangeArrowheads="1" noChangeShapeType="1" noTextEdit="1"/>
          </p:cNvSpPr>
          <p:nvPr/>
        </p:nvSpPr>
        <p:spPr bwMode="auto">
          <a:xfrm>
            <a:off x="6553202" y="3886200"/>
            <a:ext cx="466725" cy="24384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3300"/>
                </a:solidFill>
                <a:latin typeface="Maiandra GD"/>
              </a:rPr>
              <a:t>ed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CC3300"/>
              </a:solidFill>
              <a:latin typeface="Maiandra GD"/>
            </a:endParaRPr>
          </a:p>
        </p:txBody>
      </p:sp>
      <p:sp>
        <p:nvSpPr>
          <p:cNvPr id="27656" name="WordArt 8"/>
          <p:cNvSpPr>
            <a:spLocks noChangeArrowheads="1" noChangeShapeType="1" noTextEdit="1"/>
          </p:cNvSpPr>
          <p:nvPr/>
        </p:nvSpPr>
        <p:spPr bwMode="auto">
          <a:xfrm>
            <a:off x="5638800" y="4572000"/>
            <a:ext cx="533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aiandra GD"/>
              </a:rPr>
              <a:t>cri</a:t>
            </a:r>
          </a:p>
        </p:txBody>
      </p:sp>
      <p:sp>
        <p:nvSpPr>
          <p:cNvPr id="27657" name="WordArt 9"/>
          <p:cNvSpPr>
            <a:spLocks noChangeArrowheads="1" noChangeShapeType="1" noTextEdit="1"/>
          </p:cNvSpPr>
          <p:nvPr/>
        </p:nvSpPr>
        <p:spPr bwMode="auto">
          <a:xfrm>
            <a:off x="6248402" y="4652962"/>
            <a:ext cx="466725" cy="24384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3300"/>
                </a:solidFill>
                <a:latin typeface="Maiandra GD"/>
              </a:rPr>
              <a:t>ed</a:t>
            </a:r>
          </a:p>
        </p:txBody>
      </p:sp>
      <p:sp>
        <p:nvSpPr>
          <p:cNvPr id="27658" name="WordArt 10"/>
          <p:cNvSpPr>
            <a:spLocks noChangeArrowheads="1" noChangeShapeType="1" noTextEdit="1"/>
          </p:cNvSpPr>
          <p:nvPr/>
        </p:nvSpPr>
        <p:spPr bwMode="auto">
          <a:xfrm>
            <a:off x="5638800" y="5253038"/>
            <a:ext cx="533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aiandra GD"/>
              </a:rPr>
              <a:t>liv</a:t>
            </a:r>
          </a:p>
        </p:txBody>
      </p:sp>
      <p:sp>
        <p:nvSpPr>
          <p:cNvPr id="27659" name="WordArt 11"/>
          <p:cNvSpPr>
            <a:spLocks noChangeArrowheads="1" noChangeShapeType="1" noTextEdit="1"/>
          </p:cNvSpPr>
          <p:nvPr/>
        </p:nvSpPr>
        <p:spPr bwMode="auto">
          <a:xfrm>
            <a:off x="6248402" y="5334000"/>
            <a:ext cx="466725" cy="24384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3300"/>
                </a:solidFill>
                <a:latin typeface="Maiandra GD"/>
              </a:rPr>
              <a:t>ed</a:t>
            </a:r>
          </a:p>
        </p:txBody>
      </p:sp>
      <p:pic>
        <p:nvPicPr>
          <p:cNvPr id="27660" name="Picture 12" descr="j00786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2" y="2193927"/>
            <a:ext cx="1317625" cy="2835275"/>
          </a:xfrm>
          <a:prstGeom prst="rect">
            <a:avLst/>
          </a:prstGeom>
          <a:noFill/>
        </p:spPr>
      </p:pic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1173163" y="1600200"/>
            <a:ext cx="3276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>
                <a:latin typeface="Comic Sans MS" pitchFamily="66" charset="0"/>
              </a:rPr>
              <a:t>…end with –</a:t>
            </a:r>
            <a:r>
              <a:rPr lang="en-US" sz="3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1" grpId="0" build="p" autoUpdateAnimBg="0"/>
      <p:bldP spid="27652" grpId="0" animBg="1"/>
      <p:bldP spid="27653" grpId="0" animBg="1"/>
      <p:bldP spid="27654" grpId="0" animBg="1"/>
      <p:bldP spid="27655" grpId="0" animBg="1"/>
      <p:bldP spid="27656" grpId="0" animBg="1"/>
      <p:bldP spid="27657" grpId="0" animBg="1"/>
      <p:bldP spid="27658" grpId="0" animBg="1"/>
      <p:bldP spid="27659" grpId="0" animBg="1"/>
      <p:bldP spid="2766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7772400" cy="1143000"/>
          </a:xfrm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en-US" sz="2400" b="1">
                <a:latin typeface="Comic Sans MS" pitchFamily="66" charset="0"/>
              </a:rPr>
              <a:t>For </a:t>
            </a:r>
            <a:r>
              <a:rPr lang="en-US" sz="2400" b="1">
                <a:solidFill>
                  <a:srgbClr val="000099"/>
                </a:solidFill>
                <a:latin typeface="Comic Sans MS" pitchFamily="66" charset="0"/>
              </a:rPr>
              <a:t>regular</a:t>
            </a:r>
            <a:r>
              <a:rPr lang="en-US" sz="2400" b="1">
                <a:latin typeface="Comic Sans MS" pitchFamily="66" charset="0"/>
              </a:rPr>
              <a:t> verbs, simply use the </a:t>
            </a:r>
            <a:r>
              <a:rPr lang="en-US" sz="2400" b="1">
                <a:solidFill>
                  <a:srgbClr val="000099"/>
                </a:solidFill>
                <a:latin typeface="Comic Sans MS" pitchFamily="66" charset="0"/>
              </a:rPr>
              <a:t>–ed</a:t>
            </a:r>
            <a:r>
              <a:rPr lang="en-US" sz="2400" b="1">
                <a:latin typeface="Comic Sans MS" pitchFamily="66" charset="0"/>
              </a:rPr>
              <a:t> form of the verb in a positive sentence.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2" y="2057400"/>
            <a:ext cx="7878763" cy="4114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mic Sans MS" pitchFamily="66" charset="0"/>
              </a:rPr>
              <a:t>When I was a child, Liz ___________  the piano.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latin typeface="Comic Sans MS" pitchFamily="66" charset="0"/>
              </a:rPr>
              <a:t>Donna ______________ and _______________  in Paris when she was </a:t>
            </a:r>
            <a:r>
              <a:rPr lang="en-US" b="1" dirty="0" smtClean="0">
                <a:latin typeface="Comic Sans MS" pitchFamily="66" charset="0"/>
              </a:rPr>
              <a:t>a child</a:t>
            </a:r>
            <a:r>
              <a:rPr lang="en-US" b="1" dirty="0">
                <a:latin typeface="Comic Sans MS" pitchFamily="66" charset="0"/>
              </a:rPr>
              <a:t>.</a:t>
            </a:r>
            <a:r>
              <a:rPr lang="en-US" b="1" dirty="0"/>
              <a:t>  </a:t>
            </a:r>
          </a:p>
        </p:txBody>
      </p:sp>
      <p:sp>
        <p:nvSpPr>
          <p:cNvPr id="32772" name="WordArt 4"/>
          <p:cNvSpPr>
            <a:spLocks noChangeArrowheads="1" noChangeShapeType="1" noTextEdit="1"/>
          </p:cNvSpPr>
          <p:nvPr/>
        </p:nvSpPr>
        <p:spPr bwMode="auto">
          <a:xfrm>
            <a:off x="4800600" y="1981202"/>
            <a:ext cx="1828800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90033"/>
                </a:solidFill>
                <a:latin typeface="Comic Sans MS"/>
              </a:rPr>
              <a:t>played</a:t>
            </a:r>
          </a:p>
        </p:txBody>
      </p:sp>
      <p:sp>
        <p:nvSpPr>
          <p:cNvPr id="32773" name="WordArt 5"/>
          <p:cNvSpPr>
            <a:spLocks noChangeArrowheads="1" noChangeShapeType="1" noTextEdit="1"/>
          </p:cNvSpPr>
          <p:nvPr/>
        </p:nvSpPr>
        <p:spPr bwMode="auto">
          <a:xfrm>
            <a:off x="2590802" y="4648202"/>
            <a:ext cx="1476375" cy="352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90033"/>
                </a:solidFill>
                <a:latin typeface="Comic Sans MS"/>
              </a:rPr>
              <a:t>lived</a:t>
            </a:r>
          </a:p>
        </p:txBody>
      </p:sp>
      <p:pic>
        <p:nvPicPr>
          <p:cNvPr id="32775" name="Picture 7" descr="j035798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0284" y="2667000"/>
            <a:ext cx="1741714" cy="1600200"/>
          </a:xfrm>
          <a:prstGeom prst="rect">
            <a:avLst/>
          </a:prstGeom>
          <a:noFill/>
        </p:spPr>
      </p:pic>
      <p:pic>
        <p:nvPicPr>
          <p:cNvPr id="32776" name="Picture 8" descr="j0172492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0402" y="5181602"/>
            <a:ext cx="1349375" cy="1235075"/>
          </a:xfrm>
          <a:prstGeom prst="rect">
            <a:avLst/>
          </a:prstGeom>
          <a:noFill/>
        </p:spPr>
      </p:pic>
      <p:sp>
        <p:nvSpPr>
          <p:cNvPr id="32777" name="WordArt 9"/>
          <p:cNvSpPr>
            <a:spLocks noChangeArrowheads="1" noChangeShapeType="1" noTextEdit="1"/>
          </p:cNvSpPr>
          <p:nvPr/>
        </p:nvSpPr>
        <p:spPr bwMode="auto">
          <a:xfrm>
            <a:off x="1143000" y="5867400"/>
            <a:ext cx="28956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800080"/>
                </a:solidFill>
                <a:latin typeface="Maiandra GD"/>
              </a:rPr>
              <a:t>**Be careful with</a:t>
            </a:r>
          </a:p>
          <a:p>
            <a:pPr algn="ctr"/>
            <a:r>
              <a:rPr lang="en-US" sz="3600" b="1" kern="1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800080"/>
                </a:solidFill>
                <a:latin typeface="Maiandra GD"/>
              </a:rPr>
              <a:t>spelling changes!</a:t>
            </a:r>
          </a:p>
        </p:txBody>
      </p:sp>
      <p:sp>
        <p:nvSpPr>
          <p:cNvPr id="32778" name="WordArt 10"/>
          <p:cNvSpPr>
            <a:spLocks noChangeArrowheads="1" noChangeShapeType="1" noTextEdit="1"/>
          </p:cNvSpPr>
          <p:nvPr/>
        </p:nvSpPr>
        <p:spPr bwMode="auto">
          <a:xfrm>
            <a:off x="5867402" y="4572002"/>
            <a:ext cx="2162175" cy="4286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90033"/>
                </a:solidFill>
                <a:latin typeface="Comic Sans MS"/>
              </a:rPr>
              <a:t>studied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ian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 autoUpdateAnimBg="0"/>
      <p:bldP spid="32771" grpId="0" build="p" autoUpdateAnimBg="0"/>
      <p:bldP spid="32772" grpId="0" animBg="1"/>
      <p:bldP spid="32773" grpId="0" animBg="1"/>
      <p:bldP spid="32777" grpId="0" animBg="1"/>
      <p:bldP spid="3277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sz="3600" b="1">
                <a:solidFill>
                  <a:schemeClr val="bg1"/>
                </a:solidFill>
                <a:latin typeface="Maiandra GD" pitchFamily="34" charset="0"/>
              </a:rPr>
              <a:t>For negative sentences, USE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2" y="3276600"/>
            <a:ext cx="6142037" cy="32004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endParaRPr lang="en-US" sz="700" b="1" dirty="0">
              <a:latin typeface="Maiandra GD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600" b="1" dirty="0">
                <a:latin typeface="Comic Sans MS" pitchFamily="66" charset="0"/>
              </a:rPr>
              <a:t>I studied architecture.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600" b="1" dirty="0">
                <a:latin typeface="Comic Sans MS" pitchFamily="66" charset="0"/>
              </a:rPr>
              <a:t>I </a:t>
            </a:r>
            <a:r>
              <a:rPr lang="en-US" sz="3600" b="1" dirty="0">
                <a:solidFill>
                  <a:schemeClr val="accent2"/>
                </a:solidFill>
                <a:latin typeface="Comic Sans MS" pitchFamily="66" charset="0"/>
              </a:rPr>
              <a:t>didn’t study</a:t>
            </a:r>
            <a:r>
              <a:rPr lang="en-US" sz="3600" b="1" dirty="0">
                <a:latin typeface="Comic Sans MS" pitchFamily="66" charset="0"/>
              </a:rPr>
              <a:t> medicine because I like to design.</a:t>
            </a:r>
          </a:p>
          <a:p>
            <a:pPr marL="0" indent="0">
              <a:lnSpc>
                <a:spcPct val="90000"/>
              </a:lnSpc>
              <a:buNone/>
            </a:pPr>
            <a:endParaRPr lang="en-US" sz="3600" b="1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34820" name="WordArt 4"/>
          <p:cNvSpPr>
            <a:spLocks noChangeArrowheads="1" noChangeShapeType="1" noTextEdit="1"/>
          </p:cNvSpPr>
          <p:nvPr/>
        </p:nvSpPr>
        <p:spPr bwMode="auto">
          <a:xfrm>
            <a:off x="1173163" y="1752602"/>
            <a:ext cx="2971800" cy="733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Comic Sans MS"/>
              </a:rPr>
              <a:t>did not</a:t>
            </a:r>
          </a:p>
        </p:txBody>
      </p:sp>
      <p:sp>
        <p:nvSpPr>
          <p:cNvPr id="34821" name="WordArt 5"/>
          <p:cNvSpPr>
            <a:spLocks noChangeArrowheads="1" noChangeShapeType="1" noTextEdit="1"/>
          </p:cNvSpPr>
          <p:nvPr/>
        </p:nvSpPr>
        <p:spPr bwMode="auto">
          <a:xfrm>
            <a:off x="1905000" y="2667000"/>
            <a:ext cx="1309688" cy="5476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Comic Sans MS"/>
              </a:rPr>
              <a:t>or</a:t>
            </a:r>
          </a:p>
        </p:txBody>
      </p:sp>
      <p:sp>
        <p:nvSpPr>
          <p:cNvPr id="34822" name="WordArt 6"/>
          <p:cNvSpPr>
            <a:spLocks noChangeArrowheads="1" noChangeShapeType="1" noTextEdit="1"/>
          </p:cNvSpPr>
          <p:nvPr/>
        </p:nvSpPr>
        <p:spPr bwMode="auto">
          <a:xfrm>
            <a:off x="1219200" y="3352800"/>
            <a:ext cx="29718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Comic Sans MS"/>
              </a:rPr>
              <a:t>didn't</a:t>
            </a:r>
          </a:p>
        </p:txBody>
      </p:sp>
      <p:sp>
        <p:nvSpPr>
          <p:cNvPr id="34823" name="WordArt 7"/>
          <p:cNvSpPr>
            <a:spLocks noChangeArrowheads="1" noChangeShapeType="1" noTextEdit="1"/>
          </p:cNvSpPr>
          <p:nvPr/>
        </p:nvSpPr>
        <p:spPr bwMode="auto">
          <a:xfrm>
            <a:off x="4343402" y="2514600"/>
            <a:ext cx="1076325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Goudy Stout"/>
              </a:rPr>
              <a:t>+</a:t>
            </a:r>
          </a:p>
        </p:txBody>
      </p:sp>
      <p:sp>
        <p:nvSpPr>
          <p:cNvPr id="34824" name="WordArt 8"/>
          <p:cNvSpPr>
            <a:spLocks noChangeArrowheads="1" noChangeShapeType="1" noTextEdit="1"/>
          </p:cNvSpPr>
          <p:nvPr/>
        </p:nvSpPr>
        <p:spPr bwMode="auto">
          <a:xfrm>
            <a:off x="5867400" y="1905000"/>
            <a:ext cx="2743200" cy="2438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Comic Sans MS"/>
              </a:rPr>
              <a:t>verb,</a:t>
            </a:r>
          </a:p>
          <a:p>
            <a:pPr algn="ctr"/>
            <a:r>
              <a:rPr 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Comic Sans MS"/>
              </a:rPr>
              <a:t>simple</a:t>
            </a:r>
          </a:p>
          <a:p>
            <a:pPr algn="ctr"/>
            <a:r>
              <a:rPr 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Comic Sans MS"/>
              </a:rPr>
              <a:t>form</a:t>
            </a:r>
          </a:p>
        </p:txBody>
      </p:sp>
      <p:pic>
        <p:nvPicPr>
          <p:cNvPr id="34825" name="Picture 9" descr="pe02928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2800" y="4953002"/>
            <a:ext cx="1752600" cy="1722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nimBg="1" autoUpdateAnimBg="0"/>
      <p:bldP spid="34819" grpId="0" build="p" autoUpdateAnimBg="0"/>
      <p:bldP spid="34820" grpId="0" animBg="1"/>
      <p:bldP spid="34821" grpId="0" animBg="1"/>
      <p:bldP spid="34822" grpId="0" animBg="1"/>
      <p:bldP spid="34823" grpId="0" animBg="1"/>
      <p:bldP spid="348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152400"/>
            <a:ext cx="7772400" cy="762000"/>
          </a:xfrm>
        </p:spPr>
        <p:txBody>
          <a:bodyPr/>
          <a:lstStyle/>
          <a:p>
            <a:pPr algn="ctr"/>
            <a:r>
              <a:rPr lang="en-US" b="1">
                <a:solidFill>
                  <a:srgbClr val="800000"/>
                </a:solidFill>
                <a:latin typeface="Comic Sans MS" pitchFamily="66" charset="0"/>
              </a:rPr>
              <a:t>Pronunciation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5" y="2133600"/>
            <a:ext cx="7437437" cy="3886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600" b="1">
                <a:latin typeface="Comic Sans MS" pitchFamily="66" charset="0"/>
              </a:rPr>
              <a:t>The –ed ending in English has:</a:t>
            </a:r>
          </a:p>
          <a:p>
            <a:pPr>
              <a:buFont typeface="Wingdings" pitchFamily="2" charset="2"/>
              <a:buNone/>
            </a:pPr>
            <a:endParaRPr lang="en-US" sz="3600" b="1">
              <a:latin typeface="Comic Sans MS" pitchFamily="66" charset="0"/>
            </a:endParaRPr>
          </a:p>
        </p:txBody>
      </p:sp>
      <p:sp>
        <p:nvSpPr>
          <p:cNvPr id="38916" name="WordArt 4"/>
          <p:cNvSpPr>
            <a:spLocks noChangeArrowheads="1" noChangeShapeType="1" noTextEdit="1"/>
          </p:cNvSpPr>
          <p:nvPr/>
        </p:nvSpPr>
        <p:spPr bwMode="auto">
          <a:xfrm>
            <a:off x="1981200" y="990602"/>
            <a:ext cx="6096000" cy="1376363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</a:bodyPr>
          <a:lstStyle/>
          <a:p>
            <a:pPr algn="ctr"/>
            <a:r>
              <a:rPr lang="en-US" sz="3600" b="1" kern="1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Times New Roman"/>
                <a:cs typeface="Times New Roman"/>
              </a:rPr>
              <a:t>of regular verbs</a:t>
            </a:r>
          </a:p>
        </p:txBody>
      </p:sp>
      <p:sp>
        <p:nvSpPr>
          <p:cNvPr id="38917" name="WordArt 5"/>
          <p:cNvSpPr>
            <a:spLocks noChangeArrowheads="1" noChangeShapeType="1" noTextEdit="1"/>
          </p:cNvSpPr>
          <p:nvPr/>
        </p:nvSpPr>
        <p:spPr bwMode="auto">
          <a:xfrm>
            <a:off x="1600200" y="2819400"/>
            <a:ext cx="60198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Times New Roman"/>
                <a:cs typeface="Times New Roman"/>
              </a:rPr>
              <a:t>3 different sounds</a:t>
            </a:r>
          </a:p>
        </p:txBody>
      </p:sp>
      <p:sp>
        <p:nvSpPr>
          <p:cNvPr id="38918" name="WordArt 6"/>
          <p:cNvSpPr>
            <a:spLocks noChangeArrowheads="1" noChangeShapeType="1" noTextEdit="1"/>
          </p:cNvSpPr>
          <p:nvPr/>
        </p:nvSpPr>
        <p:spPr bwMode="auto">
          <a:xfrm>
            <a:off x="1295400" y="4343400"/>
            <a:ext cx="1600200" cy="1828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latin typeface="Times New Roman"/>
                <a:cs typeface="Times New Roman"/>
              </a:rPr>
              <a:t>t</a:t>
            </a:r>
          </a:p>
        </p:txBody>
      </p:sp>
      <p:sp>
        <p:nvSpPr>
          <p:cNvPr id="38919" name="WordArt 7"/>
          <p:cNvSpPr>
            <a:spLocks noChangeArrowheads="1" noChangeShapeType="1" noTextEdit="1"/>
          </p:cNvSpPr>
          <p:nvPr/>
        </p:nvSpPr>
        <p:spPr bwMode="auto">
          <a:xfrm>
            <a:off x="3657600" y="3962400"/>
            <a:ext cx="1600200" cy="1828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38920" name="WordArt 8"/>
          <p:cNvSpPr>
            <a:spLocks noChangeArrowheads="1" noChangeShapeType="1" noTextEdit="1"/>
          </p:cNvSpPr>
          <p:nvPr/>
        </p:nvSpPr>
        <p:spPr bwMode="auto">
          <a:xfrm>
            <a:off x="6172200" y="4343400"/>
            <a:ext cx="2286000" cy="1828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latin typeface="Times New Roman"/>
                <a:cs typeface="Times New Roman"/>
              </a:rPr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  <p:bldP spid="38915" grpId="0" build="p" autoUpdateAnimBg="0"/>
      <p:bldP spid="38916" grpId="0" animBg="1"/>
      <p:bldP spid="38917" grpId="0" animBg="1"/>
      <p:bldP spid="38918" grpId="0" animBg="1"/>
      <p:bldP spid="38919" grpId="0" animBg="1"/>
      <p:bldP spid="389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omic Sans MS" pitchFamily="66" charset="0"/>
              </a:rPr>
              <a:t>Some regular verbs end with a “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</a:t>
            </a:r>
            <a:r>
              <a:rPr lang="en-US" b="1">
                <a:latin typeface="Comic Sans MS" pitchFamily="66" charset="0"/>
              </a:rPr>
              <a:t>” sound: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4400" b="1">
                <a:solidFill>
                  <a:srgbClr val="000099"/>
                </a:solidFill>
                <a:latin typeface="Comic Sans MS" pitchFamily="66" charset="0"/>
              </a:rPr>
              <a:t>walked</a:t>
            </a:r>
          </a:p>
          <a:p>
            <a:pPr>
              <a:buFont typeface="Wingdings" pitchFamily="2" charset="2"/>
              <a:buNone/>
            </a:pPr>
            <a:r>
              <a:rPr lang="en-US" sz="4400" b="1">
                <a:solidFill>
                  <a:srgbClr val="000099"/>
                </a:solidFill>
                <a:latin typeface="Comic Sans MS" pitchFamily="66" charset="0"/>
              </a:rPr>
              <a:t>laughed</a:t>
            </a:r>
          </a:p>
          <a:p>
            <a:pPr>
              <a:buFont typeface="Wingdings" pitchFamily="2" charset="2"/>
              <a:buNone/>
            </a:pPr>
            <a:r>
              <a:rPr lang="en-US" sz="4400" b="1">
                <a:solidFill>
                  <a:srgbClr val="000099"/>
                </a:solidFill>
                <a:latin typeface="Comic Sans MS" pitchFamily="66" charset="0"/>
              </a:rPr>
              <a:t>washed</a:t>
            </a:r>
          </a:p>
          <a:p>
            <a:pPr>
              <a:buFont typeface="Wingdings" pitchFamily="2" charset="2"/>
              <a:buNone/>
            </a:pPr>
            <a:r>
              <a:rPr lang="en-US" sz="4400" b="1">
                <a:solidFill>
                  <a:srgbClr val="000099"/>
                </a:solidFill>
                <a:latin typeface="Comic Sans MS" pitchFamily="66" charset="0"/>
              </a:rPr>
              <a:t>talked</a:t>
            </a:r>
          </a:p>
          <a:p>
            <a:pPr>
              <a:buFont typeface="Wingdings" pitchFamily="2" charset="2"/>
              <a:buNone/>
            </a:pPr>
            <a:r>
              <a:rPr lang="en-US" sz="4400" b="1">
                <a:solidFill>
                  <a:srgbClr val="000099"/>
                </a:solidFill>
                <a:latin typeface="Comic Sans MS" pitchFamily="66" charset="0"/>
              </a:rPr>
              <a:t>jumped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omic Sans MS" pitchFamily="66" charset="0"/>
              </a:rPr>
              <a:t>Some regular verbs end with a “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</a:t>
            </a:r>
            <a:r>
              <a:rPr lang="en-US" b="1">
                <a:latin typeface="Comic Sans MS" pitchFamily="66" charset="0"/>
              </a:rPr>
              <a:t>” sound: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4400" b="1">
                <a:solidFill>
                  <a:schemeClr val="accent2"/>
                </a:solidFill>
                <a:latin typeface="Comic Sans MS" pitchFamily="66" charset="0"/>
              </a:rPr>
              <a:t>planned</a:t>
            </a:r>
          </a:p>
          <a:p>
            <a:pPr>
              <a:buFont typeface="Wingdings" pitchFamily="2" charset="2"/>
              <a:buNone/>
            </a:pPr>
            <a:r>
              <a:rPr lang="en-US" sz="4400" b="1">
                <a:solidFill>
                  <a:schemeClr val="accent2"/>
                </a:solidFill>
                <a:latin typeface="Comic Sans MS" pitchFamily="66" charset="0"/>
              </a:rPr>
              <a:t>played</a:t>
            </a:r>
          </a:p>
          <a:p>
            <a:pPr>
              <a:buFont typeface="Wingdings" pitchFamily="2" charset="2"/>
              <a:buNone/>
            </a:pPr>
            <a:r>
              <a:rPr lang="en-US" sz="4400" b="1">
                <a:solidFill>
                  <a:schemeClr val="accent2"/>
                </a:solidFill>
                <a:latin typeface="Comic Sans MS" pitchFamily="66" charset="0"/>
              </a:rPr>
              <a:t>learned</a:t>
            </a:r>
          </a:p>
          <a:p>
            <a:pPr>
              <a:buFont typeface="Wingdings" pitchFamily="2" charset="2"/>
              <a:buNone/>
            </a:pPr>
            <a:r>
              <a:rPr lang="en-US" sz="4400" b="1">
                <a:solidFill>
                  <a:schemeClr val="accent2"/>
                </a:solidFill>
                <a:latin typeface="Comic Sans MS" pitchFamily="66" charset="0"/>
              </a:rPr>
              <a:t>answered</a:t>
            </a:r>
          </a:p>
          <a:p>
            <a:pPr>
              <a:buFont typeface="Wingdings" pitchFamily="2" charset="2"/>
              <a:buNone/>
            </a:pPr>
            <a:r>
              <a:rPr lang="en-US" sz="4400" b="1">
                <a:solidFill>
                  <a:schemeClr val="accent2"/>
                </a:solidFill>
                <a:latin typeface="Comic Sans MS" pitchFamily="66" charset="0"/>
              </a:rPr>
              <a:t>loved</a:t>
            </a:r>
          </a:p>
          <a:p>
            <a:pPr>
              <a:buFont typeface="Wingdings" pitchFamily="2" charset="2"/>
              <a:buNone/>
            </a:pPr>
            <a:endParaRPr lang="en-US" sz="360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72400" cy="1143000"/>
          </a:xfrm>
        </p:spPr>
        <p:txBody>
          <a:bodyPr/>
          <a:lstStyle/>
          <a:p>
            <a:r>
              <a:rPr lang="en-US" b="1" dirty="0">
                <a:latin typeface="Comic Sans MS" pitchFamily="66" charset="0"/>
              </a:rPr>
              <a:t>Other regular verbs end with an “</a:t>
            </a:r>
            <a:r>
              <a:rPr lang="en-US" b="1" dirty="0">
                <a:solidFill>
                  <a:schemeClr val="accent2"/>
                </a:solidFill>
                <a:latin typeface="Comic Sans MS" pitchFamily="66" charset="0"/>
              </a:rPr>
              <a:t>id</a:t>
            </a:r>
            <a:r>
              <a:rPr lang="en-US" b="1" dirty="0">
                <a:latin typeface="Comic Sans MS" pitchFamily="66" charset="0"/>
              </a:rPr>
              <a:t>” sound: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7772400" cy="41148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>
                <a:latin typeface="Comic Sans MS" pitchFamily="66" charset="0"/>
              </a:rPr>
              <a:t>These verbs have an </a:t>
            </a:r>
            <a:r>
              <a:rPr lang="en-US" sz="3600" b="1">
                <a:latin typeface="Comic Sans MS" pitchFamily="66" charset="0"/>
              </a:rPr>
              <a:t>extra syllable</a:t>
            </a:r>
            <a:r>
              <a:rPr lang="en-US" sz="2800" b="1">
                <a:latin typeface="Comic Sans MS" pitchFamily="66" charset="0"/>
              </a:rPr>
              <a:t>:</a:t>
            </a:r>
          </a:p>
          <a:p>
            <a:pPr marL="0" indent="0">
              <a:buNone/>
            </a:pPr>
            <a:r>
              <a:rPr lang="en-US" b="1">
                <a:solidFill>
                  <a:srgbClr val="000099"/>
                </a:solidFill>
                <a:latin typeface="Comic Sans MS" pitchFamily="66" charset="0"/>
              </a:rPr>
              <a:t>Simple Form			Past Tense</a:t>
            </a:r>
          </a:p>
          <a:p>
            <a:pPr marL="0" indent="0">
              <a:buNone/>
            </a:pPr>
            <a:endParaRPr lang="en-US" b="1">
              <a:solidFill>
                <a:srgbClr val="990033"/>
              </a:solidFill>
              <a:latin typeface="Comic Sans MS" pitchFamily="66" charset="0"/>
            </a:endParaRPr>
          </a:p>
        </p:txBody>
      </p:sp>
      <p:sp>
        <p:nvSpPr>
          <p:cNvPr id="41988" name="WordArt 4"/>
          <p:cNvSpPr>
            <a:spLocks noChangeArrowheads="1" noChangeShapeType="1" noTextEdit="1"/>
          </p:cNvSpPr>
          <p:nvPr/>
        </p:nvSpPr>
        <p:spPr bwMode="auto">
          <a:xfrm>
            <a:off x="381002" y="3429002"/>
            <a:ext cx="3171825" cy="733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90033"/>
                </a:solidFill>
                <a:latin typeface="Comic Sans MS"/>
              </a:rPr>
              <a:t>invite</a:t>
            </a:r>
          </a:p>
        </p:txBody>
      </p:sp>
      <p:sp>
        <p:nvSpPr>
          <p:cNvPr id="41989" name="WordArt 5"/>
          <p:cNvSpPr>
            <a:spLocks noChangeArrowheads="1" noChangeShapeType="1" noTextEdit="1"/>
          </p:cNvSpPr>
          <p:nvPr/>
        </p:nvSpPr>
        <p:spPr bwMode="auto">
          <a:xfrm>
            <a:off x="4648200" y="3429002"/>
            <a:ext cx="3352800" cy="733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90033"/>
                </a:solidFill>
                <a:latin typeface="Comic Sans MS"/>
              </a:rPr>
              <a:t>invited</a:t>
            </a:r>
          </a:p>
        </p:txBody>
      </p:sp>
      <p:sp>
        <p:nvSpPr>
          <p:cNvPr id="41990" name="WordArt 6"/>
          <p:cNvSpPr>
            <a:spLocks noChangeArrowheads="1" noChangeShapeType="1" noTextEdit="1"/>
          </p:cNvSpPr>
          <p:nvPr/>
        </p:nvSpPr>
        <p:spPr bwMode="auto">
          <a:xfrm>
            <a:off x="381000" y="4433888"/>
            <a:ext cx="33528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90033"/>
                </a:solidFill>
                <a:latin typeface="Comic Sans MS"/>
              </a:rPr>
              <a:t>wait</a:t>
            </a:r>
          </a:p>
        </p:txBody>
      </p:sp>
      <p:sp>
        <p:nvSpPr>
          <p:cNvPr id="41991" name="WordArt 7"/>
          <p:cNvSpPr>
            <a:spLocks noChangeArrowheads="1" noChangeShapeType="1" noTextEdit="1"/>
          </p:cNvSpPr>
          <p:nvPr/>
        </p:nvSpPr>
        <p:spPr bwMode="auto">
          <a:xfrm>
            <a:off x="4648200" y="4371977"/>
            <a:ext cx="3429000" cy="733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90033"/>
                </a:solidFill>
                <a:latin typeface="Comic Sans MS"/>
              </a:rPr>
              <a:t>waited</a:t>
            </a:r>
          </a:p>
        </p:txBody>
      </p:sp>
      <p:sp>
        <p:nvSpPr>
          <p:cNvPr id="41992" name="WordArt 8"/>
          <p:cNvSpPr>
            <a:spLocks noChangeArrowheads="1" noChangeShapeType="1" noTextEdit="1"/>
          </p:cNvSpPr>
          <p:nvPr/>
        </p:nvSpPr>
        <p:spPr bwMode="auto">
          <a:xfrm>
            <a:off x="381000" y="5410200"/>
            <a:ext cx="33528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90033"/>
                </a:solidFill>
                <a:latin typeface="Comic Sans MS"/>
              </a:rPr>
              <a:t>decide</a:t>
            </a:r>
          </a:p>
        </p:txBody>
      </p:sp>
      <p:sp>
        <p:nvSpPr>
          <p:cNvPr id="41993" name="WordArt 9"/>
          <p:cNvSpPr>
            <a:spLocks noChangeArrowheads="1" noChangeShapeType="1" noTextEdit="1"/>
          </p:cNvSpPr>
          <p:nvPr/>
        </p:nvSpPr>
        <p:spPr bwMode="auto">
          <a:xfrm>
            <a:off x="4267200" y="5334000"/>
            <a:ext cx="38862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90033"/>
                </a:solidFill>
                <a:latin typeface="Comic Sans MS"/>
              </a:rPr>
              <a:t>decided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invi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invite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ai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aite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eci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ecide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utoUpdateAnimBg="0"/>
      <p:bldP spid="41987" grpId="0" build="p" autoUpdateAnimBg="0"/>
      <p:bldP spid="41988" grpId="0" animBg="1"/>
      <p:bldP spid="41989" grpId="0" animBg="1"/>
      <p:bldP spid="41990" grpId="0" animBg="1"/>
      <p:bldP spid="41991" grpId="0" animBg="1"/>
      <p:bldP spid="41992" grpId="0" animBg="1"/>
      <p:bldP spid="4199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89</TotalTime>
  <Words>380</Words>
  <Application>Microsoft Office PowerPoint</Application>
  <PresentationFormat>On-screen Show (4:3)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Century Schoolbook</vt:lpstr>
      <vt:lpstr>Comic Sans MS</vt:lpstr>
      <vt:lpstr>Goudy Stout</vt:lpstr>
      <vt:lpstr>Maiandra GD</vt:lpstr>
      <vt:lpstr>Times New Roman</vt:lpstr>
      <vt:lpstr>Wingdings</vt:lpstr>
      <vt:lpstr>Wingdings 2</vt:lpstr>
      <vt:lpstr>Oriel</vt:lpstr>
      <vt:lpstr>The Simple Past Tense of Regular Verbs</vt:lpstr>
      <vt:lpstr>PowerPoint Presentation</vt:lpstr>
      <vt:lpstr>Regular verbs are verbs that ….</vt:lpstr>
      <vt:lpstr>For regular verbs, simply use the –ed form of the verb in a positive sentence.</vt:lpstr>
      <vt:lpstr>For negative sentences, USE</vt:lpstr>
      <vt:lpstr>Pronunciation</vt:lpstr>
      <vt:lpstr>Some regular verbs end with a “t” sound:</vt:lpstr>
      <vt:lpstr>Some regular verbs end with a “d” sound:</vt:lpstr>
      <vt:lpstr>Other regular verbs end with an “id” sound:</vt:lpstr>
      <vt:lpstr>There are rules that tell us how to pronounce the -ed.</vt:lpstr>
      <vt:lpstr>PowerPoint Presentation</vt:lpstr>
      <vt:lpstr>PowerPoint Presentation</vt:lpstr>
    </vt:vector>
  </TitlesOfParts>
  <Company>Berts-pc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Simple Past Tense of Regular Verbs</dc:title>
  <dc:creator>Lychee</dc:creator>
  <cp:lastModifiedBy>Koshka</cp:lastModifiedBy>
  <cp:revision>21</cp:revision>
  <dcterms:created xsi:type="dcterms:W3CDTF">2010-11-11T16:09:43Z</dcterms:created>
  <dcterms:modified xsi:type="dcterms:W3CDTF">2014-07-14T17:34:55Z</dcterms:modified>
</cp:coreProperties>
</file>