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E384303-1224-4A4B-899D-C5F37AB5A0EE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5A15C-811D-47F0-8745-4F7D725CD7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7" Type="http://schemas.openxmlformats.org/officeDocument/2006/relationships/audio" Target="../media/audio7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bin"/><Relationship Id="rId5" Type="http://schemas.openxmlformats.org/officeDocument/2006/relationships/audio" Target="../media/audio5.bin"/><Relationship Id="rId4" Type="http://schemas.openxmlformats.org/officeDocument/2006/relationships/audio" Target="../media/audio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1" y="1570038"/>
            <a:ext cx="8259763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Comic Sans MS" pitchFamily="66" charset="0"/>
              </a:rPr>
              <a:t>The Simple Past Tense of Regular Verbs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810000"/>
            <a:ext cx="6400800" cy="175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en-US" sz="2800" dirty="0">
                <a:latin typeface="Maiandra GD" pitchFamily="34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Form (structure)</a:t>
            </a:r>
          </a:p>
          <a:p>
            <a:pPr>
              <a:buFont typeface="Wingdings" pitchFamily="2" charset="2"/>
              <a:buChar char="n"/>
            </a:pPr>
            <a:r>
              <a:rPr lang="en-US" sz="2800" dirty="0">
                <a:latin typeface="Comic Sans MS" pitchFamily="66" charset="0"/>
              </a:rPr>
              <a:t> Meaning &amp; Use</a:t>
            </a:r>
          </a:p>
          <a:p>
            <a:pPr>
              <a:buFont typeface="Wingdings" pitchFamily="2" charset="2"/>
              <a:buChar char="n"/>
            </a:pPr>
            <a:r>
              <a:rPr lang="en-US" sz="2800" dirty="0">
                <a:latin typeface="Comic Sans MS" pitchFamily="66" charset="0"/>
              </a:rPr>
              <a:t> Pronunciation</a:t>
            </a:r>
          </a:p>
          <a:p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50838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latin typeface="Comic Sans MS" pitchFamily="66" charset="0"/>
              </a:rPr>
              <a:t>There are rules that tell us how to pronounce the -ed.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963" y="1828800"/>
            <a:ext cx="77724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>
                <a:latin typeface="Comic Sans MS" pitchFamily="66" charset="0"/>
              </a:rPr>
              <a:t>However,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latin typeface="Comic Sans MS" pitchFamily="66" charset="0"/>
              </a:rPr>
              <a:t>It’s a good idea for students to make a list of which </a:t>
            </a:r>
            <a:r>
              <a:rPr lang="en-US" b="1">
                <a:solidFill>
                  <a:srgbClr val="990033"/>
                </a:solidFill>
                <a:latin typeface="Comic Sans MS" pitchFamily="66" charset="0"/>
              </a:rPr>
              <a:t>–ed</a:t>
            </a:r>
            <a:r>
              <a:rPr lang="en-US" b="1">
                <a:latin typeface="Comic Sans MS" pitchFamily="66" charset="0"/>
              </a:rPr>
              <a:t> verbs have a </a:t>
            </a:r>
            <a:r>
              <a:rPr lang="en-US" b="1">
                <a:solidFill>
                  <a:srgbClr val="000099"/>
                </a:solidFill>
                <a:latin typeface="Comic Sans MS" pitchFamily="66" charset="0"/>
              </a:rPr>
              <a:t>“t”</a:t>
            </a:r>
            <a:r>
              <a:rPr lang="en-US" b="1">
                <a:latin typeface="Comic Sans MS" pitchFamily="66" charset="0"/>
              </a:rPr>
              <a:t> sound, which have a </a:t>
            </a:r>
            <a:r>
              <a:rPr lang="en-US" b="1">
                <a:solidFill>
                  <a:srgbClr val="000099"/>
                </a:solidFill>
                <a:latin typeface="Comic Sans MS" pitchFamily="66" charset="0"/>
              </a:rPr>
              <a:t>“d”</a:t>
            </a:r>
            <a:r>
              <a:rPr lang="en-US" b="1">
                <a:latin typeface="Comic Sans MS" pitchFamily="66" charset="0"/>
              </a:rPr>
              <a:t> sound, and which have an </a:t>
            </a:r>
            <a:r>
              <a:rPr lang="en-US" b="1">
                <a:solidFill>
                  <a:srgbClr val="000099"/>
                </a:solidFill>
                <a:latin typeface="Comic Sans MS" pitchFamily="66" charset="0"/>
              </a:rPr>
              <a:t>“id”</a:t>
            </a:r>
            <a:r>
              <a:rPr lang="en-US" b="1">
                <a:latin typeface="Comic Sans MS" pitchFamily="66" charset="0"/>
              </a:rPr>
              <a:t> sound.</a:t>
            </a:r>
            <a:r>
              <a:rPr lang="en-US" sz="3600" b="1">
                <a:latin typeface="Comic Sans MS" pitchFamily="66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3600" b="1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b="1">
              <a:solidFill>
                <a:srgbClr val="800000"/>
              </a:solidFill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>
                <a:solidFill>
                  <a:srgbClr val="800000"/>
                </a:solidFill>
                <a:latin typeface="Comic Sans MS" pitchFamily="66" charset="0"/>
              </a:rPr>
              <a:t>And with practice, you can start to learn and memorize correct pronunciation.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0"/>
            <a:ext cx="8763000" cy="6477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I love to travel.  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In the U.S. I traveled to different places.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I visited Las Vegas, Los Angeles, Salt Lake City, Atlanta, Myrtle Beach, Reno, Lake Tahoe, Denver and Maui. 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The best place was Maui. I loved everything there.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The weather was warm, sunny. 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It rained sometimes.  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One time there was a double rainbow.</a:t>
            </a:r>
          </a:p>
          <a:p>
            <a:pPr>
              <a:spcBef>
                <a:spcPts val="0"/>
              </a:spcBef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The double rainbow was beautiful.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4600" y="685800"/>
            <a:ext cx="14732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1943100" y="1295400"/>
            <a:ext cx="11176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4038601" y="2886503"/>
            <a:ext cx="760863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6096000" y="2900150"/>
            <a:ext cx="9144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3683000" y="3581400"/>
            <a:ext cx="7112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>
            <a:off x="2006600" y="4343400"/>
            <a:ext cx="11176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3124200" y="5032612"/>
            <a:ext cx="17780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>
            <a:off x="4902200" y="5765042"/>
            <a:ext cx="711200" cy="45720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381000"/>
            <a:ext cx="57150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Are these sentences correct?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 was visited Cusco.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They were looked at me..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She was cooked </a:t>
            </a:r>
            <a:r>
              <a:rPr lang="en-US" sz="2800" dirty="0" err="1">
                <a:latin typeface="Comic Sans MS" pitchFamily="66" charset="0"/>
              </a:rPr>
              <a:t>ceviche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971800" y="1371600"/>
            <a:ext cx="64008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600" dirty="0">
                <a:solidFill>
                  <a:srgbClr val="FF0000"/>
                </a:solidFill>
                <a:latin typeface="Comic Sans MS" pitchFamily="66" charset="0"/>
              </a:rPr>
              <a:t>NO !!!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505200" y="4724400"/>
            <a:ext cx="4038600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What is the problem?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1371600"/>
            <a:ext cx="6858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2362200"/>
            <a:ext cx="8382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3352800"/>
            <a:ext cx="6858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553200" y="1371600"/>
            <a:ext cx="4495800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 visited Cusco.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They looked at me.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She cooked </a:t>
            </a:r>
            <a:r>
              <a:rPr lang="en-US" sz="2800" dirty="0" err="1">
                <a:latin typeface="Comic Sans MS" pitchFamily="66" charset="0"/>
              </a:rPr>
              <a:t>ceviche</a:t>
            </a:r>
            <a:r>
              <a:rPr lang="en-US" sz="2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4" grpId="2" build="p"/>
      <p:bldP spid="5" grpId="0" build="p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		I love to travel. When I lived in the U.S.  I traveled to different places, I visited Las Vegas, Los Angeles, Salt Lake City, Atlanta, Myrtle Beach, Reno, Lake Tahoe, Denver and Maui. The best place was Maui. I loved everything there. The weather was warm and sunny. Sometimes it rained but after the rain, it was sunny again. One time there was a double rainbow after it rained, it was beautiful.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9" y="4384343"/>
            <a:ext cx="3654277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35257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000099"/>
                </a:solidFill>
                <a:latin typeface="Comic Sans MS" pitchFamily="66" charset="0"/>
              </a:rPr>
              <a:t>Regular</a:t>
            </a:r>
            <a:r>
              <a:rPr lang="en-US" sz="3600" b="1">
                <a:latin typeface="Comic Sans MS" pitchFamily="66" charset="0"/>
              </a:rPr>
              <a:t> verbs are verbs that ….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4" y="1981200"/>
            <a:ext cx="7742237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Maiandra GD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Simple Form			Past Tense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Walk				</a:t>
            </a:r>
            <a:endParaRPr lang="en-US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mic Sans MS" pitchFamily="66" charset="0"/>
              </a:rPr>
              <a:t>Play </a:t>
            </a:r>
            <a:r>
              <a:rPr lang="en-US" b="1" dirty="0">
                <a:latin typeface="Comic Sans MS" pitchFamily="66" charset="0"/>
              </a:rPr>
              <a:t>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Cry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Live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mic Sans MS" pitchFamily="66" charset="0"/>
            </a:endParaRPr>
          </a:p>
        </p:txBody>
      </p:sp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7162800" y="3124200"/>
            <a:ext cx="10668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walk</a:t>
            </a: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8343900" y="318516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sp>
        <p:nvSpPr>
          <p:cNvPr id="27654" name="WordArt 6"/>
          <p:cNvSpPr>
            <a:spLocks noChangeArrowheads="1" noChangeShapeType="1" noTextEdit="1"/>
          </p:cNvSpPr>
          <p:nvPr/>
        </p:nvSpPr>
        <p:spPr bwMode="auto">
          <a:xfrm>
            <a:off x="7162800" y="3810001"/>
            <a:ext cx="914400" cy="366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play</a:t>
            </a:r>
          </a:p>
        </p:txBody>
      </p:sp>
      <p:sp>
        <p:nvSpPr>
          <p:cNvPr id="27655" name="WordArt 7"/>
          <p:cNvSpPr>
            <a:spLocks noChangeArrowheads="1" noChangeShapeType="1" noTextEdit="1"/>
          </p:cNvSpPr>
          <p:nvPr/>
        </p:nvSpPr>
        <p:spPr bwMode="auto">
          <a:xfrm>
            <a:off x="8077201" y="388620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sp>
        <p:nvSpPr>
          <p:cNvPr id="27656" name="WordArt 8"/>
          <p:cNvSpPr>
            <a:spLocks noChangeArrowheads="1" noChangeShapeType="1" noTextEdit="1"/>
          </p:cNvSpPr>
          <p:nvPr/>
        </p:nvSpPr>
        <p:spPr bwMode="auto">
          <a:xfrm>
            <a:off x="7162800" y="4572000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cri</a:t>
            </a:r>
          </a:p>
        </p:txBody>
      </p:sp>
      <p:sp>
        <p:nvSpPr>
          <p:cNvPr id="27657" name="WordArt 9"/>
          <p:cNvSpPr>
            <a:spLocks noChangeArrowheads="1" noChangeShapeType="1" noTextEdit="1"/>
          </p:cNvSpPr>
          <p:nvPr/>
        </p:nvSpPr>
        <p:spPr bwMode="auto">
          <a:xfrm>
            <a:off x="7772401" y="4652962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</a:p>
        </p:txBody>
      </p:sp>
      <p:sp>
        <p:nvSpPr>
          <p:cNvPr id="27658" name="WordArt 10"/>
          <p:cNvSpPr>
            <a:spLocks noChangeArrowheads="1" noChangeShapeType="1" noTextEdit="1"/>
          </p:cNvSpPr>
          <p:nvPr/>
        </p:nvSpPr>
        <p:spPr bwMode="auto">
          <a:xfrm>
            <a:off x="7162800" y="5253038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liv</a:t>
            </a:r>
          </a:p>
        </p:txBody>
      </p:sp>
      <p:sp>
        <p:nvSpPr>
          <p:cNvPr id="27659" name="WordArt 11"/>
          <p:cNvSpPr>
            <a:spLocks noChangeArrowheads="1" noChangeShapeType="1" noTextEdit="1"/>
          </p:cNvSpPr>
          <p:nvPr/>
        </p:nvSpPr>
        <p:spPr bwMode="auto">
          <a:xfrm>
            <a:off x="7772401" y="533400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</a:p>
        </p:txBody>
      </p:sp>
      <p:pic>
        <p:nvPicPr>
          <p:cNvPr id="27660" name="Picture 12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1" y="2193926"/>
            <a:ext cx="1317625" cy="2835275"/>
          </a:xfrm>
          <a:prstGeom prst="rect">
            <a:avLst/>
          </a:prstGeom>
          <a:noFill/>
        </p:spPr>
      </p:pic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697163" y="1600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latin typeface="Comic Sans MS" pitchFamily="66" charset="0"/>
              </a:rPr>
              <a:t>…end with –</a:t>
            </a:r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  <p:bldP spid="27652" grpId="0" animBg="1"/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7772400" cy="1143000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400" b="1">
                <a:latin typeface="Comic Sans MS" pitchFamily="66" charset="0"/>
              </a:rPr>
              <a:t>For </a:t>
            </a:r>
            <a:r>
              <a:rPr lang="en-US" sz="2400" b="1">
                <a:solidFill>
                  <a:srgbClr val="000099"/>
                </a:solidFill>
                <a:latin typeface="Comic Sans MS" pitchFamily="66" charset="0"/>
              </a:rPr>
              <a:t>regular</a:t>
            </a:r>
            <a:r>
              <a:rPr lang="en-US" sz="2400" b="1">
                <a:latin typeface="Comic Sans MS" pitchFamily="66" charset="0"/>
              </a:rPr>
              <a:t> verbs, simply use the </a:t>
            </a:r>
            <a:r>
              <a:rPr lang="en-US" sz="2400" b="1">
                <a:solidFill>
                  <a:srgbClr val="000099"/>
                </a:solidFill>
                <a:latin typeface="Comic Sans MS" pitchFamily="66" charset="0"/>
              </a:rPr>
              <a:t>–ed</a:t>
            </a:r>
            <a:r>
              <a:rPr lang="en-US" sz="2400" b="1">
                <a:latin typeface="Comic Sans MS" pitchFamily="66" charset="0"/>
              </a:rPr>
              <a:t> form of the verb in a positive sentence.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1" y="2057400"/>
            <a:ext cx="7878763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mic Sans MS" pitchFamily="66" charset="0"/>
              </a:rPr>
              <a:t>When I was a child, Liz ___________  the piano.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mic Sans MS" pitchFamily="66" charset="0"/>
              </a:rPr>
              <a:t>Donna ______________ and _______________  in Paris when she was </a:t>
            </a:r>
            <a:r>
              <a:rPr lang="en-US" b="1" dirty="0" smtClean="0">
                <a:latin typeface="Comic Sans MS" pitchFamily="66" charset="0"/>
              </a:rPr>
              <a:t>a child</a:t>
            </a:r>
            <a:r>
              <a:rPr lang="en-US" b="1" dirty="0">
                <a:latin typeface="Comic Sans MS" pitchFamily="66" charset="0"/>
              </a:rPr>
              <a:t>.</a:t>
            </a:r>
            <a:r>
              <a:rPr lang="en-US" b="1" dirty="0"/>
              <a:t>  </a:t>
            </a:r>
          </a:p>
        </p:txBody>
      </p:sp>
      <p:sp>
        <p:nvSpPr>
          <p:cNvPr id="32772" name="WordArt 4"/>
          <p:cNvSpPr>
            <a:spLocks noChangeArrowheads="1" noChangeShapeType="1" noTextEdit="1"/>
          </p:cNvSpPr>
          <p:nvPr/>
        </p:nvSpPr>
        <p:spPr bwMode="auto">
          <a:xfrm>
            <a:off x="6324600" y="1981201"/>
            <a:ext cx="182880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played</a:t>
            </a:r>
          </a:p>
        </p:txBody>
      </p:sp>
      <p:sp>
        <p:nvSpPr>
          <p:cNvPr id="32773" name="WordArt 5"/>
          <p:cNvSpPr>
            <a:spLocks noChangeArrowheads="1" noChangeShapeType="1" noTextEdit="1"/>
          </p:cNvSpPr>
          <p:nvPr/>
        </p:nvSpPr>
        <p:spPr bwMode="auto">
          <a:xfrm>
            <a:off x="4114801" y="4648201"/>
            <a:ext cx="1476375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lived</a:t>
            </a:r>
          </a:p>
        </p:txBody>
      </p:sp>
      <p:pic>
        <p:nvPicPr>
          <p:cNvPr id="32775" name="Picture 7" descr="j03579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4284" y="2667000"/>
            <a:ext cx="1741714" cy="1600200"/>
          </a:xfrm>
          <a:prstGeom prst="rect">
            <a:avLst/>
          </a:prstGeom>
          <a:noFill/>
        </p:spPr>
      </p:pic>
      <p:pic>
        <p:nvPicPr>
          <p:cNvPr id="32776" name="Picture 8" descr="j017249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1" y="5181601"/>
            <a:ext cx="1349375" cy="1235075"/>
          </a:xfrm>
          <a:prstGeom prst="rect">
            <a:avLst/>
          </a:prstGeom>
          <a:noFill/>
        </p:spPr>
      </p:pic>
      <p:sp>
        <p:nvSpPr>
          <p:cNvPr id="32777" name="WordArt 9"/>
          <p:cNvSpPr>
            <a:spLocks noChangeArrowheads="1" noChangeShapeType="1" noTextEdit="1"/>
          </p:cNvSpPr>
          <p:nvPr/>
        </p:nvSpPr>
        <p:spPr bwMode="auto">
          <a:xfrm>
            <a:off x="2667000" y="5867400"/>
            <a:ext cx="2895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Maiandra GD"/>
              </a:rPr>
              <a:t>**Be careful with</a:t>
            </a:r>
          </a:p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Maiandra GD"/>
              </a:rPr>
              <a:t>spelling changes!</a:t>
            </a:r>
          </a:p>
        </p:txBody>
      </p:sp>
      <p:sp>
        <p:nvSpPr>
          <p:cNvPr id="32778" name="WordArt 10"/>
          <p:cNvSpPr>
            <a:spLocks noChangeArrowheads="1" noChangeShapeType="1" noTextEdit="1"/>
          </p:cNvSpPr>
          <p:nvPr/>
        </p:nvSpPr>
        <p:spPr bwMode="auto">
          <a:xfrm>
            <a:off x="7391401" y="4572001"/>
            <a:ext cx="216217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studied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ia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build="p" autoUpdateAnimBg="0"/>
      <p:bldP spid="32772" grpId="0" animBg="1"/>
      <p:bldP spid="32773" grpId="0" animBg="1"/>
      <p:bldP spid="32777" grpId="0" animBg="1"/>
      <p:bldP spid="327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sz="3600" b="1">
                <a:solidFill>
                  <a:schemeClr val="bg1"/>
                </a:solidFill>
                <a:latin typeface="Maiandra GD" pitchFamily="34" charset="0"/>
              </a:rPr>
              <a:t>For negative sentences, USE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3276600"/>
            <a:ext cx="6142037" cy="3200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700" b="1" dirty="0">
              <a:latin typeface="Maiandra GD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latin typeface="Comic Sans MS" pitchFamily="66" charset="0"/>
              </a:rPr>
              <a:t>I studied architecture.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latin typeface="Comic Sans MS" pitchFamily="66" charset="0"/>
              </a:rPr>
              <a:t>I </a:t>
            </a:r>
            <a:r>
              <a:rPr lang="en-US" sz="3600" b="1" dirty="0">
                <a:solidFill>
                  <a:schemeClr val="accent2"/>
                </a:solidFill>
                <a:latin typeface="Comic Sans MS" pitchFamily="66" charset="0"/>
              </a:rPr>
              <a:t>didn’t study</a:t>
            </a:r>
            <a:r>
              <a:rPr lang="en-US" sz="3600" b="1" dirty="0">
                <a:latin typeface="Comic Sans MS" pitchFamily="66" charset="0"/>
              </a:rPr>
              <a:t> medicine because I like to design.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36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4820" name="WordArt 4"/>
          <p:cNvSpPr>
            <a:spLocks noChangeArrowheads="1" noChangeShapeType="1" noTextEdit="1"/>
          </p:cNvSpPr>
          <p:nvPr/>
        </p:nvSpPr>
        <p:spPr bwMode="auto">
          <a:xfrm>
            <a:off x="2697163" y="1752601"/>
            <a:ext cx="2971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did not</a:t>
            </a:r>
          </a:p>
        </p:txBody>
      </p:sp>
      <p:sp>
        <p:nvSpPr>
          <p:cNvPr id="34821" name="WordArt 5"/>
          <p:cNvSpPr>
            <a:spLocks noChangeArrowheads="1" noChangeShapeType="1" noTextEdit="1"/>
          </p:cNvSpPr>
          <p:nvPr/>
        </p:nvSpPr>
        <p:spPr bwMode="auto">
          <a:xfrm>
            <a:off x="3429000" y="2667000"/>
            <a:ext cx="1309688" cy="547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Comic Sans MS"/>
              </a:rPr>
              <a:t>or</a:t>
            </a:r>
          </a:p>
        </p:txBody>
      </p:sp>
      <p:sp>
        <p:nvSpPr>
          <p:cNvPr id="34822" name="WordArt 6"/>
          <p:cNvSpPr>
            <a:spLocks noChangeArrowheads="1" noChangeShapeType="1" noTextEdit="1"/>
          </p:cNvSpPr>
          <p:nvPr/>
        </p:nvSpPr>
        <p:spPr bwMode="auto">
          <a:xfrm>
            <a:off x="2743200" y="33528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didn't</a:t>
            </a:r>
          </a:p>
        </p:txBody>
      </p:sp>
      <p:sp>
        <p:nvSpPr>
          <p:cNvPr id="34823" name="WordArt 7"/>
          <p:cNvSpPr>
            <a:spLocks noChangeArrowheads="1" noChangeShapeType="1" noTextEdit="1"/>
          </p:cNvSpPr>
          <p:nvPr/>
        </p:nvSpPr>
        <p:spPr bwMode="auto">
          <a:xfrm>
            <a:off x="5867401" y="2514600"/>
            <a:ext cx="1076325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oudy Stout"/>
              </a:rPr>
              <a:t>+</a:t>
            </a:r>
          </a:p>
        </p:txBody>
      </p:sp>
      <p:sp>
        <p:nvSpPr>
          <p:cNvPr id="34824" name="WordArt 8"/>
          <p:cNvSpPr>
            <a:spLocks noChangeArrowheads="1" noChangeShapeType="1" noTextEdit="1"/>
          </p:cNvSpPr>
          <p:nvPr/>
        </p:nvSpPr>
        <p:spPr bwMode="auto">
          <a:xfrm>
            <a:off x="7391400" y="1905000"/>
            <a:ext cx="2743200" cy="2438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verb,</a:t>
            </a:r>
          </a:p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simple</a:t>
            </a:r>
          </a:p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form</a:t>
            </a:r>
          </a:p>
        </p:txBody>
      </p:sp>
      <p:pic>
        <p:nvPicPr>
          <p:cNvPr id="34825" name="Picture 9" descr="pe029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6800" y="4953001"/>
            <a:ext cx="1752600" cy="1722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19" grpId="0" build="p" autoUpdateAnimBg="0"/>
      <p:bldP spid="34820" grpId="0" animBg="1"/>
      <p:bldP spid="34821" grpId="0" animBg="1"/>
      <p:bldP spid="34822" grpId="0" animBg="1"/>
      <p:bldP spid="34823" grpId="0" animBg="1"/>
      <p:bldP spid="348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3" y="152400"/>
            <a:ext cx="7772400" cy="762000"/>
          </a:xfrm>
        </p:spPr>
        <p:txBody>
          <a:bodyPr/>
          <a:lstStyle/>
          <a:p>
            <a:pPr algn="ctr"/>
            <a:r>
              <a:rPr lang="en-US" b="1">
                <a:solidFill>
                  <a:srgbClr val="800000"/>
                </a:solidFill>
                <a:latin typeface="Comic Sans MS" pitchFamily="66" charset="0"/>
              </a:rPr>
              <a:t>Pronunciation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4" y="2133600"/>
            <a:ext cx="7437437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b="1">
                <a:latin typeface="Comic Sans MS" pitchFamily="66" charset="0"/>
              </a:rPr>
              <a:t>The –ed ending in English has:</a:t>
            </a:r>
          </a:p>
          <a:p>
            <a:pPr>
              <a:buFont typeface="Wingdings" pitchFamily="2" charset="2"/>
              <a:buNone/>
            </a:pPr>
            <a:endParaRPr lang="en-US" sz="3600" b="1">
              <a:latin typeface="Comic Sans MS" pitchFamily="66" charset="0"/>
            </a:endParaRPr>
          </a:p>
        </p:txBody>
      </p:sp>
      <p:sp>
        <p:nvSpPr>
          <p:cNvPr id="38916" name="WordArt 4"/>
          <p:cNvSpPr>
            <a:spLocks noChangeArrowheads="1" noChangeShapeType="1" noTextEdit="1"/>
          </p:cNvSpPr>
          <p:nvPr/>
        </p:nvSpPr>
        <p:spPr bwMode="auto">
          <a:xfrm>
            <a:off x="3505200" y="990601"/>
            <a:ext cx="6096000" cy="13763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Times New Roman"/>
                <a:cs typeface="Times New Roman"/>
              </a:rPr>
              <a:t>of regular verbs</a:t>
            </a:r>
          </a:p>
        </p:txBody>
      </p:sp>
      <p:sp>
        <p:nvSpPr>
          <p:cNvPr id="38917" name="WordArt 5"/>
          <p:cNvSpPr>
            <a:spLocks noChangeArrowheads="1" noChangeShapeType="1" noTextEdit="1"/>
          </p:cNvSpPr>
          <p:nvPr/>
        </p:nvSpPr>
        <p:spPr bwMode="auto">
          <a:xfrm>
            <a:off x="3124200" y="2819400"/>
            <a:ext cx="6019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Times New Roman"/>
                <a:cs typeface="Times New Roman"/>
              </a:rPr>
              <a:t>3 different sounds</a:t>
            </a:r>
          </a:p>
        </p:txBody>
      </p:sp>
      <p:sp>
        <p:nvSpPr>
          <p:cNvPr id="38918" name="WordArt 6"/>
          <p:cNvSpPr>
            <a:spLocks noChangeArrowheads="1" noChangeShapeType="1" noTextEdit="1"/>
          </p:cNvSpPr>
          <p:nvPr/>
        </p:nvSpPr>
        <p:spPr bwMode="auto">
          <a:xfrm>
            <a:off x="2819400" y="4343400"/>
            <a:ext cx="1600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38919" name="WordArt 7"/>
          <p:cNvSpPr>
            <a:spLocks noChangeArrowheads="1" noChangeShapeType="1" noTextEdit="1"/>
          </p:cNvSpPr>
          <p:nvPr/>
        </p:nvSpPr>
        <p:spPr bwMode="auto">
          <a:xfrm>
            <a:off x="5181600" y="3962400"/>
            <a:ext cx="1600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38920" name="WordArt 8"/>
          <p:cNvSpPr>
            <a:spLocks noChangeArrowheads="1" noChangeShapeType="1" noTextEdit="1"/>
          </p:cNvSpPr>
          <p:nvPr/>
        </p:nvSpPr>
        <p:spPr bwMode="auto">
          <a:xfrm>
            <a:off x="7696200" y="4343400"/>
            <a:ext cx="22860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autoUpdateAnimBg="0"/>
      <p:bldP spid="38916" grpId="0" animBg="1"/>
      <p:bldP spid="38917" grpId="0" animBg="1"/>
      <p:bldP spid="38918" grpId="0" animBg="1"/>
      <p:bldP spid="38919" grpId="0" animBg="1"/>
      <p:bldP spid="389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ic Sans MS" pitchFamily="66" charset="0"/>
              </a:rPr>
              <a:t>Some regular verbs end with a “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r>
              <a:rPr lang="en-US" b="1">
                <a:latin typeface="Comic Sans MS" pitchFamily="66" charset="0"/>
              </a:rPr>
              <a:t>” sound: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walked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laughed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washed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talked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rgbClr val="000099"/>
                </a:solidFill>
                <a:latin typeface="Comic Sans MS" pitchFamily="66" charset="0"/>
              </a:rPr>
              <a:t>jumped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ic Sans MS" pitchFamily="66" charset="0"/>
              </a:rPr>
              <a:t>Some regular verbs end with a “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</a:t>
            </a:r>
            <a:r>
              <a:rPr lang="en-US" b="1">
                <a:latin typeface="Comic Sans MS" pitchFamily="66" charset="0"/>
              </a:rPr>
              <a:t>” sound: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planned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played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learned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answered</a:t>
            </a:r>
          </a:p>
          <a:p>
            <a:pPr>
              <a:buFont typeface="Wingdings" pitchFamily="2" charset="2"/>
              <a:buNone/>
            </a:pPr>
            <a:r>
              <a:rPr lang="en-US" sz="4400" b="1">
                <a:solidFill>
                  <a:schemeClr val="accent2"/>
                </a:solidFill>
                <a:latin typeface="Comic Sans MS" pitchFamily="66" charset="0"/>
              </a:rPr>
              <a:t>loved</a:t>
            </a:r>
          </a:p>
          <a:p>
            <a:pPr>
              <a:buFont typeface="Wingdings" pitchFamily="2" charset="2"/>
              <a:buNone/>
            </a:pPr>
            <a:endParaRPr lang="en-US" sz="36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772400" cy="1143000"/>
          </a:xfrm>
        </p:spPr>
        <p:txBody>
          <a:bodyPr/>
          <a:lstStyle/>
          <a:p>
            <a:r>
              <a:rPr lang="en-US" b="1" dirty="0">
                <a:latin typeface="Comic Sans MS" pitchFamily="66" charset="0"/>
              </a:rPr>
              <a:t>Other regular verbs end with an “</a:t>
            </a:r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id</a:t>
            </a:r>
            <a:r>
              <a:rPr lang="en-US" b="1" dirty="0">
                <a:latin typeface="Comic Sans MS" pitchFamily="66" charset="0"/>
              </a:rPr>
              <a:t>” sound: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>
                <a:latin typeface="Comic Sans MS" pitchFamily="66" charset="0"/>
              </a:rPr>
              <a:t>These verbs have an </a:t>
            </a:r>
            <a:r>
              <a:rPr lang="en-US" sz="3600" b="1">
                <a:latin typeface="Comic Sans MS" pitchFamily="66" charset="0"/>
              </a:rPr>
              <a:t>extra syllable</a:t>
            </a:r>
            <a:r>
              <a:rPr lang="en-US" sz="2800" b="1">
                <a:latin typeface="Comic Sans MS" pitchFamily="66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000099"/>
                </a:solidFill>
                <a:latin typeface="Comic Sans MS" pitchFamily="66" charset="0"/>
              </a:rPr>
              <a:t>Simple Form			Past Tense</a:t>
            </a:r>
          </a:p>
          <a:p>
            <a:pPr marL="0" indent="0">
              <a:buNone/>
            </a:pPr>
            <a:endParaRPr lang="en-US" b="1">
              <a:solidFill>
                <a:srgbClr val="990033"/>
              </a:solidFill>
              <a:latin typeface="Comic Sans MS" pitchFamily="66" charset="0"/>
            </a:endParaRPr>
          </a:p>
        </p:txBody>
      </p:sp>
      <p:sp>
        <p:nvSpPr>
          <p:cNvPr id="41988" name="WordArt 4"/>
          <p:cNvSpPr>
            <a:spLocks noChangeArrowheads="1" noChangeShapeType="1" noTextEdit="1"/>
          </p:cNvSpPr>
          <p:nvPr/>
        </p:nvSpPr>
        <p:spPr bwMode="auto">
          <a:xfrm>
            <a:off x="1905001" y="3429001"/>
            <a:ext cx="3171825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invite</a:t>
            </a:r>
          </a:p>
        </p:txBody>
      </p:sp>
      <p:sp>
        <p:nvSpPr>
          <p:cNvPr id="41989" name="WordArt 5"/>
          <p:cNvSpPr>
            <a:spLocks noChangeArrowheads="1" noChangeShapeType="1" noTextEdit="1"/>
          </p:cNvSpPr>
          <p:nvPr/>
        </p:nvSpPr>
        <p:spPr bwMode="auto">
          <a:xfrm>
            <a:off x="6172200" y="3429001"/>
            <a:ext cx="3352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invited</a:t>
            </a:r>
          </a:p>
        </p:txBody>
      </p:sp>
      <p:sp>
        <p:nvSpPr>
          <p:cNvPr id="41990" name="WordArt 6"/>
          <p:cNvSpPr>
            <a:spLocks noChangeArrowheads="1" noChangeShapeType="1" noTextEdit="1"/>
          </p:cNvSpPr>
          <p:nvPr/>
        </p:nvSpPr>
        <p:spPr bwMode="auto">
          <a:xfrm>
            <a:off x="1905000" y="4433888"/>
            <a:ext cx="3352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wait</a:t>
            </a:r>
          </a:p>
        </p:txBody>
      </p:sp>
      <p:sp>
        <p:nvSpPr>
          <p:cNvPr id="41991" name="WordArt 7"/>
          <p:cNvSpPr>
            <a:spLocks noChangeArrowheads="1" noChangeShapeType="1" noTextEdit="1"/>
          </p:cNvSpPr>
          <p:nvPr/>
        </p:nvSpPr>
        <p:spPr bwMode="auto">
          <a:xfrm>
            <a:off x="6172200" y="4371976"/>
            <a:ext cx="34290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waited</a:t>
            </a:r>
          </a:p>
        </p:txBody>
      </p:sp>
      <p:sp>
        <p:nvSpPr>
          <p:cNvPr id="41992" name="WordArt 8"/>
          <p:cNvSpPr>
            <a:spLocks noChangeArrowheads="1" noChangeShapeType="1" noTextEdit="1"/>
          </p:cNvSpPr>
          <p:nvPr/>
        </p:nvSpPr>
        <p:spPr bwMode="auto">
          <a:xfrm>
            <a:off x="1905000" y="5410200"/>
            <a:ext cx="3352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decide</a:t>
            </a:r>
          </a:p>
        </p:txBody>
      </p:sp>
      <p:sp>
        <p:nvSpPr>
          <p:cNvPr id="41993" name="WordArt 9"/>
          <p:cNvSpPr>
            <a:spLocks noChangeArrowheads="1" noChangeShapeType="1" noTextEdit="1"/>
          </p:cNvSpPr>
          <p:nvPr/>
        </p:nvSpPr>
        <p:spPr bwMode="auto">
          <a:xfrm>
            <a:off x="5791200" y="5334000"/>
            <a:ext cx="3886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0033"/>
                </a:solidFill>
                <a:latin typeface="Comic Sans MS"/>
              </a:rPr>
              <a:t>decided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nvi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invite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ai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aite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eci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ecide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build="p" autoUpdateAnimBg="0"/>
      <p:bldP spid="41988" grpId="0" animBg="1"/>
      <p:bldP spid="41989" grpId="0" animBg="1"/>
      <p:bldP spid="41990" grpId="0" animBg="1"/>
      <p:bldP spid="41991" grpId="0" animBg="1"/>
      <p:bldP spid="41992" grpId="0" animBg="1"/>
      <p:bldP spid="4199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</TotalTime>
  <Words>380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Century Schoolbook</vt:lpstr>
      <vt:lpstr>Comic Sans MS</vt:lpstr>
      <vt:lpstr>Goudy Stout</vt:lpstr>
      <vt:lpstr>Maiandra GD</vt:lpstr>
      <vt:lpstr>Times New Roman</vt:lpstr>
      <vt:lpstr>Wingdings</vt:lpstr>
      <vt:lpstr>Wingdings 2</vt:lpstr>
      <vt:lpstr>Oriel</vt:lpstr>
      <vt:lpstr>The Simple Past Tense of Regular Verbs</vt:lpstr>
      <vt:lpstr>PowerPoint Presentation</vt:lpstr>
      <vt:lpstr>Regular verbs are verbs that ….</vt:lpstr>
      <vt:lpstr>For regular verbs, simply use the –ed form of the verb in a positive sentence.</vt:lpstr>
      <vt:lpstr>For negative sentences, USE</vt:lpstr>
      <vt:lpstr>Pronunciation</vt:lpstr>
      <vt:lpstr>Some regular verbs end with a “t” sound:</vt:lpstr>
      <vt:lpstr>Some regular verbs end with a “d” sound:</vt:lpstr>
      <vt:lpstr>Other regular verbs end with an “id” sound:</vt:lpstr>
      <vt:lpstr>There are rules that tell us how to pronounce the -ed.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Simple Past Tense of Regular Verbs</dc:title>
  <dc:creator>Lychee</dc:creator>
  <cp:lastModifiedBy>Koshka</cp:lastModifiedBy>
  <cp:revision>20</cp:revision>
  <dcterms:created xsi:type="dcterms:W3CDTF">2010-11-11T16:09:43Z</dcterms:created>
  <dcterms:modified xsi:type="dcterms:W3CDTF">2014-07-14T17:34:40Z</dcterms:modified>
</cp:coreProperties>
</file>