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1" r:id="rId3"/>
    <p:sldId id="272" r:id="rId4"/>
    <p:sldId id="273" r:id="rId5"/>
    <p:sldId id="274" r:id="rId6"/>
    <p:sldId id="275" r:id="rId7"/>
    <p:sldId id="276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485B57-12A8-40D5-A5B5-7B4FA9C43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384303-1224-4A4B-899D-C5F37AB5A0EE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0038"/>
            <a:ext cx="8259763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The Simple Past </a:t>
            </a:r>
            <a:r>
              <a:rPr lang="en-US" sz="5400" b="1" dirty="0" smtClean="0">
                <a:latin typeface="Comic Sans MS" pitchFamily="66" charset="0"/>
              </a:rPr>
              <a:t>Tense of Irregular Verbs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876800"/>
            <a:ext cx="48006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aiandra GD" pitchFamily="34" charset="0"/>
              </a:rPr>
              <a:t>Basic 06 – Unit 6A</a:t>
            </a:r>
            <a:endParaRPr lang="en-US" sz="2800" b="1" dirty="0">
              <a:latin typeface="Comic Sans MS" pitchFamily="66" charset="0"/>
            </a:endParaRPr>
          </a:p>
          <a:p>
            <a:endParaRPr lang="en-US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>
                <a:solidFill>
                  <a:srgbClr val="000099"/>
                </a:solidFill>
                <a:latin typeface="Comic Sans MS" pitchFamily="66" charset="0"/>
              </a:rPr>
              <a:t>Regular</a:t>
            </a:r>
            <a:r>
              <a:rPr lang="en-US" sz="3600" b="1">
                <a:latin typeface="Comic Sans MS" pitchFamily="66" charset="0"/>
              </a:rPr>
              <a:t> verbs are verbs that ….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42237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Simple Form			Past Tense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Walk				</a:t>
            </a: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mic Sans MS" pitchFamily="66" charset="0"/>
              </a:rPr>
              <a:t>Play </a:t>
            </a:r>
            <a:r>
              <a:rPr lang="en-US" b="1" dirty="0">
                <a:latin typeface="Comic Sans MS" pitchFamily="66" charset="0"/>
              </a:rPr>
              <a:t>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Cry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Live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mic Sans MS" pitchFamily="66" charset="0"/>
            </a:endParaRP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5638800" y="3124200"/>
            <a:ext cx="10668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walk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6784287" y="318516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4" name="WordArt 6"/>
          <p:cNvSpPr>
            <a:spLocks noChangeArrowheads="1" noChangeShapeType="1" noTextEdit="1"/>
          </p:cNvSpPr>
          <p:nvPr/>
        </p:nvSpPr>
        <p:spPr bwMode="auto">
          <a:xfrm>
            <a:off x="5638800" y="3810000"/>
            <a:ext cx="914400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play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Maiandra GD"/>
            </a:endParaRPr>
          </a:p>
        </p:txBody>
      </p:sp>
      <p:sp>
        <p:nvSpPr>
          <p:cNvPr id="27655" name="WordArt 7"/>
          <p:cNvSpPr>
            <a:spLocks noChangeArrowheads="1" noChangeShapeType="1" noTextEdit="1"/>
          </p:cNvSpPr>
          <p:nvPr/>
        </p:nvSpPr>
        <p:spPr bwMode="auto">
          <a:xfrm>
            <a:off x="6553200" y="3835718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6" name="WordArt 8"/>
          <p:cNvSpPr>
            <a:spLocks noChangeArrowheads="1" noChangeShapeType="1" noTextEdit="1"/>
          </p:cNvSpPr>
          <p:nvPr/>
        </p:nvSpPr>
        <p:spPr bwMode="auto">
          <a:xfrm>
            <a:off x="5638800" y="4572000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cri</a:t>
            </a: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6248400" y="460248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5638800" y="5253038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liv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6248400" y="5283518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193925"/>
            <a:ext cx="1317625" cy="2835275"/>
          </a:xfrm>
          <a:prstGeom prst="rect">
            <a:avLst/>
          </a:prstGeom>
          <a:noFill/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73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latin typeface="Comic Sans MS" pitchFamily="66" charset="0"/>
              </a:rPr>
              <a:t>…end with –</a:t>
            </a: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Irregular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3600" b="1">
                <a:latin typeface="Comic Sans MS" pitchFamily="66" charset="0"/>
              </a:rPr>
              <a:t>verbs are verbs that . . . .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970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5456237" cy="685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mic Sans MS" pitchFamily="66" charset="0"/>
              </a:rPr>
              <a:t>…DON’T end with –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73163" y="2438400"/>
            <a:ext cx="75596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some irregular verbs</a:t>
            </a:r>
          </a:p>
          <a:p>
            <a:r>
              <a:rPr lang="en-US" sz="2800" b="1">
                <a:latin typeface="Comic Sans MS" pitchFamily="66" charset="0"/>
              </a:rPr>
              <a:t>Have a vowel change in the past tense: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812925" y="4841875"/>
            <a:ext cx="588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703" name="WordArt 7"/>
          <p:cNvSpPr>
            <a:spLocks noChangeArrowheads="1" noChangeShapeType="1" noTextEdit="1"/>
          </p:cNvSpPr>
          <p:nvPr/>
        </p:nvSpPr>
        <p:spPr bwMode="auto">
          <a:xfrm rot="5400000">
            <a:off x="533400" y="4600575"/>
            <a:ext cx="2543175" cy="3524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Comic Sans MS" pitchFamily="66" charset="0"/>
              </a:rPr>
              <a:t>Examples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38400" y="3581400"/>
            <a:ext cx="6019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u="sng" dirty="0">
                <a:latin typeface="Comic Sans MS" pitchFamily="66" charset="0"/>
              </a:rPr>
              <a:t>Simple Form</a:t>
            </a:r>
            <a:r>
              <a:rPr lang="en-US" sz="3200" b="1" dirty="0">
                <a:latin typeface="Comic Sans MS" pitchFamily="66" charset="0"/>
              </a:rPr>
              <a:t>		</a:t>
            </a:r>
            <a:r>
              <a:rPr lang="en-US" sz="3200" b="1" u="sng" dirty="0">
                <a:latin typeface="Comic Sans MS" pitchFamily="66" charset="0"/>
              </a:rPr>
              <a:t>Past Tense</a:t>
            </a:r>
          </a:p>
          <a:p>
            <a:r>
              <a:rPr lang="en-US" sz="3200" b="1" dirty="0">
                <a:latin typeface="Comic Sans MS" pitchFamily="66" charset="0"/>
              </a:rPr>
              <a:t>bec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o</a:t>
            </a:r>
            <a:r>
              <a:rPr lang="en-US" sz="3200" b="1" dirty="0">
                <a:latin typeface="Comic Sans MS" pitchFamily="66" charset="0"/>
              </a:rPr>
              <a:t>me			bec</a:t>
            </a:r>
            <a:r>
              <a:rPr lang="en-US" sz="3200" b="1" u="sng" dirty="0">
                <a:solidFill>
                  <a:srgbClr val="990033"/>
                </a:solidFill>
                <a:latin typeface="Comic Sans MS" pitchFamily="66" charset="0"/>
              </a:rPr>
              <a:t>a</a:t>
            </a:r>
            <a:r>
              <a:rPr lang="en-US" sz="3200" b="1" dirty="0">
                <a:latin typeface="Comic Sans MS" pitchFamily="66" charset="0"/>
              </a:rPr>
              <a:t>me</a:t>
            </a:r>
          </a:p>
          <a:p>
            <a:r>
              <a:rPr lang="en-US" sz="3200" b="1" dirty="0">
                <a:latin typeface="Comic Sans MS" pitchFamily="66" charset="0"/>
              </a:rPr>
              <a:t>g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3200" b="1" dirty="0">
                <a:latin typeface="Comic Sans MS" pitchFamily="66" charset="0"/>
              </a:rPr>
              <a:t>ve				g</a:t>
            </a:r>
            <a:r>
              <a:rPr lang="en-US" sz="3200" b="1" u="sng" dirty="0">
                <a:solidFill>
                  <a:srgbClr val="990033"/>
                </a:solidFill>
                <a:latin typeface="Comic Sans MS" pitchFamily="66" charset="0"/>
              </a:rPr>
              <a:t>a</a:t>
            </a:r>
            <a:r>
              <a:rPr lang="en-US" sz="3200" b="1" dirty="0">
                <a:latin typeface="Comic Sans MS" pitchFamily="66" charset="0"/>
              </a:rPr>
              <a:t>ve</a:t>
            </a:r>
          </a:p>
          <a:p>
            <a:r>
              <a:rPr lang="en-US" sz="3200" b="1" dirty="0">
                <a:latin typeface="Comic Sans MS" pitchFamily="66" charset="0"/>
              </a:rPr>
              <a:t>dr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3200" b="1" dirty="0">
                <a:latin typeface="Comic Sans MS" pitchFamily="66" charset="0"/>
              </a:rPr>
              <a:t>ve	          </a:t>
            </a:r>
            <a:r>
              <a:rPr lang="en-US" sz="3200" b="1" dirty="0" smtClean="0">
                <a:latin typeface="Comic Sans MS" pitchFamily="66" charset="0"/>
              </a:rPr>
              <a:t>dr</a:t>
            </a:r>
            <a:r>
              <a:rPr lang="en-US" sz="3200" b="1" u="sng" dirty="0" smtClean="0">
                <a:solidFill>
                  <a:srgbClr val="990033"/>
                </a:solidFill>
                <a:latin typeface="Comic Sans MS" pitchFamily="66" charset="0"/>
              </a:rPr>
              <a:t>o</a:t>
            </a:r>
            <a:r>
              <a:rPr lang="en-US" sz="3200" b="1" dirty="0" smtClean="0">
                <a:latin typeface="Comic Sans MS" pitchFamily="66" charset="0"/>
              </a:rPr>
              <a:t>ve</a:t>
            </a:r>
            <a:endParaRPr lang="en-US" sz="3200" b="1" dirty="0">
              <a:latin typeface="Comic Sans MS" pitchFamily="66" charset="0"/>
            </a:endParaRPr>
          </a:p>
          <a:p>
            <a:r>
              <a:rPr lang="en-US" sz="3200" b="1" dirty="0">
                <a:latin typeface="Comic Sans MS" pitchFamily="66" charset="0"/>
              </a:rPr>
              <a:t>forg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US" sz="3200" b="1" dirty="0">
                <a:latin typeface="Comic Sans MS" pitchFamily="66" charset="0"/>
              </a:rPr>
              <a:t>t			forg</a:t>
            </a:r>
            <a:r>
              <a:rPr lang="en-US" sz="3200" b="1" u="sng" dirty="0">
                <a:solidFill>
                  <a:srgbClr val="990033"/>
                </a:solidFill>
                <a:latin typeface="Comic Sans MS" pitchFamily="66" charset="0"/>
              </a:rPr>
              <a:t>o</a:t>
            </a:r>
            <a:r>
              <a:rPr lang="en-US" sz="3200" b="1" dirty="0">
                <a:latin typeface="Comic Sans MS" pitchFamily="66" charset="0"/>
              </a:rPr>
              <a:t>t</a:t>
            </a:r>
          </a:p>
          <a:p>
            <a:endParaRPr lang="en-US" sz="3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nimBg="1" autoUpdateAnimBg="0"/>
      <p:bldP spid="29701" grpId="0" autoUpdateAnimBg="0"/>
      <p:bldP spid="29703" grpId="0" animBg="1"/>
      <p:bldP spid="2970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other irregular verbs</a:t>
            </a:r>
            <a:br>
              <a:rPr lang="en-US" sz="24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Have a different kind of change: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81200"/>
            <a:ext cx="4267200" cy="3124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Simple</a:t>
            </a:r>
            <a:r>
              <a:rPr lang="en-US" b="1" dirty="0">
                <a:latin typeface="Comic Sans MS" pitchFamily="66" charset="0"/>
              </a:rPr>
              <a:t>	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Past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teach	</a:t>
            </a: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taught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bring </a:t>
            </a:r>
            <a:r>
              <a:rPr lang="en-US" b="1" dirty="0" smtClean="0">
                <a:latin typeface="Comic Sans MS" pitchFamily="66" charset="0"/>
              </a:rPr>
              <a:t>	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brought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Leave     </a:t>
            </a: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left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Hear        </a:t>
            </a: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heard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Buy          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bought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Comic Sans MS" pitchFamily="66" charset="0"/>
            </a:endParaRPr>
          </a:p>
        </p:txBody>
      </p:sp>
      <p:sp>
        <p:nvSpPr>
          <p:cNvPr id="30725" name="WordArt 5"/>
          <p:cNvSpPr>
            <a:spLocks noChangeArrowheads="1" noChangeShapeType="1" noTextEdit="1"/>
          </p:cNvSpPr>
          <p:nvPr/>
        </p:nvSpPr>
        <p:spPr bwMode="auto">
          <a:xfrm>
            <a:off x="1023938" y="1447800"/>
            <a:ext cx="4572000" cy="581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Comic Sans MS" pitchFamily="66" charset="0"/>
              </a:rPr>
              <a:t>Examples:</a:t>
            </a:r>
          </a:p>
        </p:txBody>
      </p:sp>
      <p:sp>
        <p:nvSpPr>
          <p:cNvPr id="30726" name="WordArt 6"/>
          <p:cNvSpPr>
            <a:spLocks noChangeArrowheads="1" noChangeShapeType="1" noTextEdit="1"/>
          </p:cNvSpPr>
          <p:nvPr/>
        </p:nvSpPr>
        <p:spPr bwMode="auto">
          <a:xfrm>
            <a:off x="304800" y="5867400"/>
            <a:ext cx="76628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Celia bought a new computer last weekend.</a:t>
            </a:r>
          </a:p>
        </p:txBody>
      </p:sp>
      <p:pic>
        <p:nvPicPr>
          <p:cNvPr id="30728" name="Picture 8" descr="j033681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73338"/>
            <a:ext cx="1905000" cy="1123950"/>
          </a:xfrm>
          <a:prstGeom prst="rect">
            <a:avLst/>
          </a:prstGeom>
          <a:noFill/>
        </p:spPr>
      </p:pic>
      <p:pic>
        <p:nvPicPr>
          <p:cNvPr id="30729" name="Picture 9" descr="j035453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68775"/>
            <a:ext cx="1371600" cy="1236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build="p" autoUpdateAnimBg="0"/>
      <p:bldP spid="30725" grpId="0" animBg="1"/>
      <p:bldP spid="307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solidFill>
                  <a:schemeClr val="tx1"/>
                </a:solidFill>
                <a:latin typeface="Goudy Stout" pitchFamily="18" charset="0"/>
              </a:rPr>
              <a:t>And some irregular verbs</a:t>
            </a:r>
            <a:br>
              <a:rPr lang="en-US" sz="2000">
                <a:solidFill>
                  <a:schemeClr val="tx1"/>
                </a:solidFill>
                <a:latin typeface="Goudy Stout" pitchFamily="18" charset="0"/>
              </a:rPr>
            </a:br>
            <a:r>
              <a:rPr lang="en-US" sz="2800" b="1">
                <a:solidFill>
                  <a:schemeClr val="tx1"/>
                </a:solidFill>
                <a:latin typeface="Maiandra GD" pitchFamily="34" charset="0"/>
              </a:rPr>
              <a:t>don’t change at all . . 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Simple</a:t>
            </a:r>
            <a:r>
              <a:rPr lang="en-US" b="1" dirty="0">
                <a:latin typeface="Maiandra GD" pitchFamily="34" charset="0"/>
              </a:rPr>
              <a:t>		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Past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Maiandra GD" pitchFamily="34" charset="0"/>
              </a:rPr>
              <a:t>hit			</a:t>
            </a:r>
            <a:r>
              <a:rPr lang="en-US" b="1" dirty="0" err="1">
                <a:latin typeface="Maiandra GD" pitchFamily="34" charset="0"/>
              </a:rPr>
              <a:t>hit</a:t>
            </a: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Maiandra GD" pitchFamily="34" charset="0"/>
              </a:rPr>
              <a:t>put			</a:t>
            </a:r>
            <a:r>
              <a:rPr lang="en-US" b="1" dirty="0" err="1">
                <a:latin typeface="Maiandra GD" pitchFamily="34" charset="0"/>
              </a:rPr>
              <a:t>put</a:t>
            </a: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Maiandra GD" pitchFamily="34" charset="0"/>
              </a:rPr>
              <a:t>set			</a:t>
            </a:r>
            <a:r>
              <a:rPr lang="en-US" b="1" dirty="0" err="1">
                <a:latin typeface="Maiandra GD" pitchFamily="34" charset="0"/>
              </a:rPr>
              <a:t>set</a:t>
            </a: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 smtClean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 smtClean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Maiandra GD" pitchFamily="34" charset="0"/>
              </a:rPr>
              <a:t>She always </a:t>
            </a:r>
            <a:r>
              <a:rPr lang="en-US" sz="2800" b="1" u="sng" dirty="0" smtClean="0">
                <a:latin typeface="Maiandra GD" pitchFamily="34" charset="0"/>
              </a:rPr>
              <a:t>hits</a:t>
            </a:r>
            <a:r>
              <a:rPr lang="en-US" sz="2800" b="1" dirty="0" smtClean="0">
                <a:latin typeface="Maiandra GD" pitchFamily="34" charset="0"/>
              </a:rPr>
              <a:t> the table.</a:t>
            </a:r>
            <a:endParaRPr lang="en-US" sz="2800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 smtClean="0">
              <a:solidFill>
                <a:srgbClr val="7030A0"/>
              </a:solidFill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She </a:t>
            </a:r>
            <a:r>
              <a:rPr lang="en-US" sz="2800" b="1" u="sng" dirty="0" smtClean="0">
                <a:solidFill>
                  <a:srgbClr val="7030A0"/>
                </a:solidFill>
                <a:latin typeface="Maiandra GD" pitchFamily="34" charset="0"/>
              </a:rPr>
              <a:t>hit</a:t>
            </a: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 the table last night.</a:t>
            </a:r>
            <a:endParaRPr lang="en-US" sz="2800" b="1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31748" name="WordArt 4"/>
          <p:cNvSpPr>
            <a:spLocks noChangeArrowheads="1" noChangeShapeType="1" noTextEdit="1"/>
          </p:cNvSpPr>
          <p:nvPr/>
        </p:nvSpPr>
        <p:spPr bwMode="auto">
          <a:xfrm>
            <a:off x="4114800" y="1295400"/>
            <a:ext cx="5029200" cy="90487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Goudy Stout"/>
              </a:rPr>
              <a:t>examples:</a:t>
            </a:r>
          </a:p>
        </p:txBody>
      </p:sp>
      <p:pic>
        <p:nvPicPr>
          <p:cNvPr id="31749" name="Picture 5" descr="hh0175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286000"/>
            <a:ext cx="3429000" cy="225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build="p" autoUpdateAnimBg="0"/>
      <p:bldP spid="317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285038" cy="685800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Comic Sans MS" pitchFamily="66" charset="0"/>
              </a:rPr>
              <a:t>For </a:t>
            </a:r>
            <a:r>
              <a:rPr lang="en-US" sz="28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irregular</a:t>
            </a:r>
            <a:r>
              <a:rPr lang="en-US" sz="2800" b="1">
                <a:latin typeface="Comic Sans MS" pitchFamily="66" charset="0"/>
              </a:rPr>
              <a:t> verbs, use the correct past tense form in positive sentences.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6827838" cy="41148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endParaRPr lang="en-US" sz="2800" b="1" dirty="0">
              <a:latin typeface="Comic Sans MS" pitchFamily="66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Last week, I ___________  you a letter.</a:t>
            </a:r>
          </a:p>
          <a:p>
            <a:pPr marL="0" indent="0">
              <a:buFont typeface="Wingdings" pitchFamily="2" charset="2"/>
              <a:buNone/>
            </a:pPr>
            <a:endParaRPr lang="en-US" sz="2800" b="1" dirty="0">
              <a:latin typeface="Comic Sans MS" pitchFamily="66" charset="0"/>
            </a:endParaRP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mic Sans MS" pitchFamily="66" charset="0"/>
              </a:rPr>
              <a:t>The </a:t>
            </a:r>
            <a:r>
              <a:rPr lang="en-US" sz="2800" b="1" dirty="0">
                <a:latin typeface="Comic Sans MS" pitchFamily="66" charset="0"/>
              </a:rPr>
              <a:t>students _____________ a speech in English.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990600" y="1447800"/>
            <a:ext cx="784860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-18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latin typeface="Comic Sans MS" pitchFamily="66" charset="0"/>
                <a:cs typeface="Arial"/>
              </a:rPr>
              <a:t>Unfortunately, these forms must be memorized!</a:t>
            </a:r>
          </a:p>
        </p:txBody>
      </p:sp>
      <p:sp>
        <p:nvSpPr>
          <p:cNvPr id="33797" name="WordArt 5"/>
          <p:cNvSpPr>
            <a:spLocks noChangeArrowheads="1" noChangeShapeType="1" noTextEdit="1"/>
          </p:cNvSpPr>
          <p:nvPr/>
        </p:nvSpPr>
        <p:spPr bwMode="auto">
          <a:xfrm>
            <a:off x="3657600" y="2286000"/>
            <a:ext cx="11811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Comic Sans MS" pitchFamily="66" charset="0"/>
              </a:rPr>
              <a:t>sent</a:t>
            </a:r>
          </a:p>
        </p:txBody>
      </p:sp>
      <p:sp>
        <p:nvSpPr>
          <p:cNvPr id="33798" name="WordArt 6"/>
          <p:cNvSpPr>
            <a:spLocks noChangeArrowheads="1" noChangeShapeType="1" noTextEdit="1"/>
          </p:cNvSpPr>
          <p:nvPr/>
        </p:nvSpPr>
        <p:spPr bwMode="auto">
          <a:xfrm>
            <a:off x="4191000" y="3962400"/>
            <a:ext cx="12573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Comic Sans MS" pitchFamily="66" charset="0"/>
              </a:rPr>
              <a:t>gave</a:t>
            </a:r>
          </a:p>
        </p:txBody>
      </p:sp>
      <p:pic>
        <p:nvPicPr>
          <p:cNvPr id="33800" name="Picture 8" descr="j03843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3276600"/>
            <a:ext cx="1595438" cy="1560513"/>
          </a:xfrm>
          <a:prstGeom prst="rect">
            <a:avLst/>
          </a:prstGeom>
          <a:noFill/>
        </p:spPr>
      </p:pic>
      <p:pic>
        <p:nvPicPr>
          <p:cNvPr id="33802" name="Picture 10" descr="j028401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124200"/>
            <a:ext cx="1063625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/>
      <p:bldP spid="33796" grpId="0" animBg="1"/>
      <p:bldP spid="33797" grpId="0" animBg="1"/>
      <p:bldP spid="337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For negative sentences,USE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66294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700" b="1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>
                <a:latin typeface="Comic Sans MS" pitchFamily="66" charset="0"/>
              </a:rPr>
              <a:t>I went to work yesterday.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>
                <a:latin typeface="Comic Sans MS" pitchFamily="66" charset="0"/>
              </a:rPr>
              <a:t>Carl </a:t>
            </a: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didn’t go</a:t>
            </a:r>
            <a:r>
              <a:rPr lang="en-US" sz="3600" b="1" dirty="0">
                <a:latin typeface="Comic Sans MS" pitchFamily="66" charset="0"/>
              </a:rPr>
              <a:t> to work because he was sick.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36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1173163" y="1752600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DiD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 Not</a:t>
            </a:r>
          </a:p>
        </p:txBody>
      </p:sp>
      <p:sp>
        <p:nvSpPr>
          <p:cNvPr id="34821" name="WordArt 5"/>
          <p:cNvSpPr>
            <a:spLocks noChangeArrowheads="1" noChangeShapeType="1" noTextEdit="1"/>
          </p:cNvSpPr>
          <p:nvPr/>
        </p:nvSpPr>
        <p:spPr bwMode="auto">
          <a:xfrm>
            <a:off x="1905000" y="2667000"/>
            <a:ext cx="1309688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34822" name="WordArt 6"/>
          <p:cNvSpPr>
            <a:spLocks noChangeArrowheads="1" noChangeShapeType="1" noTextEdit="1"/>
          </p:cNvSpPr>
          <p:nvPr/>
        </p:nvSpPr>
        <p:spPr bwMode="auto">
          <a:xfrm>
            <a:off x="1219200" y="33528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didn't</a:t>
            </a:r>
          </a:p>
        </p:txBody>
      </p:sp>
      <p:sp>
        <p:nvSpPr>
          <p:cNvPr id="34823" name="WordArt 7"/>
          <p:cNvSpPr>
            <a:spLocks noChangeArrowheads="1" noChangeShapeType="1" noTextEdit="1"/>
          </p:cNvSpPr>
          <p:nvPr/>
        </p:nvSpPr>
        <p:spPr bwMode="auto">
          <a:xfrm>
            <a:off x="4343400" y="2514600"/>
            <a:ext cx="10763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5715000" y="1981200"/>
            <a:ext cx="3276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verb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Comic Sans MS" pitchFamily="66" charset="0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simple</a:t>
            </a: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form</a:t>
            </a:r>
          </a:p>
        </p:txBody>
      </p:sp>
      <p:pic>
        <p:nvPicPr>
          <p:cNvPr id="34825" name="Picture 9" descr="pe029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572000"/>
            <a:ext cx="1981200" cy="194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build="p" autoUpdateAnimBg="0"/>
      <p:bldP spid="34820" grpId="0" animBg="1"/>
      <p:bldP spid="34821" grpId="0" animBg="1"/>
      <p:bldP spid="34822" grpId="0" animBg="1"/>
      <p:bldP spid="34823" grpId="0" animBg="1"/>
      <p:bldP spid="348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"/>
            <a:ext cx="7086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Are these sentences correct?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 was win the lottery.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They wasn’t have a house.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She didn’t forgot the </a:t>
            </a:r>
            <a:r>
              <a:rPr lang="en-US" sz="2800" dirty="0" smtClean="0">
                <a:latin typeface="Comic Sans MS" pitchFamily="66" charset="0"/>
              </a:rPr>
              <a:t>homework</a:t>
            </a:r>
          </a:p>
          <a:p>
            <a:pPr>
              <a:buNone/>
            </a:pPr>
            <a:endParaRPr lang="es-PE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 haven´t </a:t>
            </a:r>
            <a:r>
              <a:rPr lang="en-US" sz="2800" dirty="0">
                <a:latin typeface="Comic Sans MS" pitchFamily="66" charset="0"/>
              </a:rPr>
              <a:t>a </a:t>
            </a:r>
            <a:r>
              <a:rPr lang="en-US" sz="2800" dirty="0" smtClean="0">
                <a:latin typeface="Comic Sans MS" pitchFamily="66" charset="0"/>
              </a:rPr>
              <a:t>dog when I were a child.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443527" y="1066800"/>
            <a:ext cx="64008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600" dirty="0" smtClean="0">
                <a:solidFill>
                  <a:srgbClr val="FF0000"/>
                </a:solidFill>
                <a:latin typeface="Comic Sans MS" pitchFamily="66" charset="0"/>
              </a:rPr>
              <a:t>NO !!!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5943600"/>
            <a:ext cx="40386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What is the problem?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527" y="1066800"/>
            <a:ext cx="6858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1127" y="2057400"/>
            <a:ext cx="20574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8727" y="3048000"/>
            <a:ext cx="22860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043727" y="1447800"/>
            <a:ext cx="56388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won</a:t>
            </a:r>
            <a:r>
              <a:rPr lang="en-US" sz="2800" dirty="0" smtClean="0">
                <a:latin typeface="Comic Sans MS" pitchFamily="66" charset="0"/>
              </a:rPr>
              <a:t> the lottery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They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didn’t have </a:t>
            </a:r>
            <a:r>
              <a:rPr lang="en-US" sz="2800" dirty="0" smtClean="0">
                <a:latin typeface="Comic Sans MS" pitchFamily="66" charset="0"/>
              </a:rPr>
              <a:t>a house.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She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didn’t forget </a:t>
            </a:r>
            <a:r>
              <a:rPr lang="en-US" sz="2800" dirty="0" smtClean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homework</a:t>
            </a:r>
          </a:p>
          <a:p>
            <a:pPr>
              <a:buNone/>
            </a:pPr>
            <a:endParaRPr lang="es-PE" sz="1050" dirty="0">
              <a:latin typeface="Comic Sans MS" pitchFamily="66" charset="0"/>
            </a:endParaRPr>
          </a:p>
          <a:p>
            <a:pPr>
              <a:buNone/>
            </a:pPr>
            <a:endParaRPr lang="es-PE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didn’t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have </a:t>
            </a:r>
            <a:r>
              <a:rPr lang="en-US" sz="2800" dirty="0" smtClean="0">
                <a:latin typeface="Comic Sans MS" pitchFamily="66" charset="0"/>
              </a:rPr>
              <a:t>a house when I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was</a:t>
            </a:r>
            <a:r>
              <a:rPr lang="en-US" sz="2800" dirty="0" smtClean="0">
                <a:latin typeface="Comic Sans MS" pitchFamily="66" charset="0"/>
              </a:rPr>
              <a:t> a child.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527" y="4102693"/>
            <a:ext cx="1398662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39127" y="4102693"/>
            <a:ext cx="9144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4" grpId="2" build="p"/>
      <p:bldP spid="5" grpId="0" build="p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</TotalTime>
  <Words>217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The Simple Past Tense of Irregular Verbs</vt:lpstr>
      <vt:lpstr>Regular verbs are verbs that ….</vt:lpstr>
      <vt:lpstr>Irregular verbs are verbs that . . . .</vt:lpstr>
      <vt:lpstr>other irregular verbs Have a different kind of change:</vt:lpstr>
      <vt:lpstr>And some irregular verbs don’t change at all . . .</vt:lpstr>
      <vt:lpstr>For irregular verbs, use the correct past tense form in positive sentences.</vt:lpstr>
      <vt:lpstr>For negative sentences,USE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 Past Tense of Regular Verbs</dc:title>
  <dc:creator>Lychee</dc:creator>
  <cp:lastModifiedBy>Koshka</cp:lastModifiedBy>
  <cp:revision>23</cp:revision>
  <dcterms:created xsi:type="dcterms:W3CDTF">2010-11-11T16:09:43Z</dcterms:created>
  <dcterms:modified xsi:type="dcterms:W3CDTF">2013-11-18T16:07:51Z</dcterms:modified>
</cp:coreProperties>
</file>