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77266-0131-43C4-B093-075DA4742BF9}" type="datetimeFigureOut">
              <a:rPr lang="en-US" smtClean="0"/>
              <a:t>5/31/2011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7876-C266-45EE-94E2-5EEEDEB98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07876-C266-45EE-94E2-5EEEDEB98D4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AE82F71-E298-4935-883E-622A7EDA717C}" type="slidenum">
              <a:rPr lang="en-US" b="0" smtClean="0"/>
              <a:pPr eaLnBrk="1" hangingPunct="1">
                <a:defRPr/>
              </a:pPr>
              <a:t>7</a:t>
            </a:fld>
            <a:endParaRPr lang="en-US" b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38AEB2B-201E-43A6-9DA9-204B5A9AA182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A55E7C8-BCED-408E-957D-FACD2EC8A14C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3C17CBE-F67B-4F77-83BD-8D524AF6BF18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C39D473-FABB-4A9B-88BC-513AAB7560EF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54B496-BF03-417C-B186-788FD7503F64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521D0B-7F0F-4F0D-A9A8-9AFA336EF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243811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Like to vs. would like to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76600"/>
            <a:ext cx="84582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Basic 07 – Unit 7a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848F04D-186C-414C-B564-52170C770059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2514600"/>
            <a:ext cx="91440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Do you </a:t>
            </a:r>
            <a:r>
              <a:rPr lang="en-US" sz="4800" b="0" dirty="0" smtClean="0"/>
              <a:t>______ </a:t>
            </a:r>
            <a:r>
              <a:rPr lang="en-US" sz="4800" b="0" dirty="0"/>
              <a:t>to</a:t>
            </a:r>
            <a:r>
              <a:rPr lang="en-US" sz="4800" b="0" dirty="0">
                <a:solidFill>
                  <a:srgbClr val="009999"/>
                </a:solidFill>
              </a:rPr>
              <a:t> </a:t>
            </a:r>
            <a:r>
              <a:rPr lang="en-US" sz="4800" b="0" dirty="0"/>
              <a:t>go to the beach?</a:t>
            </a:r>
            <a:endParaRPr lang="en-US" sz="6000" dirty="0"/>
          </a:p>
          <a:p>
            <a:r>
              <a:rPr lang="en-US" sz="5400" dirty="0"/>
              <a:t>		</a:t>
            </a:r>
            <a:endParaRPr lang="en-US" sz="5400" dirty="0">
              <a:solidFill>
                <a:srgbClr val="009999"/>
              </a:solidFill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75563" y="838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7675563" y="1371600"/>
            <a:ext cx="325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 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7675563" y="1905000"/>
            <a:ext cx="325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 </a:t>
            </a:r>
          </a:p>
        </p:txBody>
      </p:sp>
      <p:pic>
        <p:nvPicPr>
          <p:cNvPr id="25608" name="Picture 11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657600"/>
            <a:ext cx="4191000" cy="27654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2667000" y="25146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like</a:t>
            </a:r>
          </a:p>
        </p:txBody>
      </p:sp>
      <p:sp>
        <p:nvSpPr>
          <p:cNvPr id="25610" name="AutoShape 14"/>
          <p:cNvSpPr>
            <a:spLocks noChangeArrowheads="1"/>
          </p:cNvSpPr>
          <p:nvPr/>
        </p:nvSpPr>
        <p:spPr bwMode="auto">
          <a:xfrm>
            <a:off x="3124200" y="701675"/>
            <a:ext cx="2895600" cy="142728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/>
              <a:t> would like</a:t>
            </a:r>
          </a:p>
          <a:p>
            <a:pPr algn="ctr"/>
            <a:r>
              <a:rPr lang="en-US" sz="4400"/>
              <a:t>like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31918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DAEF85D-AB12-41B8-A6C0-5471146DA753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-36478" y="1779516"/>
            <a:ext cx="91804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Someday, I </a:t>
            </a:r>
            <a:r>
              <a:rPr lang="en-US" sz="4800" b="0" dirty="0" smtClean="0"/>
              <a:t>__________ </a:t>
            </a:r>
            <a:r>
              <a:rPr lang="en-US" sz="4800" b="0" dirty="0"/>
              <a:t>to</a:t>
            </a:r>
            <a:r>
              <a:rPr lang="en-US" sz="4800" b="0" dirty="0">
                <a:solidFill>
                  <a:srgbClr val="009999"/>
                </a:solidFill>
              </a:rPr>
              <a:t> </a:t>
            </a:r>
            <a:r>
              <a:rPr lang="en-US" sz="4800" b="0" dirty="0"/>
              <a:t>be a scientist. </a:t>
            </a:r>
            <a:endParaRPr lang="en-US" sz="5400" dirty="0">
              <a:solidFill>
                <a:srgbClr val="009999"/>
              </a:solidFill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675563" y="838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675563" y="1371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7654663" y="1905000"/>
            <a:ext cx="3463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b="0"/>
              <a:t> </a:t>
            </a: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3106140" y="1768475"/>
            <a:ext cx="30547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 dirty="0"/>
              <a:t>would like</a:t>
            </a:r>
          </a:p>
        </p:txBody>
      </p:sp>
      <p:pic>
        <p:nvPicPr>
          <p:cNvPr id="26633" name="Picture 10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3" y="3502025"/>
            <a:ext cx="2573337" cy="282257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4" name="AutoShape 11"/>
          <p:cNvSpPr>
            <a:spLocks noChangeArrowheads="1"/>
          </p:cNvSpPr>
          <p:nvPr/>
        </p:nvSpPr>
        <p:spPr bwMode="auto">
          <a:xfrm>
            <a:off x="3323430" y="164909"/>
            <a:ext cx="2620170" cy="160356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dirty="0"/>
              <a:t> would like</a:t>
            </a:r>
          </a:p>
          <a:p>
            <a:pPr algn="ctr"/>
            <a:r>
              <a:rPr lang="en-US" sz="4400" dirty="0"/>
              <a:t>like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8253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35719" y="0"/>
            <a:ext cx="9144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Future desire with </a:t>
            </a:r>
            <a:r>
              <a:rPr lang="en-US" sz="3600" b="1" i="1" dirty="0" smtClean="0">
                <a:solidFill>
                  <a:schemeClr val="tx1"/>
                </a:solidFill>
                <a:latin typeface="Arial" charset="0"/>
              </a:rPr>
              <a:t>would like to</a:t>
            </a:r>
            <a:endParaRPr lang="es-ES" sz="3600" b="1" i="1" dirty="0" smtClean="0">
              <a:solidFill>
                <a:schemeClr val="tx1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28599" y="1077725"/>
            <a:ext cx="6500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 smtClean="0">
                <a:latin typeface="Arial" charset="0"/>
              </a:rPr>
              <a:t>Use </a:t>
            </a:r>
            <a:r>
              <a:rPr lang="en-US" sz="2800" i="1" dirty="0" smtClean="0">
                <a:latin typeface="Arial" charset="0"/>
              </a:rPr>
              <a:t>would like to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:</a:t>
            </a:r>
          </a:p>
          <a:p>
            <a:r>
              <a:rPr lang="en-US" sz="2800" dirty="0">
                <a:latin typeface="Arial" charset="0"/>
              </a:rPr>
              <a:t>	-to express future </a:t>
            </a:r>
            <a:r>
              <a:rPr lang="en-US" sz="2800" dirty="0" smtClean="0">
                <a:latin typeface="Arial" charset="0"/>
              </a:rPr>
              <a:t>desires</a:t>
            </a:r>
            <a:endParaRPr lang="es-ES" sz="200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25" y="3071813"/>
            <a:ext cx="7072313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00438" y="3143250"/>
            <a:ext cx="2519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Arial Black" pitchFamily="34" charset="0"/>
              </a:rPr>
              <a:t>Present </a:t>
            </a:r>
            <a:endParaRPr lang="es-E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28688" y="3143250"/>
            <a:ext cx="1423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Arial Black" pitchFamily="34" charset="0"/>
              </a:rPr>
              <a:t>Past  </a:t>
            </a:r>
            <a:endParaRPr lang="es-ES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58000" y="3143250"/>
            <a:ext cx="1643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Arial Black" pitchFamily="34" charset="0"/>
              </a:rPr>
              <a:t>Future </a:t>
            </a:r>
            <a:endParaRPr lang="es-ES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65875" y="3657600"/>
            <a:ext cx="2778125" cy="2088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05" name="Text Box 4"/>
          <p:cNvSpPr txBox="1">
            <a:spLocks noChangeArrowheads="1"/>
          </p:cNvSpPr>
          <p:nvPr/>
        </p:nvSpPr>
        <p:spPr bwMode="auto">
          <a:xfrm>
            <a:off x="0" y="3839290"/>
            <a:ext cx="69580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Arial" charset="0"/>
              </a:rPr>
              <a:t>For example</a:t>
            </a:r>
            <a:r>
              <a:rPr lang="en-US" sz="2800" dirty="0" smtClean="0">
                <a:latin typeface="Arial" charset="0"/>
              </a:rPr>
              <a:t>: </a:t>
            </a:r>
            <a:endParaRPr lang="en-US" sz="28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  <a:p>
            <a:r>
              <a:rPr lang="en-US" sz="4400" dirty="0" smtClean="0">
                <a:latin typeface="Arial" charset="0"/>
              </a:rPr>
              <a:t>I don’t have a car, but</a:t>
            </a:r>
          </a:p>
          <a:p>
            <a:r>
              <a:rPr lang="en-US" sz="4400" dirty="0" smtClean="0">
                <a:latin typeface="Arial" charset="0"/>
              </a:rPr>
              <a:t>I </a:t>
            </a:r>
            <a:r>
              <a:rPr lang="en-US" sz="4400" dirty="0" smtClean="0">
                <a:solidFill>
                  <a:srgbClr val="FF0000"/>
                </a:solidFill>
                <a:latin typeface="Arial" charset="0"/>
              </a:rPr>
              <a:t>would like to </a:t>
            </a:r>
            <a:r>
              <a:rPr lang="en-US" sz="4400" dirty="0" smtClean="0">
                <a:latin typeface="Arial" charset="0"/>
              </a:rPr>
              <a:t>have a car</a:t>
            </a:r>
            <a:endParaRPr lang="en-US" sz="4400" dirty="0"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867489" y="2713346"/>
            <a:ext cx="1000125" cy="28575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107" name="Text Box 4"/>
          <p:cNvSpPr txBox="1">
            <a:spLocks noChangeArrowheads="1"/>
          </p:cNvSpPr>
          <p:nvPr/>
        </p:nvSpPr>
        <p:spPr bwMode="auto">
          <a:xfrm>
            <a:off x="0" y="6065222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Arial" charset="0"/>
              </a:rPr>
              <a:t>S + </a:t>
            </a:r>
            <a:r>
              <a:rPr lang="en-US" sz="2800" dirty="0" smtClean="0">
                <a:latin typeface="Arial" charset="0"/>
              </a:rPr>
              <a:t>would </a:t>
            </a:r>
            <a:r>
              <a:rPr lang="en-US" sz="2800" dirty="0">
                <a:latin typeface="Arial" charset="0"/>
              </a:rPr>
              <a:t>+ </a:t>
            </a:r>
            <a:r>
              <a:rPr lang="en-US" sz="2800" dirty="0" smtClean="0">
                <a:latin typeface="Arial" charset="0"/>
              </a:rPr>
              <a:t>like </a:t>
            </a:r>
            <a:r>
              <a:rPr lang="en-US" sz="2800" dirty="0">
                <a:latin typeface="Arial" charset="0"/>
              </a:rPr>
              <a:t>+ to + verb (bf) + compliment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781800" y="1002090"/>
            <a:ext cx="1143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</a:rPr>
              <a:t>?</a:t>
            </a:r>
          </a:p>
          <a:p>
            <a:pPr algn="ctr"/>
            <a:r>
              <a:rPr lang="en-US" sz="2400" dirty="0" smtClean="0">
                <a:latin typeface="Arial" charset="0"/>
              </a:rPr>
              <a:t>unsure/</a:t>
            </a:r>
          </a:p>
          <a:p>
            <a:pPr algn="ctr"/>
            <a:r>
              <a:rPr lang="en-US" sz="2400" dirty="0" smtClean="0">
                <a:latin typeface="Arial" charset="0"/>
              </a:rPr>
              <a:t>desire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  <p:bldP spid="4107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4290556" cy="639762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rgbClr val="002060"/>
                </a:solidFill>
              </a:rPr>
              <a:t>I like to travel a lot</a:t>
            </a:r>
            <a:endParaRPr lang="en-US" sz="3600" cap="none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4267200"/>
            <a:ext cx="4292241" cy="1524000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solidFill>
                  <a:srgbClr val="002060"/>
                </a:solidFill>
              </a:rPr>
              <a:t>I would like to visit San Francisco next year. (Future desire)</a:t>
            </a:r>
            <a:endParaRPr lang="en-US" sz="2800" cap="none" dirty="0">
              <a:solidFill>
                <a:srgbClr val="00206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52400" y="838200"/>
            <a:ext cx="4053840" cy="2286000"/>
          </a:xfrm>
        </p:spPr>
      </p:pic>
      <p:pic>
        <p:nvPicPr>
          <p:cNvPr id="8" name="Content Placeholder 7" descr="Postcard3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1143000"/>
            <a:ext cx="4255698" cy="2819400"/>
          </a:xfrm>
        </p:spPr>
      </p:pic>
      <p:pic>
        <p:nvPicPr>
          <p:cNvPr id="9" name="Picture 8" descr="30_passport_stamps_w4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505200"/>
            <a:ext cx="3526971" cy="2571750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7060" y="6019800"/>
            <a:ext cx="4290556" cy="8382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passport.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 San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Francisco.)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76200" y="228600"/>
            <a:ext cx="7010400" cy="639762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rgbClr val="002060"/>
                </a:solidFill>
              </a:rPr>
              <a:t>I like to eat chocolate ice cream.</a:t>
            </a:r>
            <a:endParaRPr lang="en-US" sz="3200" cap="none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4191000"/>
            <a:ext cx="4292241" cy="266700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solidFill>
                  <a:srgbClr val="002060"/>
                </a:solidFill>
              </a:rPr>
              <a:t>But I would like to get </a:t>
            </a:r>
            <a:r>
              <a:rPr lang="en-US" sz="3200" cap="none" dirty="0" err="1" smtClean="0">
                <a:solidFill>
                  <a:srgbClr val="002060"/>
                </a:solidFill>
              </a:rPr>
              <a:t>lucuma</a:t>
            </a:r>
            <a:r>
              <a:rPr lang="en-US" sz="3200" cap="none" dirty="0" smtClean="0">
                <a:solidFill>
                  <a:srgbClr val="002060"/>
                </a:solidFill>
              </a:rPr>
              <a:t> ice cream next time I go to the store.</a:t>
            </a:r>
          </a:p>
          <a:p>
            <a:r>
              <a:rPr lang="en-US" sz="3200" cap="none" dirty="0" smtClean="0">
                <a:solidFill>
                  <a:srgbClr val="002060"/>
                </a:solidFill>
              </a:rPr>
              <a:t>(for sure ?  Not sure)</a:t>
            </a:r>
            <a:endParaRPr lang="en-US" sz="3200" cap="none" dirty="0">
              <a:solidFill>
                <a:srgbClr val="00206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57732" y="990600"/>
            <a:ext cx="3870203" cy="3429000"/>
          </a:xfrm>
        </p:spPr>
      </p:pic>
      <p:pic>
        <p:nvPicPr>
          <p:cNvPr id="8" name="Content Placeholder 7" descr="Postcard3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76800" y="1295400"/>
            <a:ext cx="3759200" cy="2819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800" y="0"/>
            <a:ext cx="7848600" cy="1066800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rgbClr val="0070C0"/>
                </a:solidFill>
              </a:rPr>
              <a:t>Questions with would you like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4786313"/>
            <a:ext cx="1323975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latin typeface="+mn-lt"/>
              </a:rPr>
              <a:t>Would </a:t>
            </a:r>
            <a:endParaRPr lang="en-US" sz="2800" dirty="0">
              <a:latin typeface="+mn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5500" y="4786313"/>
            <a:ext cx="1262063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>
                <a:latin typeface="+mn-lt"/>
              </a:rPr>
              <a:t>you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52750" y="4786313"/>
            <a:ext cx="4676775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/>
              <a:t>like </a:t>
            </a:r>
            <a:r>
              <a:rPr lang="en-US" sz="2800" dirty="0"/>
              <a:t>to study art</a:t>
            </a:r>
            <a:r>
              <a:rPr lang="en-US" sz="2800" dirty="0">
                <a:latin typeface="+mn-lt"/>
              </a:rPr>
              <a:t>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00088" y="2667000"/>
            <a:ext cx="7429500" cy="555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sz="2800" dirty="0" err="1" smtClean="0">
                <a:solidFill>
                  <a:srgbClr val="C00000"/>
                </a:solidFill>
                <a:latin typeface="+mn-lt"/>
              </a:rPr>
              <a:t>Wh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-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would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S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+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like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to + Verb (bf)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00088" y="2095500"/>
            <a:ext cx="1357312" cy="571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latin typeface="+mn-lt"/>
              </a:rPr>
              <a:t>Where</a:t>
            </a:r>
            <a:endParaRPr lang="en-US" sz="2800" dirty="0"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0" y="2057400"/>
            <a:ext cx="914400" cy="5746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dirty="0" smtClean="0"/>
              <a:t>you</a:t>
            </a:r>
            <a:endParaRPr lang="en-US" sz="2800" dirty="0">
              <a:latin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86200" y="2057400"/>
            <a:ext cx="4357687" cy="5746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/>
              <a:t>like </a:t>
            </a:r>
            <a:r>
              <a:rPr lang="en-US" sz="2800" dirty="0"/>
              <a:t>to travel</a:t>
            </a:r>
            <a:r>
              <a:rPr lang="en-US" sz="2800" dirty="0">
                <a:latin typeface="+mn-lt"/>
              </a:rPr>
              <a:t>?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14400" y="5429250"/>
            <a:ext cx="7681913" cy="555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Would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+  S 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+ like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to + Verb (bf)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04800" y="1219200"/>
            <a:ext cx="7705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Wh</a:t>
            </a:r>
            <a:r>
              <a:rPr lang="en-US" sz="32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- questions with </a:t>
            </a:r>
            <a:r>
              <a:rPr lang="en-US" sz="3600" i="1" kern="0" dirty="0" smtClean="0">
                <a:solidFill>
                  <a:srgbClr val="7030A0"/>
                </a:solidFill>
                <a:latin typeface="Comic Sans MS" pitchFamily="66" charset="0"/>
              </a:rPr>
              <a:t>would like to</a:t>
            </a:r>
            <a:endParaRPr lang="en-US" sz="3200" i="1" kern="0" dirty="0">
              <a:solidFill>
                <a:srgbClr val="7030A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609600" y="3657600"/>
            <a:ext cx="77057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+mj-ea"/>
                <a:cs typeface="+mj-cs"/>
              </a:rPr>
              <a:t>Yes/no questions with </a:t>
            </a:r>
            <a:r>
              <a:rPr lang="en-US" sz="3600" i="1" kern="0" dirty="0" smtClean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would like to</a:t>
            </a:r>
            <a:endParaRPr lang="en-US" sz="3200" i="1" kern="0" dirty="0">
              <a:solidFill>
                <a:srgbClr val="7030A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905000" y="2057400"/>
            <a:ext cx="1219200" cy="5746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dirty="0" smtClean="0"/>
              <a:t>would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3886200" cy="5105400"/>
          </a:xfrm>
        </p:spPr>
        <p:txBody>
          <a:bodyPr>
            <a:noAutofit/>
          </a:bodyPr>
          <a:lstStyle/>
          <a:p>
            <a:r>
              <a:rPr lang="en-US" sz="4000" cap="none" dirty="0" smtClean="0">
                <a:solidFill>
                  <a:srgbClr val="002060"/>
                </a:solidFill>
              </a:rPr>
              <a:t>What would you like to change next year?</a:t>
            </a:r>
          </a:p>
          <a:p>
            <a:r>
              <a:rPr lang="en-US" sz="4000" cap="none" dirty="0" smtClean="0">
                <a:solidFill>
                  <a:srgbClr val="002060"/>
                </a:solidFill>
              </a:rPr>
              <a:t>I like </a:t>
            </a:r>
            <a:r>
              <a:rPr lang="en-US" sz="4000" u="sng" cap="none" dirty="0" smtClean="0">
                <a:solidFill>
                  <a:srgbClr val="FF0000"/>
                </a:solidFill>
              </a:rPr>
              <a:t>to paint</a:t>
            </a:r>
            <a:r>
              <a:rPr lang="en-US" sz="4000" cap="none" dirty="0" smtClean="0">
                <a:solidFill>
                  <a:srgbClr val="002060"/>
                </a:solidFill>
              </a:rPr>
              <a:t>, so I’d like to </a:t>
            </a:r>
            <a:r>
              <a:rPr lang="en-US" sz="4000" u="sng" cap="none" dirty="0" smtClean="0">
                <a:solidFill>
                  <a:srgbClr val="FF0000"/>
                </a:solidFill>
              </a:rPr>
              <a:t>take a painting class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sas_airpla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267200" y="762000"/>
            <a:ext cx="4522176" cy="559888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73050" y="1828800"/>
            <a:ext cx="71081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(a) I </a:t>
            </a:r>
            <a:r>
              <a:rPr lang="en-US" sz="4400" i="1">
                <a:solidFill>
                  <a:srgbClr val="006600"/>
                </a:solidFill>
              </a:rPr>
              <a:t>would like to play</a:t>
            </a:r>
            <a:r>
              <a:rPr lang="en-US" sz="4400" b="0"/>
              <a:t> soccer.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73050" y="2863850"/>
            <a:ext cx="55681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0"/>
              <a:t>(b) I </a:t>
            </a:r>
            <a:r>
              <a:rPr lang="en-US" sz="4400" i="1">
                <a:solidFill>
                  <a:srgbClr val="333399"/>
                </a:solidFill>
              </a:rPr>
              <a:t>like to play</a:t>
            </a:r>
            <a:r>
              <a:rPr lang="en-US" sz="4400" b="0"/>
              <a:t> soccer.</a:t>
            </a:r>
          </a:p>
        </p:txBody>
      </p:sp>
      <p:pic>
        <p:nvPicPr>
          <p:cNvPr id="152585" name="Picture 9" descr="soc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402138"/>
            <a:ext cx="1725612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002060"/>
                </a:solidFill>
              </a:rPr>
              <a:t>5-11  </a:t>
            </a:r>
            <a:r>
              <a:rPr lang="en-US" sz="3600" b="0" i="1" dirty="0">
                <a:solidFill>
                  <a:srgbClr val="002060"/>
                </a:solidFill>
              </a:rPr>
              <a:t>WOULD LIKE</a:t>
            </a:r>
            <a:r>
              <a:rPr lang="en-US" sz="3600" b="0" dirty="0">
                <a:solidFill>
                  <a:srgbClr val="002060"/>
                </a:solidFill>
              </a:rPr>
              <a:t> vs. </a:t>
            </a:r>
            <a:r>
              <a:rPr lang="en-US" sz="3600" b="0" i="1" dirty="0">
                <a:solidFill>
                  <a:srgbClr val="002060"/>
                </a:solidFill>
              </a:rPr>
              <a:t>LIKE </a:t>
            </a:r>
          </a:p>
        </p:txBody>
      </p:sp>
    </p:spTree>
    <p:extLst>
      <p:ext uri="{BB962C8B-B14F-4D97-AF65-F5344CB8AC3E}">
        <p14:creationId xmlns:p14="http://schemas.microsoft.com/office/powerpoint/2010/main" val="314372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80204E-6 L 0.88073 -0.0011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28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76AFDB1-100A-462C-8112-21D47EB2D92B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67315" y="1344399"/>
            <a:ext cx="77425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0"/>
              <a:t>(a) I </a:t>
            </a:r>
            <a:r>
              <a:rPr lang="en-US" sz="4800" i="1">
                <a:solidFill>
                  <a:srgbClr val="006600"/>
                </a:solidFill>
              </a:rPr>
              <a:t>would like to play</a:t>
            </a:r>
            <a:r>
              <a:rPr lang="en-US" sz="4800" b="0"/>
              <a:t> soccer.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73672" y="3753703"/>
            <a:ext cx="6062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b="0" dirty="0"/>
              <a:t>(b) I </a:t>
            </a:r>
            <a:r>
              <a:rPr lang="en-US" sz="4800" i="1" dirty="0">
                <a:solidFill>
                  <a:srgbClr val="333399"/>
                </a:solidFill>
              </a:rPr>
              <a:t>like to play</a:t>
            </a:r>
            <a:r>
              <a:rPr lang="en-US" sz="4800" b="0" dirty="0"/>
              <a:t> soccer.</a:t>
            </a:r>
          </a:p>
        </p:txBody>
      </p:sp>
      <p:sp>
        <p:nvSpPr>
          <p:cNvPr id="406539" name="AutoShape 11"/>
          <p:cNvSpPr>
            <a:spLocks noChangeArrowheads="1"/>
          </p:cNvSpPr>
          <p:nvPr/>
        </p:nvSpPr>
        <p:spPr bwMode="auto">
          <a:xfrm>
            <a:off x="4038600" y="4876800"/>
            <a:ext cx="45720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6541" name="Text Box 13"/>
          <p:cNvSpPr txBox="1">
            <a:spLocks noChangeArrowheads="1"/>
          </p:cNvSpPr>
          <p:nvPr/>
        </p:nvSpPr>
        <p:spPr bwMode="auto">
          <a:xfrm>
            <a:off x="4038600" y="4953000"/>
            <a:ext cx="449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333399"/>
                </a:solidFill>
              </a:rPr>
              <a:t>Enjoy</a:t>
            </a:r>
          </a:p>
          <a:p>
            <a:pPr algn="ctr" eaLnBrk="1" hangingPunct="1"/>
            <a:r>
              <a:rPr lang="en-US" sz="3200">
                <a:solidFill>
                  <a:srgbClr val="333399"/>
                </a:solidFill>
              </a:rPr>
              <a:t>always, usually, often</a:t>
            </a:r>
            <a:endParaRPr lang="en-US" sz="3200"/>
          </a:p>
        </p:txBody>
      </p:sp>
      <p:sp>
        <p:nvSpPr>
          <p:cNvPr id="406542" name="AutoShape 14"/>
          <p:cNvSpPr>
            <a:spLocks noChangeArrowheads="1"/>
          </p:cNvSpPr>
          <p:nvPr/>
        </p:nvSpPr>
        <p:spPr bwMode="auto">
          <a:xfrm>
            <a:off x="4191000" y="2438400"/>
            <a:ext cx="42672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6543" name="Text Box 15"/>
          <p:cNvSpPr txBox="1">
            <a:spLocks noChangeArrowheads="1"/>
          </p:cNvSpPr>
          <p:nvPr/>
        </p:nvSpPr>
        <p:spPr bwMode="auto">
          <a:xfrm>
            <a:off x="4191000" y="2514600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Want to </a:t>
            </a:r>
          </a:p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now or in the future</a:t>
            </a:r>
          </a:p>
        </p:txBody>
      </p:sp>
      <p:sp>
        <p:nvSpPr>
          <p:cNvPr id="406544" name="Line 16"/>
          <p:cNvSpPr>
            <a:spLocks noChangeShapeType="1"/>
          </p:cNvSpPr>
          <p:nvPr/>
        </p:nvSpPr>
        <p:spPr bwMode="auto">
          <a:xfrm>
            <a:off x="1358900" y="2175396"/>
            <a:ext cx="4508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406545" name="Line 17"/>
          <p:cNvSpPr>
            <a:spLocks noChangeShapeType="1"/>
          </p:cNvSpPr>
          <p:nvPr/>
        </p:nvSpPr>
        <p:spPr bwMode="auto">
          <a:xfrm>
            <a:off x="1358900" y="4584700"/>
            <a:ext cx="298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9" grpId="0" animBg="1"/>
      <p:bldP spid="406541" grpId="0"/>
      <p:bldP spid="406542" grpId="0" animBg="1"/>
      <p:bldP spid="406543" grpId="0"/>
      <p:bldP spid="406544" grpId="0" animBg="1"/>
      <p:bldP spid="4065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549C0C7-BB91-4340-B5BF-067558901D38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/>
              <a:t>She _________ to</a:t>
            </a:r>
            <a:r>
              <a:rPr lang="en-US" sz="4800" b="0">
                <a:solidFill>
                  <a:srgbClr val="009999"/>
                </a:solidFill>
              </a:rPr>
              <a:t> </a:t>
            </a:r>
            <a:r>
              <a:rPr lang="en-US" sz="4800" b="0"/>
              <a:t>visit the moon.</a:t>
            </a:r>
            <a:r>
              <a:rPr lang="en-US" sz="6000"/>
              <a:t> </a:t>
            </a:r>
          </a:p>
          <a:p>
            <a:r>
              <a:rPr lang="en-US" sz="5400"/>
              <a:t>		</a:t>
            </a:r>
            <a:endParaRPr lang="en-US" sz="5400">
              <a:solidFill>
                <a:srgbClr val="009999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75563" y="838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675563" y="1371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675563" y="1905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 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202912" y="2659039"/>
            <a:ext cx="3369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800" b="0"/>
              <a:t>would like</a:t>
            </a:r>
          </a:p>
        </p:txBody>
      </p:sp>
      <p:pic>
        <p:nvPicPr>
          <p:cNvPr id="24584" name="Picture 17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1978025" cy="18891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6" name="AutoShape 20"/>
          <p:cNvSpPr>
            <a:spLocks noChangeArrowheads="1"/>
          </p:cNvSpPr>
          <p:nvPr/>
        </p:nvSpPr>
        <p:spPr bwMode="auto">
          <a:xfrm>
            <a:off x="3200400" y="1036637"/>
            <a:ext cx="3048000" cy="14017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/>
              <a:t>would like</a:t>
            </a:r>
          </a:p>
          <a:p>
            <a:pPr algn="ctr"/>
            <a:r>
              <a:rPr lang="en-US" sz="4000"/>
              <a:t>like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0647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</TotalTime>
  <Words>316</Words>
  <Application>Microsoft Office PowerPoint</Application>
  <PresentationFormat>On-screen Show (4:3)</PresentationFormat>
  <Paragraphs>79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Like to vs. would like to</vt:lpstr>
      <vt:lpstr>Future desire with would like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10</cp:revision>
  <dcterms:created xsi:type="dcterms:W3CDTF">2010-11-02T18:17:58Z</dcterms:created>
  <dcterms:modified xsi:type="dcterms:W3CDTF">2011-06-01T01:08:10Z</dcterms:modified>
</cp:coreProperties>
</file>