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61" r:id="rId4"/>
    <p:sldId id="265" r:id="rId5"/>
    <p:sldId id="270" r:id="rId6"/>
    <p:sldId id="271" r:id="rId7"/>
    <p:sldId id="269" r:id="rId8"/>
    <p:sldId id="281" r:id="rId9"/>
    <p:sldId id="277" r:id="rId10"/>
    <p:sldId id="279" r:id="rId11"/>
    <p:sldId id="280" r:id="rId12"/>
    <p:sldId id="282" r:id="rId13"/>
    <p:sldId id="283" r:id="rId14"/>
    <p:sldId id="284" r:id="rId15"/>
    <p:sldId id="285" r:id="rId16"/>
    <p:sldId id="286" r:id="rId17"/>
    <p:sldId id="287" r:id="rId18"/>
    <p:sldId id="288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3333CC"/>
    <a:srgbClr val="CCCCFF"/>
    <a:srgbClr val="99CC00"/>
    <a:srgbClr val="FF5555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909BAE5-7BD8-4D28-9E06-8ED9E991469D}" type="datetimeFigureOut">
              <a:rPr lang="en-US"/>
              <a:pPr>
                <a:defRPr/>
              </a:pPr>
              <a:t>3/24/2014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4ECDA81-3328-4238-99FB-27746EF35C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374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6ED2B0FD-3EFC-4782-ADCF-AFC80EAE3269}" type="slidenum">
              <a:rPr lang="en-US">
                <a:latin typeface="Arial" charset="0"/>
              </a:rPr>
              <a:pPr eaLnBrk="1" hangingPunct="1"/>
              <a:t>12</a:t>
            </a:fld>
            <a:endParaRPr lang="en-US">
              <a:latin typeface="Arial" charset="0"/>
            </a:endParaRPr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010B7449-966F-46F2-8233-C0F5B949FCC4}" type="slidenum">
              <a:rPr lang="en-US">
                <a:latin typeface="Arial" charset="0"/>
              </a:rPr>
              <a:pPr eaLnBrk="1" hangingPunct="1"/>
              <a:t>13</a:t>
            </a:fld>
            <a:endParaRPr lang="en-US">
              <a:latin typeface="Arial" charset="0"/>
            </a:endParaRPr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3A3419AB-FA23-4AE4-948E-D2A22A82A927}" type="slidenum">
              <a:rPr lang="en-US">
                <a:latin typeface="Arial" charset="0"/>
              </a:rPr>
              <a:pPr eaLnBrk="1" hangingPunct="1"/>
              <a:t>14</a:t>
            </a:fld>
            <a:endParaRPr lang="en-US">
              <a:latin typeface="Arial" charset="0"/>
            </a:endParaRPr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FA900C0F-D85F-49F0-9083-A45EB917B877}" type="slidenum">
              <a:rPr lang="en-US">
                <a:latin typeface="Arial" charset="0"/>
              </a:rPr>
              <a:pPr eaLnBrk="1" hangingPunct="1"/>
              <a:t>15</a:t>
            </a:fld>
            <a:endParaRPr lang="en-US">
              <a:latin typeface="Arial" charset="0"/>
            </a:endParaRPr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0E1D39E9-1C06-42CF-8098-2C30680690C3}" type="slidenum">
              <a:rPr lang="en-US">
                <a:latin typeface="Arial" charset="0"/>
              </a:rPr>
              <a:pPr eaLnBrk="1" hangingPunct="1"/>
              <a:t>16</a:t>
            </a:fld>
            <a:endParaRPr lang="en-US">
              <a:latin typeface="Arial" charset="0"/>
            </a:endParaRPr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3280921D-7AA5-48F8-8429-B6F7B77E5CC2}" type="slidenum">
              <a:rPr lang="en-US">
                <a:latin typeface="Arial" charset="0"/>
              </a:rPr>
              <a:pPr eaLnBrk="1" hangingPunct="1"/>
              <a:t>17</a:t>
            </a:fld>
            <a:endParaRPr lang="en-US">
              <a:latin typeface="Arial" charset="0"/>
            </a:endParaRPr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fld id="{38E5853E-4E75-455B-8D9D-072AC0365555}" type="slidenum">
              <a:rPr lang="en-US">
                <a:latin typeface="Arial" charset="0"/>
              </a:rPr>
              <a:pPr eaLnBrk="1" hangingPunct="1"/>
              <a:t>18</a:t>
            </a:fld>
            <a:endParaRPr lang="en-US">
              <a:latin typeface="Arial" charset="0"/>
            </a:endParaRPr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968" y="4224"/>
              <a:ext cx="3792" cy="96"/>
            </a:xfrm>
            <a:prstGeom prst="rect">
              <a:avLst/>
            </a:prstGeom>
            <a:gradFill rotWithShape="0">
              <a:gsLst>
                <a:gs pos="0">
                  <a:srgbClr val="EBD7FF"/>
                </a:gs>
                <a:gs pos="100000">
                  <a:srgbClr val="0099FF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rgbClr val="C1E7CE"/>
                </a:gs>
                <a:gs pos="100000">
                  <a:srgbClr val="339966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0" y="3312"/>
              <a:ext cx="288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0" y="3408"/>
              <a:ext cx="288" cy="91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solidFill>
              <a:srgbClr val="CAC9A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88" y="192"/>
              <a:ext cx="336" cy="48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0" y="672"/>
              <a:ext cx="288" cy="2640"/>
            </a:xfrm>
            <a:prstGeom prst="rect">
              <a:avLst/>
            </a:prstGeom>
            <a:gradFill rotWithShape="0">
              <a:gsLst>
                <a:gs pos="0">
                  <a:srgbClr val="C1AE8F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0" y="192"/>
              <a:ext cx="28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624" cy="192"/>
            </a:xfrm>
            <a:prstGeom prst="rect">
              <a:avLst/>
            </a:prstGeom>
            <a:solidFill>
              <a:srgbClr val="99CC00"/>
            </a:solidFill>
            <a:ln w="1905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624" y="0"/>
              <a:ext cx="297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288" y="192"/>
              <a:ext cx="0" cy="4128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88" y="4224"/>
              <a:ext cx="54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5520" y="0"/>
              <a:ext cx="0" cy="4224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0" y="192"/>
              <a:ext cx="5760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3600" y="288"/>
              <a:ext cx="2160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V="1">
              <a:off x="3600" y="0"/>
              <a:ext cx="0" cy="288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624" y="0"/>
              <a:ext cx="0" cy="672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0" y="672"/>
              <a:ext cx="62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V="1">
              <a:off x="1680" y="3936"/>
              <a:ext cx="0" cy="384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1680" y="3936"/>
              <a:ext cx="4080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0" y="3312"/>
              <a:ext cx="288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H="1">
              <a:off x="0" y="3408"/>
              <a:ext cx="288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99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Haga clic para cambiar el estilo de título	</a:t>
            </a:r>
          </a:p>
        </p:txBody>
      </p:sp>
      <p:sp>
        <p:nvSpPr>
          <p:cNvPr id="3100" name="Rectangle 2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Century Gothic" pitchFamily="34" charset="0"/>
              <a:buNone/>
              <a:defRPr sz="2800"/>
            </a:lvl1pPr>
          </a:lstStyle>
          <a:p>
            <a:r>
              <a:rPr lang="en-US"/>
              <a:t>Haga clic para modificar el estilo de subtítulo del patrón</a:t>
            </a:r>
          </a:p>
        </p:txBody>
      </p:sp>
      <p:sp>
        <p:nvSpPr>
          <p:cNvPr id="29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" name="Rectangle 3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64275"/>
            <a:ext cx="2133600" cy="3841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5F7C33-9DB0-41AB-83A3-AA1B53F0F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698A7-0D23-4933-BAA0-94AD679FD1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1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3BF33-6E6B-40A0-BE7F-CE4F032CE3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9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8606C-9896-476F-BC5C-AB2D5FF7C0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8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400C1-E7DC-420F-A351-4C780BC206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AC12E-3FA3-4114-9E46-293DD6A27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3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41ACE-1055-4C4C-9316-C39F13E871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5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5F38B-04B1-4059-A86C-4731AB5954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7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A6049-27BD-4610-B08B-D12A171B9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31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95D56-E124-43D7-A944-FAF83E76F9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5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DBD92-FB7A-478F-9EB9-86FEC3896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7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CC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1968" y="4224"/>
              <a:ext cx="3792" cy="96"/>
            </a:xfrm>
            <a:prstGeom prst="rect">
              <a:avLst/>
            </a:prstGeom>
            <a:gradFill rotWithShape="0">
              <a:gsLst>
                <a:gs pos="0">
                  <a:srgbClr val="EBD7FF"/>
                </a:gs>
                <a:gs pos="100000">
                  <a:srgbClr val="0099FF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rgbClr val="C1E7CE"/>
                </a:gs>
                <a:gs pos="100000">
                  <a:srgbClr val="339966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0" y="3312"/>
              <a:ext cx="288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0" y="3408"/>
              <a:ext cx="288" cy="91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solidFill>
              <a:srgbClr val="CAC9A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288" y="192"/>
              <a:ext cx="336" cy="48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039" name="Rectangle 15"/>
            <p:cNvSpPr>
              <a:spLocks noChangeArrowheads="1"/>
            </p:cNvSpPr>
            <p:nvPr/>
          </p:nvSpPr>
          <p:spPr bwMode="auto">
            <a:xfrm>
              <a:off x="0" y="672"/>
              <a:ext cx="288" cy="2640"/>
            </a:xfrm>
            <a:prstGeom prst="rect">
              <a:avLst/>
            </a:prstGeom>
            <a:gradFill rotWithShape="0">
              <a:gsLst>
                <a:gs pos="0">
                  <a:srgbClr val="C1AE8F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040" name="Rectangle 16"/>
            <p:cNvSpPr>
              <a:spLocks noChangeArrowheads="1"/>
            </p:cNvSpPr>
            <p:nvPr/>
          </p:nvSpPr>
          <p:spPr bwMode="auto">
            <a:xfrm>
              <a:off x="0" y="192"/>
              <a:ext cx="28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624" cy="192"/>
            </a:xfrm>
            <a:prstGeom prst="rect">
              <a:avLst/>
            </a:prstGeom>
            <a:solidFill>
              <a:srgbClr val="99CC00"/>
            </a:solidFill>
            <a:ln w="1905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624" y="0"/>
              <a:ext cx="297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es-ES" sz="2400">
                <a:latin typeface="굴림" pitchFamily="50" charset="-127"/>
              </a:endParaRPr>
            </a:p>
          </p:txBody>
        </p:sp>
        <p:sp>
          <p:nvSpPr>
            <p:cNvPr id="1043" name="Line 19"/>
            <p:cNvSpPr>
              <a:spLocks noChangeShapeType="1"/>
            </p:cNvSpPr>
            <p:nvPr/>
          </p:nvSpPr>
          <p:spPr bwMode="auto">
            <a:xfrm flipV="1">
              <a:off x="288" y="192"/>
              <a:ext cx="0" cy="4128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Line 20"/>
            <p:cNvSpPr>
              <a:spLocks noChangeShapeType="1"/>
            </p:cNvSpPr>
            <p:nvPr/>
          </p:nvSpPr>
          <p:spPr bwMode="auto">
            <a:xfrm>
              <a:off x="288" y="4224"/>
              <a:ext cx="54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Line 21"/>
            <p:cNvSpPr>
              <a:spLocks noChangeShapeType="1"/>
            </p:cNvSpPr>
            <p:nvPr/>
          </p:nvSpPr>
          <p:spPr bwMode="auto">
            <a:xfrm flipV="1">
              <a:off x="5520" y="0"/>
              <a:ext cx="0" cy="4224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Line 22"/>
            <p:cNvSpPr>
              <a:spLocks noChangeShapeType="1"/>
            </p:cNvSpPr>
            <p:nvPr/>
          </p:nvSpPr>
          <p:spPr bwMode="auto">
            <a:xfrm>
              <a:off x="0" y="192"/>
              <a:ext cx="5760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Line 23"/>
            <p:cNvSpPr>
              <a:spLocks noChangeShapeType="1"/>
            </p:cNvSpPr>
            <p:nvPr/>
          </p:nvSpPr>
          <p:spPr bwMode="auto">
            <a:xfrm flipH="1">
              <a:off x="3600" y="288"/>
              <a:ext cx="2160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Line 24"/>
            <p:cNvSpPr>
              <a:spLocks noChangeShapeType="1"/>
            </p:cNvSpPr>
            <p:nvPr/>
          </p:nvSpPr>
          <p:spPr bwMode="auto">
            <a:xfrm flipV="1">
              <a:off x="3600" y="0"/>
              <a:ext cx="0" cy="288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Line 25"/>
            <p:cNvSpPr>
              <a:spLocks noChangeShapeType="1"/>
            </p:cNvSpPr>
            <p:nvPr/>
          </p:nvSpPr>
          <p:spPr bwMode="auto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Line 26"/>
            <p:cNvSpPr>
              <a:spLocks noChangeShapeType="1"/>
            </p:cNvSpPr>
            <p:nvPr/>
          </p:nvSpPr>
          <p:spPr bwMode="auto">
            <a:xfrm>
              <a:off x="624" y="0"/>
              <a:ext cx="0" cy="672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Line 27"/>
            <p:cNvSpPr>
              <a:spLocks noChangeShapeType="1"/>
            </p:cNvSpPr>
            <p:nvPr/>
          </p:nvSpPr>
          <p:spPr bwMode="auto">
            <a:xfrm flipH="1">
              <a:off x="0" y="672"/>
              <a:ext cx="62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Line 28"/>
            <p:cNvSpPr>
              <a:spLocks noChangeShapeType="1"/>
            </p:cNvSpPr>
            <p:nvPr/>
          </p:nvSpPr>
          <p:spPr bwMode="auto">
            <a:xfrm flipV="1">
              <a:off x="1680" y="3936"/>
              <a:ext cx="0" cy="384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Line 29"/>
            <p:cNvSpPr>
              <a:spLocks noChangeShapeType="1"/>
            </p:cNvSpPr>
            <p:nvPr/>
          </p:nvSpPr>
          <p:spPr bwMode="auto">
            <a:xfrm>
              <a:off x="1680" y="3936"/>
              <a:ext cx="4080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Line 30"/>
            <p:cNvSpPr>
              <a:spLocks noChangeShapeType="1"/>
            </p:cNvSpPr>
            <p:nvPr/>
          </p:nvSpPr>
          <p:spPr bwMode="auto">
            <a:xfrm flipH="1">
              <a:off x="0" y="3312"/>
              <a:ext cx="288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" name="Line 31"/>
            <p:cNvSpPr>
              <a:spLocks noChangeShapeType="1"/>
            </p:cNvSpPr>
            <p:nvPr/>
          </p:nvSpPr>
          <p:spPr bwMode="auto">
            <a:xfrm flipH="1">
              <a:off x="0" y="3408"/>
              <a:ext cx="288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cambiar el estilo de título	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4275"/>
            <a:ext cx="2133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64275"/>
            <a:ext cx="2895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67450"/>
            <a:ext cx="2133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F130AF2-9A68-4430-8C3F-E2A0136DD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entury Gothic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entury Gothic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entury Gothic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entury Gothic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entury Gothic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entury Gothic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entury Gothic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Century Gothic" pitchFamily="34" charset="0"/>
        <a:buChar char="□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Century Gothic" pitchFamily="34" charset="0"/>
        <a:buChar char="□"/>
        <a:defRPr sz="28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Century Gothic" pitchFamily="34" charset="0"/>
        <a:buChar char="□"/>
        <a:defRPr sz="24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Century Gothic" pitchFamily="34" charset="0"/>
        <a:buChar char="□"/>
        <a:defRPr sz="20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Century Gothic" pitchFamily="34" charset="0"/>
        <a:buChar char="□"/>
        <a:defRPr sz="2000">
          <a:solidFill>
            <a:schemeClr val="bg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Century Gothic" pitchFamily="34" charset="0"/>
        <a:buChar char="□"/>
        <a:defRPr sz="20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Century Gothic" pitchFamily="34" charset="0"/>
        <a:buChar char="□"/>
        <a:defRPr sz="20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Century Gothic" pitchFamily="34" charset="0"/>
        <a:buChar char="□"/>
        <a:defRPr sz="20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Century Gothic" pitchFamily="34" charset="0"/>
        <a:buChar char="□"/>
        <a:defRPr sz="20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43250" y="3071813"/>
            <a:ext cx="5272088" cy="1541462"/>
          </a:xfrm>
        </p:spPr>
        <p:txBody>
          <a:bodyPr/>
          <a:lstStyle/>
          <a:p>
            <a:pPr eaLnBrk="1" hangingPunct="1"/>
            <a:r>
              <a:rPr lang="en-US" sz="4400" b="1" smtClean="0">
                <a:solidFill>
                  <a:schemeClr val="tx1"/>
                </a:solidFill>
                <a:latin typeface="Comic Sans MS" pitchFamily="66" charset="0"/>
              </a:rPr>
              <a:t>Be + going + to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14375" y="1714500"/>
            <a:ext cx="38576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400" b="1" kern="0" dirty="0">
                <a:latin typeface="Comic Sans MS" pitchFamily="66" charset="0"/>
                <a:ea typeface="+mj-ea"/>
                <a:cs typeface="+mj-cs"/>
              </a:rPr>
              <a:t>Future</a:t>
            </a:r>
            <a:r>
              <a:rPr lang="en-US" sz="4400" b="1" dirty="0">
                <a:latin typeface="Comic Sans MS" pitchFamily="66" charset="0"/>
              </a:rPr>
              <a:t> with</a:t>
            </a:r>
            <a:endParaRPr lang="en-US" sz="4400" b="1" kern="0" dirty="0"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571500" y="357188"/>
            <a:ext cx="8572500" cy="785812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2060"/>
                </a:solidFill>
              </a:rPr>
              <a:t>WH- questions with </a:t>
            </a:r>
            <a:r>
              <a:rPr lang="en-US" b="1" i="1" smtClean="0">
                <a:solidFill>
                  <a:srgbClr val="FF0000"/>
                </a:solidFill>
              </a:rPr>
              <a:t>Be going to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42938" y="2347913"/>
            <a:ext cx="8053387" cy="571500"/>
          </a:xfrm>
        </p:spPr>
        <p:txBody>
          <a:bodyPr/>
          <a:lstStyle/>
          <a:p>
            <a:pPr eaLnBrk="1" hangingPunct="1">
              <a:buFont typeface="Century Gothic" pitchFamily="34" charset="0"/>
              <a:buNone/>
            </a:pPr>
            <a:r>
              <a:rPr lang="en-US" sz="2800" b="1" smtClean="0">
                <a:solidFill>
                  <a:schemeClr val="tx1"/>
                </a:solidFill>
                <a:latin typeface="Comic Sans MS" pitchFamily="66" charset="0"/>
              </a:rPr>
              <a:t>Laura is going to travel </a:t>
            </a:r>
            <a:r>
              <a:rPr lang="en-US" sz="2800" b="1" u="sng" smtClean="0">
                <a:solidFill>
                  <a:schemeClr val="tx1"/>
                </a:solidFill>
                <a:latin typeface="Comic Sans MS" pitchFamily="66" charset="0"/>
              </a:rPr>
              <a:t>with her sister</a:t>
            </a:r>
            <a:r>
              <a:rPr lang="en-US" sz="2800" b="1" smtClean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4375" y="5500688"/>
            <a:ext cx="7429500" cy="55562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en-US" sz="2800" b="1" dirty="0" err="1">
                <a:solidFill>
                  <a:srgbClr val="C00000"/>
                </a:solidFill>
                <a:latin typeface="Comic Sans MS" pitchFamily="66" charset="0"/>
              </a:rPr>
              <a:t>Wh</a:t>
            </a:r>
            <a:r>
              <a:rPr lang="en-US" sz="2800" b="1" dirty="0">
                <a:solidFill>
                  <a:srgbClr val="C00000"/>
                </a:solidFill>
                <a:latin typeface="Comic Sans MS" pitchFamily="66" charset="0"/>
              </a:rPr>
              <a:t>- + Be +    S   +   going to + Verb (bf)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47725" y="1357313"/>
            <a:ext cx="16525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11163" indent="-3429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 b="1">
                <a:latin typeface="Comic Sans MS" pitchFamily="66" charset="0"/>
              </a:rPr>
              <a:t>Who is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428875" y="1357313"/>
            <a:ext cx="12620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11163" indent="-3429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 b="1">
                <a:latin typeface="Comic Sans MS" pitchFamily="66" charset="0"/>
              </a:rPr>
              <a:t>Laura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571875" y="1357313"/>
            <a:ext cx="46053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11163" indent="-3429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 b="1">
                <a:latin typeface="Comic Sans MS" pitchFamily="66" charset="0"/>
              </a:rPr>
              <a:t>going to travel with?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71500" y="3929063"/>
            <a:ext cx="8215313" cy="64770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en-US" sz="2800" b="1" dirty="0">
                <a:latin typeface="Comic Sans MS" pitchFamily="66" charset="0"/>
              </a:rPr>
              <a:t>She is going to travel </a:t>
            </a:r>
            <a:r>
              <a:rPr lang="en-US" sz="2800" b="1" u="sng" dirty="0">
                <a:latin typeface="Comic Sans MS" pitchFamily="66" charset="0"/>
              </a:rPr>
              <a:t>because she loves to travel.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923925" y="3186113"/>
            <a:ext cx="20050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11163" indent="-3429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 b="1">
                <a:latin typeface="Comic Sans MS" pitchFamily="66" charset="0"/>
              </a:rPr>
              <a:t>Why is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2643188" y="3214688"/>
            <a:ext cx="14001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11163" indent="-3429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 b="1">
                <a:latin typeface="Comic Sans MS" pitchFamily="66" charset="0"/>
              </a:rPr>
              <a:t>Laura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000500" y="3214688"/>
            <a:ext cx="31432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11163" indent="-3429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 b="1">
                <a:latin typeface="Comic Sans MS" pitchFamily="66" charset="0"/>
              </a:rPr>
              <a:t>going to travel?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90563" y="4933950"/>
            <a:ext cx="2095500" cy="5715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en-US" sz="2800" b="1" dirty="0">
                <a:latin typeface="Comic Sans MS" pitchFamily="66" charset="0"/>
              </a:rPr>
              <a:t>Where   is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2714625" y="4929188"/>
            <a:ext cx="231933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11163" indent="-3429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 b="1">
                <a:latin typeface="Comic Sans MS" pitchFamily="66" charset="0"/>
              </a:rPr>
              <a:t>she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3929063" y="4929188"/>
            <a:ext cx="321468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11163" indent="-3429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 b="1">
                <a:latin typeface="Comic Sans MS" pitchFamily="66" charset="0"/>
              </a:rPr>
              <a:t>going to travel? 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1856582" y="2142331"/>
            <a:ext cx="571500" cy="1587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 flipV="1">
            <a:off x="1500188" y="1857375"/>
            <a:ext cx="1643062" cy="5715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/>
              <a:t>Yes/No questions in English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2286000"/>
            <a:ext cx="8358188" cy="57785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Century Gothic" pitchFamily="34" charset="0"/>
              <a:buNone/>
              <a:defRPr/>
            </a:pPr>
            <a:r>
              <a:rPr lang="en-US" sz="2800" b="1" dirty="0" smtClean="0">
                <a:solidFill>
                  <a:schemeClr val="tx1"/>
                </a:solidFill>
                <a:latin typeface="Comic Sans MS" pitchFamily="66" charset="0"/>
              </a:rPr>
              <a:t>Yes, she is. Laura is going to study art next month.</a:t>
            </a:r>
          </a:p>
        </p:txBody>
      </p:sp>
      <p:sp>
        <p:nvSpPr>
          <p:cNvPr id="13316" name="Content Placeholder 2"/>
          <p:cNvSpPr txBox="1">
            <a:spLocks/>
          </p:cNvSpPr>
          <p:nvPr/>
        </p:nvSpPr>
        <p:spPr bwMode="auto">
          <a:xfrm>
            <a:off x="685800" y="5405438"/>
            <a:ext cx="784860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11163" indent="-3429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600" b="1">
                <a:latin typeface="Comic Sans MS" pitchFamily="66" charset="0"/>
              </a:rPr>
              <a:t>No, he isn’t. He is going to work at ICPNA </a:t>
            </a:r>
            <a:r>
              <a:rPr lang="en-US" sz="2600" b="1">
                <a:latin typeface="Comic Sans MS" pitchFamily="66" charset="0"/>
                <a:sym typeface="Wingdings" pitchFamily="2" charset="2"/>
              </a:rPr>
              <a:t></a:t>
            </a:r>
            <a:endParaRPr lang="en-US" sz="2600" b="1">
              <a:latin typeface="Comic Sans MS" pitchFamily="66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57250" y="1071563"/>
            <a:ext cx="752475" cy="5048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en-US" sz="2800" b="1" dirty="0">
                <a:latin typeface="Comic Sans MS" pitchFamily="66" charset="0"/>
              </a:rPr>
              <a:t>Is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381125" y="1071563"/>
            <a:ext cx="1262063" cy="5048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en-US" sz="2800" b="1" dirty="0">
                <a:latin typeface="Comic Sans MS" pitchFamily="66" charset="0"/>
              </a:rPr>
              <a:t>Laura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71750" y="1071563"/>
            <a:ext cx="4676775" cy="5048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en-US" sz="2800" b="1" dirty="0">
                <a:latin typeface="Comic Sans MS" pitchFamily="66" charset="0"/>
              </a:rPr>
              <a:t>going to study art?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71500" y="3833813"/>
            <a:ext cx="8143875" cy="595312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en-US" sz="2800" b="1" dirty="0">
                <a:latin typeface="Comic Sans MS" pitchFamily="66" charset="0"/>
              </a:rPr>
              <a:t>No, he isn’t.  He is going to study for his exam.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900113" y="3071813"/>
            <a:ext cx="7620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11163" indent="-3429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 b="1">
                <a:latin typeface="Comic Sans MS" pitchFamily="66" charset="0"/>
              </a:rPr>
              <a:t>Is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433513" y="3071813"/>
            <a:ext cx="1281112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11163" indent="-3429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 b="1">
                <a:latin typeface="Comic Sans MS" pitchFamily="66" charset="0"/>
              </a:rPr>
              <a:t>Mario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2786063" y="3071813"/>
            <a:ext cx="600075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11163" indent="-3429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 b="1">
                <a:latin typeface="Comic Sans MS" pitchFamily="66" charset="0"/>
              </a:rPr>
              <a:t>going to watch a movie with us?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62000" y="4643438"/>
            <a:ext cx="776288" cy="48577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en-US" sz="2800" b="1" dirty="0">
                <a:latin typeface="Comic Sans MS" pitchFamily="66" charset="0"/>
              </a:rPr>
              <a:t>Is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295400" y="4643438"/>
            <a:ext cx="3884613" cy="48577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11480" indent="-342900">
              <a:spcBef>
                <a:spcPts val="700"/>
              </a:spcBef>
              <a:buClr>
                <a:schemeClr val="tx2"/>
              </a:buClr>
              <a:buSzPct val="95000"/>
              <a:defRPr/>
            </a:pPr>
            <a:r>
              <a:rPr lang="en-US" sz="2800" b="1" dirty="0">
                <a:latin typeface="Comic Sans MS" pitchFamily="66" charset="0"/>
              </a:rPr>
              <a:t>your brother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429000" y="4643438"/>
            <a:ext cx="4929188" cy="48577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en-US" sz="2800" b="1" dirty="0">
                <a:latin typeface="Comic Sans MS" pitchFamily="66" charset="0"/>
              </a:rPr>
              <a:t>going to work at </a:t>
            </a:r>
            <a:r>
              <a:rPr lang="en-US" sz="2800" b="1" dirty="0" err="1">
                <a:latin typeface="Comic Sans MS" pitchFamily="66" charset="0"/>
              </a:rPr>
              <a:t>Britanico</a:t>
            </a:r>
            <a:r>
              <a:rPr lang="en-US" sz="2800" b="1" dirty="0">
                <a:latin typeface="Comic Sans MS" pitchFamily="66" charset="0"/>
              </a:rPr>
              <a:t>?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43000" y="1543050"/>
            <a:ext cx="1000125" cy="785813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1400175" y="1814513"/>
            <a:ext cx="757238" cy="271462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264275"/>
            <a:ext cx="2133600" cy="384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fld id="{883C2E01-7672-4945-879F-43EB7B1C048D}" type="slidenum">
              <a:rPr lang="en-US" sz="1400">
                <a:latin typeface="Arial" charset="0"/>
              </a:rPr>
              <a:pPr algn="l" eaLnBrk="1" hangingPunct="1"/>
              <a:t>12</a:t>
            </a:fld>
            <a:endParaRPr lang="en-US" sz="1400">
              <a:latin typeface="Arial" charset="0"/>
            </a:endParaRPr>
          </a:p>
        </p:txBody>
      </p:sp>
      <p:sp>
        <p:nvSpPr>
          <p:cNvPr id="14339" name="AutoShape 20"/>
          <p:cNvSpPr>
            <a:spLocks noChangeArrowheads="1"/>
          </p:cNvSpPr>
          <p:nvPr/>
        </p:nvSpPr>
        <p:spPr bwMode="auto">
          <a:xfrm>
            <a:off x="3894138" y="1368425"/>
            <a:ext cx="2765425" cy="10048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733800" y="1295400"/>
            <a:ext cx="32146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3200">
                <a:latin typeface="Comic Sans MS" pitchFamily="66" charset="0"/>
              </a:rPr>
              <a:t> </a:t>
            </a:r>
            <a:r>
              <a:rPr lang="en-US" sz="3200" b="1">
                <a:latin typeface="Comic Sans MS" pitchFamily="66" charset="0"/>
              </a:rPr>
              <a:t>yes</a:t>
            </a:r>
          </a:p>
          <a:p>
            <a:pPr eaLnBrk="1" hangingPunct="1"/>
            <a:r>
              <a:rPr lang="en-US" sz="3200" b="1">
                <a:latin typeface="Comic Sans MS" pitchFamily="66" charset="0"/>
              </a:rPr>
              <a:t> go to work</a:t>
            </a:r>
            <a:r>
              <a:rPr lang="en-US" sz="3200">
                <a:latin typeface="Comic Sans MS" pitchFamily="66" charset="0"/>
              </a:rPr>
              <a:t> </a:t>
            </a:r>
          </a:p>
        </p:txBody>
      </p:sp>
      <p:pic>
        <p:nvPicPr>
          <p:cNvPr id="14341" name="Picture 10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86200"/>
            <a:ext cx="4297363" cy="2681288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2" name="AutoShape 13"/>
          <p:cNvSpPr>
            <a:spLocks noChangeArrowheads="1"/>
          </p:cNvSpPr>
          <p:nvPr/>
        </p:nvSpPr>
        <p:spPr bwMode="auto">
          <a:xfrm>
            <a:off x="457200" y="1600200"/>
            <a:ext cx="3422650" cy="1752600"/>
          </a:xfrm>
          <a:prstGeom prst="wedgeRoundRectCallout">
            <a:avLst>
              <a:gd name="adj1" fmla="val -19912"/>
              <a:gd name="adj2" fmla="val 93208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44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4343" name="Rectangle 14"/>
          <p:cNvSpPr>
            <a:spLocks noChangeArrowheads="1"/>
          </p:cNvSpPr>
          <p:nvPr/>
        </p:nvSpPr>
        <p:spPr bwMode="auto">
          <a:xfrm>
            <a:off x="533400" y="1752600"/>
            <a:ext cx="34226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>
                <a:latin typeface="Comic Sans MS" pitchFamily="66" charset="0"/>
              </a:rPr>
              <a:t>Are you going to go to work</a:t>
            </a:r>
          </a:p>
          <a:p>
            <a:r>
              <a:rPr lang="en-US" sz="3200">
                <a:latin typeface="Comic Sans MS" pitchFamily="66" charset="0"/>
              </a:rPr>
              <a:t>on Monday?</a:t>
            </a:r>
          </a:p>
        </p:txBody>
      </p:sp>
      <p:sp>
        <p:nvSpPr>
          <p:cNvPr id="14344" name="AutoShape 15"/>
          <p:cNvSpPr>
            <a:spLocks noChangeArrowheads="1"/>
          </p:cNvSpPr>
          <p:nvPr/>
        </p:nvSpPr>
        <p:spPr bwMode="auto">
          <a:xfrm>
            <a:off x="5181600" y="3124200"/>
            <a:ext cx="3819525" cy="2362200"/>
          </a:xfrm>
          <a:prstGeom prst="wedgeRoundRectCallout">
            <a:avLst>
              <a:gd name="adj1" fmla="val -90106"/>
              <a:gd name="adj2" fmla="val 12903"/>
              <a:gd name="adj3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44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47505" name="Rectangle 17"/>
          <p:cNvSpPr>
            <a:spLocks noChangeArrowheads="1"/>
          </p:cNvSpPr>
          <p:nvPr/>
        </p:nvSpPr>
        <p:spPr bwMode="auto">
          <a:xfrm>
            <a:off x="5257800" y="3352800"/>
            <a:ext cx="36607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>
                <a:latin typeface="Comic Sans MS" pitchFamily="66" charset="0"/>
              </a:rPr>
              <a:t>Yes, I am </a:t>
            </a:r>
          </a:p>
          <a:p>
            <a:pPr>
              <a:lnSpc>
                <a:spcPct val="115000"/>
              </a:lnSpc>
            </a:pPr>
            <a:r>
              <a:rPr lang="en-US" sz="3200">
                <a:latin typeface="Comic Sans MS" pitchFamily="66" charset="0"/>
              </a:rPr>
              <a:t>I’m going to go to work on Monday</a:t>
            </a:r>
          </a:p>
        </p:txBody>
      </p:sp>
      <p:sp>
        <p:nvSpPr>
          <p:cNvPr id="14346" name="Text Box 18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  <a:latin typeface="Arial" charset="0"/>
              </a:rPr>
              <a:t>10-1  Let’s Practice</a:t>
            </a:r>
            <a:endParaRPr lang="en-US" sz="2000" i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347" name="Text Box 33"/>
          <p:cNvSpPr txBox="1">
            <a:spLocks noChangeArrowheads="1"/>
          </p:cNvSpPr>
          <p:nvPr/>
        </p:nvSpPr>
        <p:spPr bwMode="auto">
          <a:xfrm>
            <a:off x="5257800" y="3429000"/>
            <a:ext cx="3581400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3200">
                <a:latin typeface="Comic Sans MS" pitchFamily="66" charset="0"/>
              </a:rPr>
              <a:t>__________.  _________________________.</a:t>
            </a:r>
            <a:endParaRPr lang="en-US" sz="3600" b="1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505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264275"/>
            <a:ext cx="2133600" cy="384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fld id="{393513BC-3E0C-4A02-9A61-D56BE9CA6AFC}" type="slidenum">
              <a:rPr lang="en-US" sz="1400">
                <a:latin typeface="Arial" charset="0"/>
              </a:rPr>
              <a:pPr algn="l" eaLnBrk="1" hangingPunct="1"/>
              <a:t>13</a:t>
            </a:fld>
            <a:endParaRPr lang="en-US" sz="1400">
              <a:latin typeface="Arial" charset="0"/>
            </a:endParaRPr>
          </a:p>
        </p:txBody>
      </p:sp>
      <p:sp>
        <p:nvSpPr>
          <p:cNvPr id="15363" name="AutoShape 11"/>
          <p:cNvSpPr>
            <a:spLocks noChangeArrowheads="1"/>
          </p:cNvSpPr>
          <p:nvPr/>
        </p:nvSpPr>
        <p:spPr bwMode="auto">
          <a:xfrm>
            <a:off x="381000" y="1371600"/>
            <a:ext cx="3467100" cy="12239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3505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3200" b="1">
                <a:latin typeface="Comic Sans MS" pitchFamily="66" charset="0"/>
              </a:rPr>
              <a:t>no</a:t>
            </a:r>
          </a:p>
          <a:p>
            <a:pPr eaLnBrk="1" hangingPunct="1"/>
            <a:r>
              <a:rPr lang="en-US" sz="3200" b="1">
                <a:latin typeface="Comic Sans MS" pitchFamily="66" charset="0"/>
              </a:rPr>
              <a:t>watch the news</a:t>
            </a:r>
          </a:p>
        </p:txBody>
      </p:sp>
      <p:pic>
        <p:nvPicPr>
          <p:cNvPr id="15365" name="Picture 4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810000"/>
            <a:ext cx="4114800" cy="2681288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381000" y="3352800"/>
            <a:ext cx="3429000" cy="1752600"/>
          </a:xfrm>
          <a:prstGeom prst="wedgeRoundRectCallout">
            <a:avLst>
              <a:gd name="adj1" fmla="val 68750"/>
              <a:gd name="adj2" fmla="val 29440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44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533400" y="3505200"/>
            <a:ext cx="32766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>
                <a:latin typeface="Comic Sans MS" pitchFamily="66" charset="0"/>
              </a:rPr>
              <a:t>Are you going to</a:t>
            </a:r>
          </a:p>
          <a:p>
            <a:r>
              <a:rPr lang="en-US" sz="3200">
                <a:latin typeface="Comic Sans MS" pitchFamily="66" charset="0"/>
              </a:rPr>
              <a:t>watch the news on TV?</a:t>
            </a:r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>
            <a:off x="4343400" y="1143000"/>
            <a:ext cx="4800600" cy="1981200"/>
          </a:xfrm>
          <a:prstGeom prst="wedgeRoundRectCallout">
            <a:avLst>
              <a:gd name="adj1" fmla="val -8190"/>
              <a:gd name="adj2" fmla="val 105769"/>
              <a:gd name="adj3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44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43753" name="Rectangle 9"/>
          <p:cNvSpPr>
            <a:spLocks noChangeArrowheads="1"/>
          </p:cNvSpPr>
          <p:nvPr/>
        </p:nvSpPr>
        <p:spPr bwMode="auto">
          <a:xfrm>
            <a:off x="4552950" y="1295400"/>
            <a:ext cx="44831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>
                <a:latin typeface="Comic Sans MS" pitchFamily="66" charset="0"/>
              </a:rPr>
              <a:t>No, I’m not </a:t>
            </a:r>
          </a:p>
          <a:p>
            <a:r>
              <a:rPr lang="en-US" sz="3200">
                <a:latin typeface="Comic Sans MS" pitchFamily="66" charset="0"/>
              </a:rPr>
              <a:t>I’m not going to watch the news on TV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  <a:latin typeface="Arial" charset="0"/>
              </a:rPr>
              <a:t>10-1  Let’s Practice</a:t>
            </a:r>
            <a:endParaRPr lang="en-US" sz="2000" i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371" name="Text Box 22"/>
          <p:cNvSpPr txBox="1">
            <a:spLocks noChangeArrowheads="1"/>
          </p:cNvSpPr>
          <p:nvPr/>
        </p:nvSpPr>
        <p:spPr bwMode="auto">
          <a:xfrm>
            <a:off x="4343400" y="1295400"/>
            <a:ext cx="46926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3200">
                <a:latin typeface="Comic Sans MS" pitchFamily="66" charset="0"/>
              </a:rPr>
              <a:t>__________.  _________________________________</a:t>
            </a:r>
            <a:endParaRPr lang="en-US" sz="3600" b="1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264275"/>
            <a:ext cx="2133600" cy="384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fld id="{169509D3-4198-4BEE-897E-A0782A37B9BC}" type="slidenum">
              <a:rPr lang="en-US" sz="1400">
                <a:latin typeface="Arial" charset="0"/>
              </a:rPr>
              <a:pPr algn="l" eaLnBrk="1" hangingPunct="1"/>
              <a:t>14</a:t>
            </a:fld>
            <a:endParaRPr lang="en-US" sz="1400">
              <a:latin typeface="Arial" charset="0"/>
            </a:endParaRPr>
          </a:p>
        </p:txBody>
      </p:sp>
      <p:sp>
        <p:nvSpPr>
          <p:cNvPr id="16387" name="AutoShape 13"/>
          <p:cNvSpPr>
            <a:spLocks noChangeArrowheads="1"/>
          </p:cNvSpPr>
          <p:nvPr/>
        </p:nvSpPr>
        <p:spPr bwMode="auto">
          <a:xfrm>
            <a:off x="685800" y="1295400"/>
            <a:ext cx="3048000" cy="1196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pic>
        <p:nvPicPr>
          <p:cNvPr id="16388" name="Picture 10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6200"/>
            <a:ext cx="4114800" cy="2681288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3048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3200" b="1">
                <a:latin typeface="Comic Sans MS" pitchFamily="66" charset="0"/>
              </a:rPr>
              <a:t>yes</a:t>
            </a:r>
          </a:p>
          <a:p>
            <a:pPr eaLnBrk="1" hangingPunct="1"/>
            <a:r>
              <a:rPr lang="en-US" sz="3200" b="1">
                <a:latin typeface="Comic Sans MS" pitchFamily="66" charset="0"/>
              </a:rPr>
              <a:t>study English</a:t>
            </a:r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533400" y="3249613"/>
            <a:ext cx="3429000" cy="1855787"/>
          </a:xfrm>
          <a:prstGeom prst="wedgeRoundRectCallout">
            <a:avLst>
              <a:gd name="adj1" fmla="val 88565"/>
              <a:gd name="adj2" fmla="val 1630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44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09600" y="3475038"/>
            <a:ext cx="360203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>
                <a:latin typeface="Comic Sans MS" pitchFamily="66" charset="0"/>
              </a:rPr>
              <a:t>Are you going to</a:t>
            </a:r>
          </a:p>
          <a:p>
            <a:r>
              <a:rPr lang="en-US" sz="3200">
                <a:latin typeface="Comic Sans MS" pitchFamily="66" charset="0"/>
              </a:rPr>
              <a:t>study English</a:t>
            </a:r>
          </a:p>
          <a:p>
            <a:r>
              <a:rPr lang="en-US" sz="3200">
                <a:latin typeface="Comic Sans MS" pitchFamily="66" charset="0"/>
              </a:rPr>
              <a:t>this year?</a:t>
            </a:r>
          </a:p>
        </p:txBody>
      </p:sp>
      <p:sp>
        <p:nvSpPr>
          <p:cNvPr id="16392" name="AutoShape 8"/>
          <p:cNvSpPr>
            <a:spLocks noChangeArrowheads="1"/>
          </p:cNvSpPr>
          <p:nvPr/>
        </p:nvSpPr>
        <p:spPr bwMode="auto">
          <a:xfrm>
            <a:off x="4800600" y="1330325"/>
            <a:ext cx="3657600" cy="2098675"/>
          </a:xfrm>
          <a:prstGeom prst="wedgeRoundRectCallout">
            <a:avLst>
              <a:gd name="adj1" fmla="val 26218"/>
              <a:gd name="adj2" fmla="val 86537"/>
              <a:gd name="adj3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44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44777" name="Rectangle 9"/>
          <p:cNvSpPr>
            <a:spLocks noChangeArrowheads="1"/>
          </p:cNvSpPr>
          <p:nvPr/>
        </p:nvSpPr>
        <p:spPr bwMode="auto">
          <a:xfrm>
            <a:off x="4953000" y="1600200"/>
            <a:ext cx="4343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>
                <a:latin typeface="Comic Sans MS" pitchFamily="66" charset="0"/>
              </a:rPr>
              <a:t>Yes, I am </a:t>
            </a:r>
          </a:p>
          <a:p>
            <a:r>
              <a:rPr lang="en-US" sz="3200">
                <a:latin typeface="Comic Sans MS" pitchFamily="66" charset="0"/>
              </a:rPr>
              <a:t>I’m going to study English this year</a:t>
            </a:r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  <a:latin typeface="Arial" charset="0"/>
              </a:rPr>
              <a:t>10-1  Let’s Practice</a:t>
            </a:r>
            <a:endParaRPr lang="en-US" sz="2000" i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395" name="Oval 14"/>
          <p:cNvSpPr>
            <a:spLocks noChangeArrowheads="1"/>
          </p:cNvSpPr>
          <p:nvPr/>
        </p:nvSpPr>
        <p:spPr bwMode="auto">
          <a:xfrm>
            <a:off x="2133600" y="3702050"/>
            <a:ext cx="260350" cy="5207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396" name="Text Box 20"/>
          <p:cNvSpPr txBox="1">
            <a:spLocks noChangeArrowheads="1"/>
          </p:cNvSpPr>
          <p:nvPr/>
        </p:nvSpPr>
        <p:spPr bwMode="auto">
          <a:xfrm>
            <a:off x="4953000" y="1600200"/>
            <a:ext cx="3429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3200">
                <a:latin typeface="Comic Sans MS" pitchFamily="66" charset="0"/>
              </a:rPr>
              <a:t>__________.  ___________________________.</a:t>
            </a:r>
            <a:endParaRPr lang="en-US" sz="3600" b="1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  <a:latin typeface="Arial" charset="0"/>
              </a:rPr>
              <a:t>3-2  FORMS WITH </a:t>
            </a:r>
            <a:r>
              <a:rPr lang="en-US" sz="2000" i="1">
                <a:solidFill>
                  <a:schemeClr val="bg1"/>
                </a:solidFill>
                <a:latin typeface="Arial" charset="0"/>
              </a:rPr>
              <a:t>BE GOING TO</a:t>
            </a:r>
            <a:endParaRPr lang="en-US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657600" y="4618038"/>
            <a:ext cx="18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endParaRPr lang="en-US" sz="3200">
              <a:latin typeface="Arial" charset="0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68275" y="1622425"/>
            <a:ext cx="8750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</a:rPr>
              <a:t>(e)  “Come on, we</a:t>
            </a:r>
            <a:r>
              <a:rPr lang="en-US" sz="3200" b="1" i="1">
                <a:solidFill>
                  <a:schemeClr val="hlink"/>
                </a:solidFill>
                <a:latin typeface="Arial" charset="0"/>
              </a:rPr>
              <a:t>’re</a:t>
            </a:r>
            <a:r>
              <a:rPr lang="en-US" sz="3200">
                <a:latin typeface="Arial" charset="0"/>
              </a:rPr>
              <a:t> </a:t>
            </a:r>
            <a:r>
              <a:rPr lang="en-US" sz="3200" b="1" i="1">
                <a:solidFill>
                  <a:schemeClr val="hlink"/>
                </a:solidFill>
                <a:latin typeface="Arial" charset="0"/>
              </a:rPr>
              <a:t>gonna</a:t>
            </a:r>
            <a:r>
              <a:rPr lang="en-US" sz="3200">
                <a:latin typeface="Arial" charset="0"/>
              </a:rPr>
              <a:t> go to the party!”   		</a:t>
            </a:r>
            <a:endParaRPr lang="en-US" sz="2800">
              <a:latin typeface="Arial" charset="0"/>
            </a:endParaRPr>
          </a:p>
        </p:txBody>
      </p:sp>
      <p:sp>
        <p:nvSpPr>
          <p:cNvPr id="451589" name="AutoShape 5"/>
          <p:cNvSpPr>
            <a:spLocks noChangeArrowheads="1"/>
          </p:cNvSpPr>
          <p:nvPr/>
        </p:nvSpPr>
        <p:spPr bwMode="auto">
          <a:xfrm>
            <a:off x="1493838" y="2838450"/>
            <a:ext cx="6075362" cy="1584325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4000" b="1" i="1"/>
          </a:p>
        </p:txBody>
      </p:sp>
      <p:sp>
        <p:nvSpPr>
          <p:cNvPr id="451590" name="Text Box 6"/>
          <p:cNvSpPr txBox="1">
            <a:spLocks noChangeArrowheads="1"/>
          </p:cNvSpPr>
          <p:nvPr/>
        </p:nvSpPr>
        <p:spPr bwMode="auto">
          <a:xfrm>
            <a:off x="1114425" y="2868613"/>
            <a:ext cx="6532563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3200">
                <a:latin typeface="Arial" charset="0"/>
              </a:rPr>
              <a:t>				    </a:t>
            </a:r>
            <a:r>
              <a:rPr lang="en-US" sz="3200" b="1">
                <a:latin typeface="Arial" charset="0"/>
              </a:rPr>
              <a:t>informal</a:t>
            </a:r>
          </a:p>
          <a:p>
            <a:pPr eaLnBrk="1" hangingPunct="1"/>
            <a:r>
              <a:rPr lang="en-US" sz="3200" b="1" i="1">
                <a:solidFill>
                  <a:schemeClr val="accent2"/>
                </a:solidFill>
                <a:latin typeface="Arial" charset="0"/>
              </a:rPr>
              <a:t>	  	 	            </a:t>
            </a:r>
            <a:r>
              <a:rPr lang="en-US" sz="3200" b="1">
                <a:latin typeface="Arial" charset="0"/>
              </a:rPr>
              <a:t>not usually </a:t>
            </a:r>
          </a:p>
          <a:p>
            <a:pPr eaLnBrk="1" hangingPunct="1"/>
            <a:r>
              <a:rPr lang="en-US" sz="3200" b="1">
                <a:latin typeface="Arial" charset="0"/>
              </a:rPr>
              <a:t>				    written</a:t>
            </a:r>
          </a:p>
        </p:txBody>
      </p:sp>
      <p:sp>
        <p:nvSpPr>
          <p:cNvPr id="451603" name="Rectangle 19"/>
          <p:cNvSpPr>
            <a:spLocks noChangeArrowheads="1"/>
          </p:cNvSpPr>
          <p:nvPr/>
        </p:nvSpPr>
        <p:spPr bwMode="auto">
          <a:xfrm>
            <a:off x="2197100" y="3262313"/>
            <a:ext cx="1428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 i="1">
                <a:solidFill>
                  <a:schemeClr val="accent2"/>
                </a:solidFill>
              </a:rPr>
              <a:t>going</a:t>
            </a:r>
          </a:p>
        </p:txBody>
      </p:sp>
      <p:sp>
        <p:nvSpPr>
          <p:cNvPr id="451604" name="Rectangle 20"/>
          <p:cNvSpPr>
            <a:spLocks noChangeArrowheads="1"/>
          </p:cNvSpPr>
          <p:nvPr/>
        </p:nvSpPr>
        <p:spPr bwMode="auto">
          <a:xfrm>
            <a:off x="1493838" y="3262313"/>
            <a:ext cx="768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 i="1">
                <a:solidFill>
                  <a:schemeClr val="accent2"/>
                </a:solidFill>
              </a:rPr>
              <a:t>Be</a:t>
            </a:r>
          </a:p>
        </p:txBody>
      </p:sp>
      <p:sp>
        <p:nvSpPr>
          <p:cNvPr id="451605" name="Rectangle 21"/>
          <p:cNvSpPr>
            <a:spLocks noChangeArrowheads="1"/>
          </p:cNvSpPr>
          <p:nvPr/>
        </p:nvSpPr>
        <p:spPr bwMode="auto">
          <a:xfrm>
            <a:off x="3484563" y="3262313"/>
            <a:ext cx="61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 i="1">
                <a:solidFill>
                  <a:schemeClr val="accent2"/>
                </a:solidFill>
              </a:rPr>
              <a:t>to</a:t>
            </a:r>
          </a:p>
        </p:txBody>
      </p:sp>
      <p:sp>
        <p:nvSpPr>
          <p:cNvPr id="451606" name="Rectangle 22"/>
          <p:cNvSpPr>
            <a:spLocks noChangeArrowheads="1"/>
          </p:cNvSpPr>
          <p:nvPr/>
        </p:nvSpPr>
        <p:spPr bwMode="auto">
          <a:xfrm>
            <a:off x="2152650" y="3262313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 i="1">
                <a:solidFill>
                  <a:schemeClr val="hlink"/>
                </a:solidFill>
              </a:rPr>
              <a:t>gonna</a:t>
            </a:r>
          </a:p>
        </p:txBody>
      </p:sp>
      <p:sp>
        <p:nvSpPr>
          <p:cNvPr id="451607" name="AutoShape 23"/>
          <p:cNvSpPr>
            <a:spLocks/>
          </p:cNvSpPr>
          <p:nvPr/>
        </p:nvSpPr>
        <p:spPr bwMode="auto">
          <a:xfrm>
            <a:off x="4697413" y="2970213"/>
            <a:ext cx="411162" cy="1385887"/>
          </a:xfrm>
          <a:prstGeom prst="leftBrace">
            <a:avLst>
              <a:gd name="adj1" fmla="val 2808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451610" name="Picture 26" descr="shutterstock_22758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2613025"/>
            <a:ext cx="4519612" cy="3389313"/>
          </a:xfrm>
          <a:prstGeom prst="rect">
            <a:avLst/>
          </a:prstGeom>
          <a:solidFill>
            <a:srgbClr val="DDD9AB"/>
          </a:solidFill>
          <a:ln w="28575" algn="ctr">
            <a:solidFill>
              <a:srgbClr val="358C3A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516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451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/>
                                        <p:tgtEl>
                                          <p:spTgt spid="451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451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451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451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/>
                                        <p:tgtEl>
                                          <p:spTgt spid="451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4516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/>
                                        <p:tgtEl>
                                          <p:spTgt spid="451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/>
                                        <p:tgtEl>
                                          <p:spTgt spid="451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3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16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1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1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42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1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1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1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1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701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9" grpId="0" animBg="1"/>
      <p:bldP spid="451603" grpId="0"/>
      <p:bldP spid="451603" grpId="1"/>
      <p:bldP spid="451604" grpId="0"/>
      <p:bldP spid="451604" grpId="1"/>
      <p:bldP spid="451605" grpId="0"/>
      <p:bldP spid="451605" grpId="1"/>
      <p:bldP spid="451606" grpId="0"/>
      <p:bldP spid="45160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  <a:latin typeface="Arial" charset="0"/>
              </a:rPr>
              <a:t>3-1, 3-2 LET'S PRACTICE</a:t>
            </a:r>
            <a:endParaRPr lang="en-US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657600" y="4618038"/>
            <a:ext cx="18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endParaRPr lang="en-US" sz="3200">
              <a:latin typeface="Arial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082675" y="2435225"/>
            <a:ext cx="87503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3600">
                <a:latin typeface="Arial" charset="0"/>
              </a:rPr>
              <a:t>What ________________ for dinner?</a:t>
            </a:r>
            <a:r>
              <a:rPr lang="en-US" sz="3200">
                <a:latin typeface="Arial" charset="0"/>
              </a:rPr>
              <a:t>   		</a:t>
            </a:r>
            <a:endParaRPr lang="en-US" sz="2800">
              <a:latin typeface="Arial" charset="0"/>
            </a:endParaRPr>
          </a:p>
        </p:txBody>
      </p:sp>
      <p:sp>
        <p:nvSpPr>
          <p:cNvPr id="18437" name="AutoShape 9"/>
          <p:cNvSpPr>
            <a:spLocks noChangeArrowheads="1"/>
          </p:cNvSpPr>
          <p:nvPr/>
        </p:nvSpPr>
        <p:spPr bwMode="auto">
          <a:xfrm>
            <a:off x="1316038" y="1298575"/>
            <a:ext cx="2341562" cy="83661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 algn="ctr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/>
              <a:t>be going to</a:t>
            </a:r>
          </a:p>
        </p:txBody>
      </p:sp>
      <p:sp>
        <p:nvSpPr>
          <p:cNvPr id="449546" name="Rectangle 10"/>
          <p:cNvSpPr>
            <a:spLocks noChangeArrowheads="1"/>
          </p:cNvSpPr>
          <p:nvPr/>
        </p:nvSpPr>
        <p:spPr bwMode="auto">
          <a:xfrm>
            <a:off x="2349500" y="2384425"/>
            <a:ext cx="4070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are we going to eat</a:t>
            </a:r>
          </a:p>
        </p:txBody>
      </p:sp>
      <p:sp>
        <p:nvSpPr>
          <p:cNvPr id="18439" name="AutoShape 11"/>
          <p:cNvSpPr>
            <a:spLocks noChangeArrowheads="1"/>
          </p:cNvSpPr>
          <p:nvPr/>
        </p:nvSpPr>
        <p:spPr bwMode="auto">
          <a:xfrm>
            <a:off x="4211638" y="1298575"/>
            <a:ext cx="2341562" cy="83661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 algn="ctr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/>
              <a:t>we, eat</a:t>
            </a:r>
          </a:p>
        </p:txBody>
      </p:sp>
      <p:pic>
        <p:nvPicPr>
          <p:cNvPr id="18440" name="Picture 14" descr="shutterstock_325259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3429000"/>
            <a:ext cx="2092325" cy="3143250"/>
          </a:xfrm>
          <a:prstGeom prst="rect">
            <a:avLst/>
          </a:prstGeom>
          <a:solidFill>
            <a:srgbClr val="DDD9AB"/>
          </a:solidFill>
          <a:ln w="28575" algn="ctr">
            <a:solidFill>
              <a:srgbClr val="358C3A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  <a:latin typeface="Arial" charset="0"/>
              </a:rPr>
              <a:t>3-1, 3-2 LET'S PRACTICE</a:t>
            </a:r>
            <a:endParaRPr lang="en-US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657600" y="4618038"/>
            <a:ext cx="18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endParaRPr lang="en-US" sz="3200">
              <a:latin typeface="Arial" charset="0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79413" y="2435225"/>
            <a:ext cx="87090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3600">
                <a:latin typeface="Comic Sans MS" pitchFamily="66" charset="0"/>
              </a:rPr>
              <a:t>What color __________________ </a:t>
            </a:r>
          </a:p>
          <a:p>
            <a:pPr eaLnBrk="1" hangingPunct="1"/>
            <a:r>
              <a:rPr lang="en-US" sz="3600">
                <a:latin typeface="Comic Sans MS" pitchFamily="66" charset="0"/>
              </a:rPr>
              <a:t>your living room?   		</a:t>
            </a:r>
          </a:p>
        </p:txBody>
      </p:sp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1316038" y="1298575"/>
            <a:ext cx="2341562" cy="83661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 algn="ctr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/>
              <a:t>be going to</a:t>
            </a:r>
          </a:p>
        </p:txBody>
      </p:sp>
      <p:sp>
        <p:nvSpPr>
          <p:cNvPr id="453638" name="Rectangle 6"/>
          <p:cNvSpPr>
            <a:spLocks noChangeArrowheads="1"/>
          </p:cNvSpPr>
          <p:nvPr/>
        </p:nvSpPr>
        <p:spPr bwMode="auto">
          <a:xfrm>
            <a:off x="3203575" y="2393950"/>
            <a:ext cx="4806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66" charset="0"/>
              </a:rPr>
              <a:t>are you going to paint</a:t>
            </a:r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>
            <a:off x="4211638" y="1298575"/>
            <a:ext cx="2341562" cy="83661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 algn="ctr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/>
              <a:t>you, paint</a:t>
            </a:r>
          </a:p>
        </p:txBody>
      </p:sp>
      <p:pic>
        <p:nvPicPr>
          <p:cNvPr id="19464" name="Picture 11" descr="shutterstock_246308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3925888"/>
            <a:ext cx="3865563" cy="2520950"/>
          </a:xfrm>
          <a:prstGeom prst="rect">
            <a:avLst/>
          </a:prstGeom>
          <a:solidFill>
            <a:srgbClr val="DDD9AB"/>
          </a:solidFill>
          <a:ln w="28575" algn="ctr">
            <a:solidFill>
              <a:srgbClr val="358C3A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16205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  <a:latin typeface="Arial" charset="0"/>
              </a:rPr>
              <a:t>3-1, 3-2 LET'S PRACTICE</a:t>
            </a:r>
            <a:endParaRPr lang="en-US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724275" y="4618038"/>
            <a:ext cx="18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endParaRPr lang="en-US" sz="3200">
              <a:latin typeface="Arial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68313" y="2435225"/>
            <a:ext cx="14963775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3600">
                <a:latin typeface="Comic Sans MS" pitchFamily="66" charset="0"/>
              </a:rPr>
              <a:t>___ that dog  ___________ all day?</a:t>
            </a:r>
          </a:p>
          <a:p>
            <a:pPr eaLnBrk="1" hangingPunct="1"/>
            <a:r>
              <a:rPr lang="en-US" sz="3200">
                <a:latin typeface="Comic Sans MS" pitchFamily="66" charset="0"/>
              </a:rPr>
              <a:t>		</a:t>
            </a:r>
            <a:endParaRPr lang="en-US" sz="2800">
              <a:latin typeface="Comic Sans MS" pitchFamily="66" charset="0"/>
            </a:endParaRPr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>
            <a:off x="1771650" y="1320800"/>
            <a:ext cx="2341563" cy="83661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 algn="ctr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/>
              <a:t>be going to</a:t>
            </a:r>
          </a:p>
        </p:txBody>
      </p:sp>
      <p:sp>
        <p:nvSpPr>
          <p:cNvPr id="455686" name="Rectangle 6"/>
          <p:cNvSpPr>
            <a:spLocks noChangeArrowheads="1"/>
          </p:cNvSpPr>
          <p:nvPr/>
        </p:nvSpPr>
        <p:spPr bwMode="auto">
          <a:xfrm>
            <a:off x="3816350" y="2352675"/>
            <a:ext cx="53260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600">
                <a:latin typeface="Comic Sans MS" pitchFamily="66" charset="0"/>
              </a:rPr>
              <a:t>going to bark</a:t>
            </a:r>
          </a:p>
        </p:txBody>
      </p:sp>
      <p:sp>
        <p:nvSpPr>
          <p:cNvPr id="20487" name="AutoShape 7"/>
          <p:cNvSpPr>
            <a:spLocks noChangeArrowheads="1"/>
          </p:cNvSpPr>
          <p:nvPr/>
        </p:nvSpPr>
        <p:spPr bwMode="auto">
          <a:xfrm>
            <a:off x="4667250" y="1320800"/>
            <a:ext cx="2341563" cy="83661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 algn="ctr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/>
              <a:t>bark</a:t>
            </a:r>
          </a:p>
        </p:txBody>
      </p:sp>
      <p:pic>
        <p:nvPicPr>
          <p:cNvPr id="20488" name="Picture 10" descr="shutterstock_29377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3219450"/>
            <a:ext cx="1884363" cy="3375025"/>
          </a:xfrm>
          <a:prstGeom prst="rect">
            <a:avLst/>
          </a:prstGeom>
          <a:solidFill>
            <a:srgbClr val="DDD9AB"/>
          </a:solidFill>
          <a:ln w="28575" algn="ctr">
            <a:solidFill>
              <a:srgbClr val="358C3A"/>
            </a:solidFill>
            <a:miter lim="800000"/>
            <a:headEnd/>
            <a:tailEnd/>
          </a:ln>
        </p:spPr>
      </p:pic>
      <p:sp>
        <p:nvSpPr>
          <p:cNvPr id="455691" name="Text Box 11"/>
          <p:cNvSpPr txBox="1">
            <a:spLocks noChangeArrowheads="1"/>
          </p:cNvSpPr>
          <p:nvPr/>
        </p:nvSpPr>
        <p:spPr bwMode="auto">
          <a:xfrm>
            <a:off x="706438" y="2457450"/>
            <a:ext cx="11382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>
                <a:latin typeface="Comic Sans MS" pitchFamily="66" charset="0"/>
              </a:rPr>
              <a:t>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6" grpId="0"/>
      <p:bldP spid="45569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>
                <a:solidFill>
                  <a:schemeClr val="tx1"/>
                </a:solidFill>
                <a:latin typeface="Arial" charset="0"/>
              </a:rPr>
              <a:t>The future with </a:t>
            </a:r>
            <a:r>
              <a:rPr lang="en-US" sz="3600" b="1" i="1" smtClean="0">
                <a:solidFill>
                  <a:schemeClr val="tx1"/>
                </a:solidFill>
                <a:latin typeface="Arial" charset="0"/>
              </a:rPr>
              <a:t>be going to</a:t>
            </a:r>
            <a:endParaRPr lang="es-ES" sz="3600" b="1" i="1" smtClean="0">
              <a:solidFill>
                <a:schemeClr val="tx1"/>
              </a:solidFill>
            </a:endParaRP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143000" y="1233488"/>
            <a:ext cx="7173913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3200">
                <a:latin typeface="Comic Sans MS" pitchFamily="66" charset="0"/>
              </a:rPr>
              <a:t>The future with </a:t>
            </a:r>
            <a:r>
              <a:rPr lang="en-US" sz="3200" i="1">
                <a:latin typeface="Comic Sans MS" pitchFamily="66" charset="0"/>
              </a:rPr>
              <a:t>be going to </a:t>
            </a:r>
            <a:r>
              <a:rPr lang="en-US" sz="3200">
                <a:latin typeface="Comic Sans MS" pitchFamily="66" charset="0"/>
              </a:rPr>
              <a:t>is used :</a:t>
            </a:r>
          </a:p>
          <a:p>
            <a:pPr eaLnBrk="1" hangingPunct="1"/>
            <a:r>
              <a:rPr lang="en-US" sz="3200">
                <a:latin typeface="Comic Sans MS" pitchFamily="66" charset="0"/>
              </a:rPr>
              <a:t>	-to express future plans</a:t>
            </a:r>
            <a:endParaRPr lang="es-ES" sz="2400"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4600" y="2595563"/>
            <a:ext cx="7072313" cy="46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3744913" y="2667000"/>
            <a:ext cx="2519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606060"/>
                </a:solidFill>
                <a:latin typeface="Arial Black" pitchFamily="34" charset="0"/>
              </a:rPr>
              <a:t>Present </a:t>
            </a:r>
            <a:endParaRPr lang="es-ES">
              <a:solidFill>
                <a:srgbClr val="606060"/>
              </a:solidFill>
              <a:latin typeface="Arial Black" pitchFamily="34" charset="0"/>
            </a:endParaRPr>
          </a:p>
        </p:txBody>
      </p:sp>
      <p:sp>
        <p:nvSpPr>
          <p:cNvPr id="4102" name="Text Box 4"/>
          <p:cNvSpPr txBox="1">
            <a:spLocks noChangeArrowheads="1"/>
          </p:cNvSpPr>
          <p:nvPr/>
        </p:nvSpPr>
        <p:spPr bwMode="auto">
          <a:xfrm>
            <a:off x="1173163" y="2667000"/>
            <a:ext cx="1423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606060"/>
                </a:solidFill>
                <a:latin typeface="Arial Black" pitchFamily="34" charset="0"/>
              </a:rPr>
              <a:t>Past  </a:t>
            </a:r>
            <a:endParaRPr lang="es-ES">
              <a:solidFill>
                <a:srgbClr val="606060"/>
              </a:solidFill>
              <a:latin typeface="Arial Black" pitchFamily="34" charset="0"/>
            </a:endParaRPr>
          </a:p>
        </p:txBody>
      </p:sp>
      <p:sp>
        <p:nvSpPr>
          <p:cNvPr id="4103" name="Text Box 4"/>
          <p:cNvSpPr txBox="1">
            <a:spLocks noChangeArrowheads="1"/>
          </p:cNvSpPr>
          <p:nvPr/>
        </p:nvSpPr>
        <p:spPr bwMode="auto">
          <a:xfrm>
            <a:off x="7102475" y="2667000"/>
            <a:ext cx="1643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606060"/>
                </a:solidFill>
                <a:latin typeface="Arial Black" pitchFamily="34" charset="0"/>
              </a:rPr>
              <a:t>Future </a:t>
            </a:r>
            <a:endParaRPr lang="es-ES">
              <a:solidFill>
                <a:srgbClr val="606060"/>
              </a:solidFill>
              <a:latin typeface="Arial Black" pitchFamily="34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6928" y="2927821"/>
            <a:ext cx="3079750" cy="23147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Text Box 4"/>
          <p:cNvSpPr txBox="1">
            <a:spLocks noChangeArrowheads="1"/>
          </p:cNvSpPr>
          <p:nvPr/>
        </p:nvSpPr>
        <p:spPr bwMode="auto">
          <a:xfrm>
            <a:off x="357188" y="4038600"/>
            <a:ext cx="896778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2400">
                <a:latin typeface="Arial" charset="0"/>
              </a:rPr>
              <a:t>For example:</a:t>
            </a:r>
          </a:p>
          <a:p>
            <a:pPr eaLnBrk="1" hangingPunct="1"/>
            <a:endParaRPr lang="en-US" sz="2400">
              <a:latin typeface="Arial" charset="0"/>
            </a:endParaRPr>
          </a:p>
          <a:p>
            <a:pPr eaLnBrk="1" hangingPunct="1"/>
            <a:r>
              <a:rPr lang="en-US" sz="4000">
                <a:latin typeface="Arial" charset="0"/>
              </a:rPr>
              <a:t>I </a:t>
            </a:r>
            <a:r>
              <a:rPr lang="en-US" sz="4000">
                <a:solidFill>
                  <a:srgbClr val="FF0000"/>
                </a:solidFill>
                <a:latin typeface="Arial" charset="0"/>
              </a:rPr>
              <a:t>am going to </a:t>
            </a:r>
            <a:r>
              <a:rPr lang="en-US" sz="4000">
                <a:latin typeface="Arial" charset="0"/>
              </a:rPr>
              <a:t>buy a car  tomorrow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102475" y="2095500"/>
            <a:ext cx="1000125" cy="28575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107" name="Text Box 4"/>
          <p:cNvSpPr txBox="1">
            <a:spLocks noChangeArrowheads="1"/>
          </p:cNvSpPr>
          <p:nvPr/>
        </p:nvSpPr>
        <p:spPr bwMode="auto">
          <a:xfrm>
            <a:off x="571500" y="5715000"/>
            <a:ext cx="6500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US" sz="2400">
                <a:latin typeface="Arial" charset="0"/>
              </a:rPr>
              <a:t>S + BE + going + to + verb (bf) + compliment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5" grpId="0"/>
      <p:bldP spid="410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Useful time expressions</a:t>
            </a:r>
            <a:endParaRPr lang="es-ES" b="1" smtClean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Century Gothic" pitchFamily="34" charset="0"/>
              <a:buNone/>
            </a:pPr>
            <a:r>
              <a:rPr lang="en-US" sz="3600" b="1" smtClean="0">
                <a:solidFill>
                  <a:schemeClr val="tx1"/>
                </a:solidFill>
              </a:rPr>
              <a:t>Tonight</a:t>
            </a:r>
          </a:p>
          <a:p>
            <a:pPr algn="ctr" eaLnBrk="1" hangingPunct="1">
              <a:buFont typeface="Century Gothic" pitchFamily="34" charset="0"/>
              <a:buNone/>
            </a:pPr>
            <a:r>
              <a:rPr lang="en-US" sz="3600" b="1" smtClean="0">
                <a:solidFill>
                  <a:schemeClr val="tx1"/>
                </a:solidFill>
              </a:rPr>
              <a:t>Tomorrow</a:t>
            </a:r>
          </a:p>
          <a:p>
            <a:pPr algn="ctr" eaLnBrk="1" hangingPunct="1">
              <a:buFont typeface="Century Gothic" pitchFamily="34" charset="0"/>
              <a:buNone/>
            </a:pPr>
            <a:r>
              <a:rPr lang="en-US" sz="3600" b="1" smtClean="0">
                <a:solidFill>
                  <a:schemeClr val="tx1"/>
                </a:solidFill>
              </a:rPr>
              <a:t>This summer</a:t>
            </a:r>
          </a:p>
          <a:p>
            <a:pPr algn="ctr" eaLnBrk="1" hangingPunct="1">
              <a:buFont typeface="Century Gothic" pitchFamily="34" charset="0"/>
              <a:buNone/>
            </a:pPr>
            <a:r>
              <a:rPr lang="en-US" sz="3600" b="1" smtClean="0">
                <a:solidFill>
                  <a:schemeClr val="tx1"/>
                </a:solidFill>
              </a:rPr>
              <a:t>Next month/year/winter</a:t>
            </a:r>
          </a:p>
          <a:p>
            <a:pPr algn="ctr" eaLnBrk="1" hangingPunct="1">
              <a:buFont typeface="Century Gothic" pitchFamily="34" charset="0"/>
              <a:buNone/>
            </a:pPr>
            <a:r>
              <a:rPr lang="en-US" sz="3600" b="1" smtClean="0">
                <a:solidFill>
                  <a:schemeClr val="tx1"/>
                </a:solidFill>
              </a:rPr>
              <a:t>In two months</a:t>
            </a:r>
          </a:p>
          <a:p>
            <a:pPr algn="ctr" eaLnBrk="1" hangingPunct="1">
              <a:buFont typeface="Century Gothic" pitchFamily="34" charset="0"/>
              <a:buNone/>
            </a:pPr>
            <a:r>
              <a:rPr lang="en-US" sz="3600" b="1" smtClean="0">
                <a:solidFill>
                  <a:schemeClr val="tx1"/>
                </a:solidFill>
              </a:rPr>
              <a:t>After graduation/ the party/ ICPNA</a:t>
            </a:r>
          </a:p>
          <a:p>
            <a:pPr algn="ctr" eaLnBrk="1" hangingPunct="1">
              <a:buFont typeface="Century Gothic" pitchFamily="34" charset="0"/>
              <a:buNone/>
            </a:pPr>
            <a:endParaRPr lang="es-ES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>
                <a:solidFill>
                  <a:schemeClr val="tx1"/>
                </a:solidFill>
              </a:rPr>
              <a:t>What </a:t>
            </a:r>
            <a:r>
              <a:rPr lang="en-US" sz="3200" b="1" smtClean="0">
                <a:solidFill>
                  <a:srgbClr val="FF0000"/>
                </a:solidFill>
              </a:rPr>
              <a:t>is</a:t>
            </a:r>
            <a:r>
              <a:rPr lang="en-US" sz="3200" b="1" smtClean="0">
                <a:solidFill>
                  <a:schemeClr val="tx1"/>
                </a:solidFill>
              </a:rPr>
              <a:t> he </a:t>
            </a:r>
            <a:r>
              <a:rPr lang="en-US" sz="3200" b="1" smtClean="0">
                <a:solidFill>
                  <a:srgbClr val="FF0000"/>
                </a:solidFill>
              </a:rPr>
              <a:t>going to </a:t>
            </a:r>
            <a:r>
              <a:rPr lang="en-US" sz="3200" b="1" smtClean="0">
                <a:solidFill>
                  <a:schemeClr val="tx1"/>
                </a:solidFill>
              </a:rPr>
              <a:t>do this weekend?</a:t>
            </a:r>
          </a:p>
        </p:txBody>
      </p:sp>
      <p:pic>
        <p:nvPicPr>
          <p:cNvPr id="3076" name="Picture 4" descr="MCj03967140000[1]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16238" y="1557338"/>
            <a:ext cx="2859087" cy="2228850"/>
          </a:xfrm>
          <a:noFill/>
        </p:spPr>
      </p:pic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00063" y="3929063"/>
            <a:ext cx="8358187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4000">
                <a:solidFill>
                  <a:srgbClr val="1C1C1C"/>
                </a:solidFill>
              </a:rPr>
              <a:t>He </a:t>
            </a:r>
            <a:r>
              <a:rPr lang="en-GB" sz="4000">
                <a:solidFill>
                  <a:srgbClr val="FF0000"/>
                </a:solidFill>
              </a:rPr>
              <a:t>is going to </a:t>
            </a:r>
            <a:r>
              <a:rPr lang="en-GB" sz="4000">
                <a:solidFill>
                  <a:srgbClr val="1C1C1C"/>
                </a:solidFill>
              </a:rPr>
              <a:t>play in a soccer tournament and he </a:t>
            </a:r>
            <a:r>
              <a:rPr lang="en-GB" sz="4000">
                <a:solidFill>
                  <a:srgbClr val="FF0000"/>
                </a:solidFill>
              </a:rPr>
              <a:t>is going to</a:t>
            </a:r>
            <a:r>
              <a:rPr lang="en-GB" sz="4000">
                <a:solidFill>
                  <a:srgbClr val="1C1C1C"/>
                </a:solidFill>
              </a:rPr>
              <a:t> take a break after the tournament.</a:t>
            </a:r>
            <a:endParaRPr lang="en-US" sz="4000">
              <a:solidFill>
                <a:srgbClr val="1C1C1C"/>
              </a:solidFill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5795963" y="1916113"/>
            <a:ext cx="223202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4800">
                <a:solidFill>
                  <a:srgbClr val="1C1C1C"/>
                </a:solidFill>
              </a:rPr>
              <a:t>play</a:t>
            </a:r>
            <a:endParaRPr lang="en-US" sz="4800">
              <a:solidFill>
                <a:srgbClr val="1C1C1C"/>
              </a:solidFill>
            </a:endParaRPr>
          </a:p>
        </p:txBody>
      </p:sp>
    </p:spTree>
  </p:cSld>
  <p:clrMapOvr>
    <a:masterClrMapping/>
  </p:clrMapOvr>
  <p:transition spd="slow" advClick="0" advTm="20000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3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7" grpId="0"/>
      <p:bldP spid="30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Rectangle 7"/>
          <p:cNvSpPr>
            <a:spLocks noGrp="1" noChangeArrowheads="1"/>
          </p:cNvSpPr>
          <p:nvPr>
            <p:ph type="title"/>
          </p:nvPr>
        </p:nvSpPr>
        <p:spPr>
          <a:xfrm>
            <a:off x="642938" y="274638"/>
            <a:ext cx="8043862" cy="1654175"/>
          </a:xfrm>
        </p:spPr>
        <p:txBody>
          <a:bodyPr/>
          <a:lstStyle/>
          <a:p>
            <a:pPr eaLnBrk="1" hangingPunct="1"/>
            <a:r>
              <a:rPr lang="en-US" sz="3200" b="1" smtClean="0">
                <a:solidFill>
                  <a:schemeClr val="tx1"/>
                </a:solidFill>
              </a:rPr>
              <a:t>What </a:t>
            </a:r>
            <a:r>
              <a:rPr lang="en-US" sz="3200" b="1" smtClean="0">
                <a:solidFill>
                  <a:srgbClr val="FF0000"/>
                </a:solidFill>
              </a:rPr>
              <a:t>are</a:t>
            </a:r>
            <a:r>
              <a:rPr lang="en-US" sz="3200" b="1" smtClean="0">
                <a:solidFill>
                  <a:schemeClr val="tx1"/>
                </a:solidFill>
              </a:rPr>
              <a:t> they </a:t>
            </a:r>
            <a:r>
              <a:rPr lang="en-US" sz="3200" b="1" smtClean="0">
                <a:solidFill>
                  <a:srgbClr val="FF0000"/>
                </a:solidFill>
              </a:rPr>
              <a:t>going to </a:t>
            </a:r>
            <a:r>
              <a:rPr lang="en-US" sz="3200" b="1" smtClean="0">
                <a:solidFill>
                  <a:schemeClr val="tx1"/>
                </a:solidFill>
              </a:rPr>
              <a:t>do tonight?</a:t>
            </a:r>
          </a:p>
        </p:txBody>
      </p:sp>
      <p:pic>
        <p:nvPicPr>
          <p:cNvPr id="18458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571625"/>
            <a:ext cx="2519363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9" name="Rectangle 27"/>
          <p:cNvSpPr>
            <a:spLocks noGrp="1" noChangeArrowheads="1"/>
          </p:cNvSpPr>
          <p:nvPr>
            <p:ph idx="1"/>
          </p:nvPr>
        </p:nvSpPr>
        <p:spPr>
          <a:xfrm>
            <a:off x="500063" y="4652963"/>
            <a:ext cx="8358187" cy="12049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b="1" smtClean="0"/>
              <a:t>They </a:t>
            </a:r>
            <a:r>
              <a:rPr lang="en-US" sz="4000" b="1" smtClean="0">
                <a:solidFill>
                  <a:srgbClr val="FF0000"/>
                </a:solidFill>
              </a:rPr>
              <a:t>are going to </a:t>
            </a:r>
            <a:r>
              <a:rPr lang="en-US" sz="4000" b="1" smtClean="0"/>
              <a:t>dance tonight.</a:t>
            </a:r>
          </a:p>
        </p:txBody>
      </p:sp>
    </p:spTree>
  </p:cSld>
  <p:clrMapOvr>
    <a:masterClrMapping/>
  </p:clrMapOvr>
  <p:transition spd="slow" advClick="0" advTm="10000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30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/>
      <p:bldP spid="184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274638"/>
            <a:ext cx="8143875" cy="1143000"/>
          </a:xfrm>
        </p:spPr>
        <p:txBody>
          <a:bodyPr/>
          <a:lstStyle/>
          <a:p>
            <a:pPr eaLnBrk="1" hangingPunct="1"/>
            <a:r>
              <a:rPr lang="en-US" sz="3200" b="1" smtClean="0">
                <a:solidFill>
                  <a:srgbClr val="002060"/>
                </a:solidFill>
              </a:rPr>
              <a:t>What</a:t>
            </a:r>
            <a:r>
              <a:rPr lang="en-US" sz="3200" b="1" smtClean="0"/>
              <a:t> </a:t>
            </a:r>
            <a:r>
              <a:rPr lang="en-US" sz="3200" b="1" smtClean="0">
                <a:solidFill>
                  <a:srgbClr val="FF0000"/>
                </a:solidFill>
              </a:rPr>
              <a:t>are</a:t>
            </a:r>
            <a:r>
              <a:rPr lang="en-US" sz="3200" b="1" smtClean="0"/>
              <a:t> </a:t>
            </a:r>
            <a:r>
              <a:rPr lang="en-US" sz="3200" b="1" smtClean="0">
                <a:solidFill>
                  <a:srgbClr val="002060"/>
                </a:solidFill>
              </a:rPr>
              <a:t>Lulu and Lalo </a:t>
            </a:r>
            <a:r>
              <a:rPr lang="en-US" sz="3200" b="1" smtClean="0">
                <a:solidFill>
                  <a:srgbClr val="FF0000"/>
                </a:solidFill>
              </a:rPr>
              <a:t>going to </a:t>
            </a:r>
            <a:r>
              <a:rPr lang="en-US" sz="3200" b="1" smtClean="0">
                <a:solidFill>
                  <a:srgbClr val="002060"/>
                </a:solidFill>
              </a:rPr>
              <a:t>do this summer?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600200"/>
            <a:ext cx="8358188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>
                <a:solidFill>
                  <a:srgbClr val="002060"/>
                </a:solidFill>
              </a:rPr>
              <a:t>They</a:t>
            </a:r>
            <a:r>
              <a:rPr lang="en-US" b="1" smtClean="0"/>
              <a:t> </a:t>
            </a:r>
            <a:r>
              <a:rPr lang="en-US" b="1" smtClean="0">
                <a:solidFill>
                  <a:srgbClr val="FF0000"/>
                </a:solidFill>
              </a:rPr>
              <a:t>are going to </a:t>
            </a:r>
            <a:r>
              <a:rPr lang="en-US" b="1" smtClean="0">
                <a:solidFill>
                  <a:srgbClr val="002060"/>
                </a:solidFill>
              </a:rPr>
              <a:t>join the tennis team</a:t>
            </a:r>
          </a:p>
          <a:p>
            <a:pPr eaLnBrk="1" hangingPunct="1"/>
            <a:endParaRPr lang="en-US" b="1" smtClean="0"/>
          </a:p>
          <a:p>
            <a:pPr eaLnBrk="1" hangingPunct="1"/>
            <a:endParaRPr lang="en-US" b="1" smtClean="0"/>
          </a:p>
          <a:p>
            <a:pPr eaLnBrk="1" hangingPunct="1">
              <a:buFontTx/>
              <a:buNone/>
            </a:pPr>
            <a:r>
              <a:rPr lang="en-US" b="1" smtClean="0"/>
              <a:t> </a:t>
            </a:r>
          </a:p>
          <a:p>
            <a:pPr eaLnBrk="1" hangingPunct="1">
              <a:buFontTx/>
              <a:buNone/>
            </a:pPr>
            <a:r>
              <a:rPr lang="en-US" b="1" smtClean="0">
                <a:solidFill>
                  <a:srgbClr val="002060"/>
                </a:solidFill>
              </a:rPr>
              <a:t>And they </a:t>
            </a:r>
            <a:r>
              <a:rPr lang="en-US" b="1" smtClean="0">
                <a:solidFill>
                  <a:srgbClr val="FF0000"/>
                </a:solidFill>
              </a:rPr>
              <a:t>are going to </a:t>
            </a:r>
            <a:r>
              <a:rPr lang="en-US" b="1" smtClean="0">
                <a:solidFill>
                  <a:srgbClr val="002060"/>
                </a:solidFill>
              </a:rPr>
              <a:t>learn how to roller-skate </a:t>
            </a:r>
            <a:r>
              <a:rPr lang="en-US" b="1" smtClean="0">
                <a:solidFill>
                  <a:srgbClr val="002060"/>
                </a:solidFill>
                <a:sym typeface="Wingdings" pitchFamily="2" charset="2"/>
              </a:rPr>
              <a:t></a:t>
            </a:r>
            <a:endParaRPr lang="en-US" b="1" smtClean="0">
              <a:solidFill>
                <a:srgbClr val="002060"/>
              </a:solidFill>
            </a:endParaRPr>
          </a:p>
        </p:txBody>
      </p:sp>
      <p:pic>
        <p:nvPicPr>
          <p:cNvPr id="22533" name="Picture 5" descr="j0296229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2143125"/>
            <a:ext cx="2016125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6" descr="j0296226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4643438"/>
            <a:ext cx="30241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12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20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20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002060"/>
                </a:solidFill>
              </a:rPr>
              <a:t>What is she going to study?</a:t>
            </a:r>
          </a:p>
        </p:txBody>
      </p:sp>
      <p:pic>
        <p:nvPicPr>
          <p:cNvPr id="14340" name="Picture 4" descr="MCBD07692_0000[1]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8538" y="1773238"/>
            <a:ext cx="3816350" cy="2951162"/>
          </a:xfrm>
          <a:noFill/>
        </p:spPr>
      </p:pic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6443663" y="2349500"/>
            <a:ext cx="21605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sz="4400">
                <a:solidFill>
                  <a:srgbClr val="1C1C1C"/>
                </a:solidFill>
              </a:rPr>
              <a:t>art</a:t>
            </a:r>
            <a:endParaRPr lang="en-US" sz="4400">
              <a:solidFill>
                <a:srgbClr val="1C1C1C"/>
              </a:solidFill>
            </a:endParaRP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069975" y="4797425"/>
            <a:ext cx="74612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b="1">
                <a:solidFill>
                  <a:srgbClr val="002060"/>
                </a:solidFill>
              </a:rPr>
              <a:t>She</a:t>
            </a:r>
            <a:r>
              <a:rPr lang="en-US" sz="4400" b="1"/>
              <a:t> </a:t>
            </a:r>
            <a:r>
              <a:rPr lang="en-US" sz="4400" b="1">
                <a:solidFill>
                  <a:srgbClr val="FF0000"/>
                </a:solidFill>
              </a:rPr>
              <a:t>is going to </a:t>
            </a:r>
            <a:r>
              <a:rPr lang="en-US" sz="4400" b="1">
                <a:solidFill>
                  <a:srgbClr val="002060"/>
                </a:solidFill>
              </a:rPr>
              <a:t>study art </a:t>
            </a:r>
            <a:r>
              <a:rPr lang="en-US" sz="4400" b="1">
                <a:solidFill>
                  <a:srgbClr val="002060"/>
                </a:solidFill>
                <a:sym typeface="Wingdings" pitchFamily="2" charset="2"/>
              </a:rPr>
              <a:t></a:t>
            </a:r>
            <a:endParaRPr lang="en-US" sz="4400" b="1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slow" advClick="0" advTm="20000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3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30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42" grpId="0"/>
      <p:bldP spid="143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11188" y="3857625"/>
            <a:ext cx="7985125" cy="642938"/>
          </a:xfrm>
        </p:spPr>
        <p:txBody>
          <a:bodyPr/>
          <a:lstStyle/>
          <a:p>
            <a:pPr eaLnBrk="1" hangingPunct="1"/>
            <a:r>
              <a:rPr lang="en-US" sz="3600" b="1" smtClean="0">
                <a:latin typeface="Comic Sans MS" pitchFamily="66" charset="0"/>
              </a:rPr>
              <a:t>Yes/No questions with Be going to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04913" y="4786313"/>
            <a:ext cx="1092200" cy="5715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en-US" sz="3200" b="1" dirty="0">
                <a:latin typeface="Comic Sans MS" pitchFamily="66" charset="0"/>
              </a:rPr>
              <a:t>Are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65338" y="4786313"/>
            <a:ext cx="1365250" cy="5715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en-US" sz="3200" b="1" dirty="0">
                <a:latin typeface="Comic Sans MS" pitchFamily="66" charset="0"/>
              </a:rPr>
              <a:t>you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841625" y="4786313"/>
            <a:ext cx="5059363" cy="5715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en-US" sz="3200" b="1" dirty="0">
                <a:latin typeface="Comic Sans MS" pitchFamily="66" charset="0"/>
              </a:rPr>
              <a:t>going to study art?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928688" y="2286000"/>
            <a:ext cx="7429500" cy="55562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en-US" sz="2800" b="1" dirty="0" err="1">
                <a:solidFill>
                  <a:srgbClr val="C00000"/>
                </a:solidFill>
                <a:latin typeface="Comic Sans MS" pitchFamily="66" charset="0"/>
              </a:rPr>
              <a:t>Wh</a:t>
            </a:r>
            <a:r>
              <a:rPr lang="en-US" sz="2800" b="1" dirty="0">
                <a:solidFill>
                  <a:srgbClr val="C00000"/>
                </a:solidFill>
                <a:latin typeface="Comic Sans MS" pitchFamily="66" charset="0"/>
              </a:rPr>
              <a:t>- + Be +    S   +  going to + Verb (bf)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928688" y="1714500"/>
            <a:ext cx="2095500" cy="5715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en-US" sz="2800" b="1" dirty="0">
                <a:latin typeface="Comic Sans MS" pitchFamily="66" charset="0"/>
              </a:rPr>
              <a:t>Where   is</a:t>
            </a:r>
          </a:p>
        </p:txBody>
      </p:sp>
      <p:sp>
        <p:nvSpPr>
          <p:cNvPr id="10248" name="Content Placeholder 2"/>
          <p:cNvSpPr txBox="1">
            <a:spLocks/>
          </p:cNvSpPr>
          <p:nvPr/>
        </p:nvSpPr>
        <p:spPr bwMode="auto">
          <a:xfrm>
            <a:off x="2952750" y="1709738"/>
            <a:ext cx="231933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11163" indent="-3429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 b="1">
                <a:latin typeface="Comic Sans MS" pitchFamily="66" charset="0"/>
              </a:rPr>
              <a:t>she</a:t>
            </a:r>
          </a:p>
        </p:txBody>
      </p:sp>
      <p:sp>
        <p:nvSpPr>
          <p:cNvPr id="10249" name="Content Placeholder 2"/>
          <p:cNvSpPr txBox="1">
            <a:spLocks/>
          </p:cNvSpPr>
          <p:nvPr/>
        </p:nvSpPr>
        <p:spPr bwMode="auto">
          <a:xfrm>
            <a:off x="4167188" y="1709738"/>
            <a:ext cx="321468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11163" indent="-3429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 b="1">
                <a:latin typeface="Comic Sans MS" pitchFamily="66" charset="0"/>
              </a:rPr>
              <a:t>going to travel? </a:t>
            </a:r>
          </a:p>
        </p:txBody>
      </p:sp>
      <p:sp>
        <p:nvSpPr>
          <p:cNvPr id="10250" name="Content Placeholder 2"/>
          <p:cNvSpPr txBox="1">
            <a:spLocks/>
          </p:cNvSpPr>
          <p:nvPr/>
        </p:nvSpPr>
        <p:spPr bwMode="auto">
          <a:xfrm>
            <a:off x="928688" y="5429250"/>
            <a:ext cx="803592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11163" indent="-3429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3200" b="1">
                <a:solidFill>
                  <a:srgbClr val="C00000"/>
                </a:solidFill>
                <a:latin typeface="Comic Sans MS" pitchFamily="66" charset="0"/>
              </a:rPr>
              <a:t>Be +  S  +   going to + Verb (bf)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857250" y="857250"/>
            <a:ext cx="73818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kern="0" dirty="0" err="1">
                <a:solidFill>
                  <a:schemeClr val="bg2"/>
                </a:solidFill>
                <a:latin typeface="Comic Sans MS" pitchFamily="66" charset="0"/>
                <a:ea typeface="+mj-ea"/>
                <a:cs typeface="+mj-cs"/>
              </a:rPr>
              <a:t>Wh</a:t>
            </a:r>
            <a:r>
              <a:rPr lang="en-US" sz="3200" b="1" kern="0" dirty="0">
                <a:solidFill>
                  <a:schemeClr val="bg2"/>
                </a:solidFill>
                <a:latin typeface="Comic Sans MS" pitchFamily="66" charset="0"/>
                <a:ea typeface="+mj-ea"/>
                <a:cs typeface="+mj-cs"/>
              </a:rPr>
              <a:t>- questions with Be going 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000125" y="357188"/>
            <a:ext cx="6929438" cy="785812"/>
          </a:xfrm>
        </p:spPr>
        <p:txBody>
          <a:bodyPr/>
          <a:lstStyle/>
          <a:p>
            <a:pPr eaLnBrk="1" hangingPunct="1"/>
            <a:r>
              <a:rPr lang="en-US" smtClean="0"/>
              <a:t>WH- questions with </a:t>
            </a:r>
            <a:br>
              <a:rPr lang="en-US" smtClean="0"/>
            </a:br>
            <a:r>
              <a:rPr lang="en-US" smtClean="0"/>
              <a:t>Be going to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847725" y="2347913"/>
            <a:ext cx="7848600" cy="806450"/>
          </a:xfrm>
        </p:spPr>
        <p:txBody>
          <a:bodyPr/>
          <a:lstStyle/>
          <a:p>
            <a:pPr eaLnBrk="1" hangingPunct="1">
              <a:buFont typeface="Century Gothic" pitchFamily="34" charset="0"/>
              <a:buNone/>
            </a:pPr>
            <a:r>
              <a:rPr lang="en-US" sz="2800" b="1" smtClean="0">
                <a:solidFill>
                  <a:schemeClr val="tx1"/>
                </a:solidFill>
                <a:latin typeface="Comic Sans MS" pitchFamily="66" charset="0"/>
              </a:rPr>
              <a:t>Laura is going </a:t>
            </a:r>
            <a:r>
              <a:rPr lang="en-US" sz="2800" b="1" u="sng" smtClean="0">
                <a:solidFill>
                  <a:schemeClr val="tx1"/>
                </a:solidFill>
                <a:latin typeface="Comic Sans MS" pitchFamily="66" charset="0"/>
              </a:rPr>
              <a:t>to travel </a:t>
            </a:r>
            <a:r>
              <a:rPr lang="en-US" sz="2800" b="1" smtClean="0">
                <a:solidFill>
                  <a:schemeClr val="tx1"/>
                </a:solidFill>
                <a:latin typeface="Comic Sans MS" pitchFamily="66" charset="0"/>
              </a:rPr>
              <a:t>this summer.</a:t>
            </a:r>
          </a:p>
        </p:txBody>
      </p:sp>
      <p:sp>
        <p:nvSpPr>
          <p:cNvPr id="11268" name="Content Placeholder 2"/>
          <p:cNvSpPr txBox="1">
            <a:spLocks/>
          </p:cNvSpPr>
          <p:nvPr/>
        </p:nvSpPr>
        <p:spPr bwMode="auto">
          <a:xfrm>
            <a:off x="928688" y="5500688"/>
            <a:ext cx="74295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11163" indent="-3429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 b="1">
                <a:latin typeface="Comic Sans MS" pitchFamily="66" charset="0"/>
              </a:rPr>
              <a:t>She is going to travel </a:t>
            </a:r>
            <a:r>
              <a:rPr lang="en-US" sz="2800" b="1" u="sng">
                <a:latin typeface="Comic Sans MS" pitchFamily="66" charset="0"/>
              </a:rPr>
              <a:t>on January.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47725" y="1357313"/>
            <a:ext cx="1652588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11163" indent="-3429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 b="1">
                <a:latin typeface="Comic Sans MS" pitchFamily="66" charset="0"/>
              </a:rPr>
              <a:t>What is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428875" y="1357313"/>
            <a:ext cx="1262063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11163" indent="-3429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 b="1">
                <a:latin typeface="Comic Sans MS" pitchFamily="66" charset="0"/>
              </a:rPr>
              <a:t>Laura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571875" y="1357313"/>
            <a:ext cx="4605338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11163" indent="-3429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 b="1">
                <a:latin typeface="Comic Sans MS" pitchFamily="66" charset="0"/>
              </a:rPr>
              <a:t>going to do this summer?</a:t>
            </a:r>
          </a:p>
        </p:txBody>
      </p:sp>
      <p:sp>
        <p:nvSpPr>
          <p:cNvPr id="11272" name="Content Placeholder 2"/>
          <p:cNvSpPr txBox="1">
            <a:spLocks/>
          </p:cNvSpPr>
          <p:nvPr/>
        </p:nvSpPr>
        <p:spPr bwMode="auto">
          <a:xfrm>
            <a:off x="785813" y="3929063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11163" indent="-3429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 b="1">
                <a:latin typeface="Comic Sans MS" pitchFamily="66" charset="0"/>
              </a:rPr>
              <a:t>She is going to travel </a:t>
            </a:r>
            <a:r>
              <a:rPr lang="en-US" sz="2800" b="1" u="sng">
                <a:latin typeface="Comic Sans MS" pitchFamily="66" charset="0"/>
              </a:rPr>
              <a:t>to Istambul</a:t>
            </a:r>
            <a:r>
              <a:rPr lang="en-US" sz="2800" b="1">
                <a:latin typeface="Comic Sans MS" pitchFamily="66" charset="0"/>
              </a:rPr>
              <a:t>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923925" y="3186113"/>
            <a:ext cx="2005013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11163" indent="-3429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 b="1">
                <a:latin typeface="Comic Sans MS" pitchFamily="66" charset="0"/>
              </a:rPr>
              <a:t>Where is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2643188" y="3214688"/>
            <a:ext cx="1400175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11163" indent="-3429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 b="1">
                <a:latin typeface="Comic Sans MS" pitchFamily="66" charset="0"/>
              </a:rPr>
              <a:t>Laura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000500" y="3214688"/>
            <a:ext cx="3143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11163" indent="-3429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 b="1">
                <a:latin typeface="Comic Sans MS" pitchFamily="66" charset="0"/>
              </a:rPr>
              <a:t>going to travel?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690563" y="4933950"/>
            <a:ext cx="20955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11163" indent="-3429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 b="1">
                <a:latin typeface="Comic Sans MS" pitchFamily="66" charset="0"/>
              </a:rPr>
              <a:t>When is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2714625" y="4929188"/>
            <a:ext cx="2319338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11163" indent="-3429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 b="1">
                <a:latin typeface="Comic Sans MS" pitchFamily="66" charset="0"/>
              </a:rPr>
              <a:t>she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3929063" y="4929188"/>
            <a:ext cx="3214687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11163" indent="-3429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800" b="1">
                <a:latin typeface="Comic Sans MS" pitchFamily="66" charset="0"/>
              </a:rPr>
              <a:t>going to travel? 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1856582" y="2142331"/>
            <a:ext cx="571500" cy="1587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 flipV="1">
            <a:off x="1500188" y="1857375"/>
            <a:ext cx="1643062" cy="571500"/>
          </a:xfrm>
          <a:prstGeom prst="straightConnector1">
            <a:avLst/>
          </a:prstGeom>
          <a:ln w="31750" cmpd="sng">
            <a:solidFill>
              <a:schemeClr val="tx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Plantilla de diseño vertical y horizontal">
  <a:themeElements>
    <a:clrScheme name="Plantilla de diseño vertical y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lantilla de diseño vertical y horizont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lantilla de diseño vertical y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de diseño vertical y horizont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de diseño vertical y horizontal 3">
        <a:dk1>
          <a:srgbClr val="006666"/>
        </a:dk1>
        <a:lt1>
          <a:srgbClr val="FFFFFF"/>
        </a:lt1>
        <a:dk2>
          <a:srgbClr val="5E761C"/>
        </a:dk2>
        <a:lt2>
          <a:srgbClr val="777777"/>
        </a:lt2>
        <a:accent1>
          <a:srgbClr val="D5F470"/>
        </a:accent1>
        <a:accent2>
          <a:srgbClr val="EDCCFB"/>
        </a:accent2>
        <a:accent3>
          <a:srgbClr val="FFFFFF"/>
        </a:accent3>
        <a:accent4>
          <a:srgbClr val="005656"/>
        </a:accent4>
        <a:accent5>
          <a:srgbClr val="E7F8BB"/>
        </a:accent5>
        <a:accent6>
          <a:srgbClr val="D7B9E3"/>
        </a:accent6>
        <a:hlink>
          <a:srgbClr val="FF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de diseño vertical y horizontal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F470"/>
        </a:accent1>
        <a:accent2>
          <a:srgbClr val="EDC9FB"/>
        </a:accent2>
        <a:accent3>
          <a:srgbClr val="FFFFFF"/>
        </a:accent3>
        <a:accent4>
          <a:srgbClr val="000000"/>
        </a:accent4>
        <a:accent5>
          <a:srgbClr val="E7F8BB"/>
        </a:accent5>
        <a:accent6>
          <a:srgbClr val="D7B6E3"/>
        </a:accent6>
        <a:hlink>
          <a:srgbClr val="BFC3F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de diseño vertical y horizontal 5">
        <a:dk1>
          <a:srgbClr val="000000"/>
        </a:dk1>
        <a:lt1>
          <a:srgbClr val="FFFFFF"/>
        </a:lt1>
        <a:dk2>
          <a:srgbClr val="006600"/>
        </a:dk2>
        <a:lt2>
          <a:srgbClr val="808080"/>
        </a:lt2>
        <a:accent1>
          <a:srgbClr val="FF6237"/>
        </a:accent1>
        <a:accent2>
          <a:srgbClr val="5F7BF1"/>
        </a:accent2>
        <a:accent3>
          <a:srgbClr val="FFFFFF"/>
        </a:accent3>
        <a:accent4>
          <a:srgbClr val="000000"/>
        </a:accent4>
        <a:accent5>
          <a:srgbClr val="FFB7AE"/>
        </a:accent5>
        <a:accent6>
          <a:srgbClr val="556FDA"/>
        </a:accent6>
        <a:hlink>
          <a:srgbClr val="15DF1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de diseño vertical y horizontal 6">
        <a:dk1>
          <a:srgbClr val="000000"/>
        </a:dk1>
        <a:lt1>
          <a:srgbClr val="FFFFFF"/>
        </a:lt1>
        <a:dk2>
          <a:srgbClr val="663300"/>
        </a:dk2>
        <a:lt2>
          <a:srgbClr val="808080"/>
        </a:lt2>
        <a:accent1>
          <a:srgbClr val="76C082"/>
        </a:accent1>
        <a:accent2>
          <a:srgbClr val="E3B06D"/>
        </a:accent2>
        <a:accent3>
          <a:srgbClr val="FFFFFF"/>
        </a:accent3>
        <a:accent4>
          <a:srgbClr val="000000"/>
        </a:accent4>
        <a:accent5>
          <a:srgbClr val="BDDCC1"/>
        </a:accent5>
        <a:accent6>
          <a:srgbClr val="CE9F62"/>
        </a:accent6>
        <a:hlink>
          <a:srgbClr val="D8EC42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de diseño vertical y horizont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de diseño vertical y horizontal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de diseño vertical y horizontal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de diseño vertical y horizontal 10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de diseño vertical y horizontal 1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de diseño vertical y horizontal</Template>
  <TotalTime>141</TotalTime>
  <Words>583</Words>
  <Application>Microsoft Office PowerPoint</Application>
  <PresentationFormat>On-screen Show (4:3)</PresentationFormat>
  <Paragraphs>144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Century Gothic</vt:lpstr>
      <vt:lpstr>Arial</vt:lpstr>
      <vt:lpstr>Calibri</vt:lpstr>
      <vt:lpstr>굴림</vt:lpstr>
      <vt:lpstr>Comic Sans MS</vt:lpstr>
      <vt:lpstr>Arial Black</vt:lpstr>
      <vt:lpstr>Wingdings</vt:lpstr>
      <vt:lpstr>Plantilla de diseño vertical y horizontal</vt:lpstr>
      <vt:lpstr>Be + going + to</vt:lpstr>
      <vt:lpstr>The future with be going to</vt:lpstr>
      <vt:lpstr>Useful time expressions</vt:lpstr>
      <vt:lpstr>What is he going to do this weekend?</vt:lpstr>
      <vt:lpstr>What are they going to do tonight?</vt:lpstr>
      <vt:lpstr>What are Lulu and Lalo going to do this summer?</vt:lpstr>
      <vt:lpstr>What is she going to study?</vt:lpstr>
      <vt:lpstr>Yes/No questions with Be going to</vt:lpstr>
      <vt:lpstr>WH- questions with  Be going to</vt:lpstr>
      <vt:lpstr>WH- questions with Be going to</vt:lpstr>
      <vt:lpstr>Yes/No questions in English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 Progressive Tense</dc:title>
  <dc:creator>CASTAÑEDA RUGELES</dc:creator>
  <cp:lastModifiedBy>Koshka</cp:lastModifiedBy>
  <cp:revision>18</cp:revision>
  <dcterms:created xsi:type="dcterms:W3CDTF">2009-06-03T15:25:26Z</dcterms:created>
  <dcterms:modified xsi:type="dcterms:W3CDTF">2014-03-24T17:28:09Z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TC100690403082</vt:lpwstr>
  </property>
</Properties>
</file>