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68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73" r:id="rId14"/>
    <p:sldId id="270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77266-0131-43C4-B093-075DA4742BF9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7876-C266-45EE-94E2-5EEEDEB98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07876-C266-45EE-94E2-5EEEDEB98D4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07876-C266-45EE-94E2-5EEEDEB98D4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AE82F71-E298-4935-883E-622A7EDA717C}" type="slidenum">
              <a:rPr lang="en-US" b="0" smtClean="0"/>
              <a:pPr eaLnBrk="1" hangingPunct="1">
                <a:defRPr/>
              </a:pPr>
              <a:t>8</a:t>
            </a:fld>
            <a:endParaRPr lang="en-US" b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38AEB2B-201E-43A6-9DA9-204B5A9AA182}" type="slidenum">
              <a:rPr lang="en-US" b="0" smtClean="0"/>
              <a:pPr eaLnBrk="1" hangingPunct="1">
                <a:defRPr/>
              </a:pPr>
              <a:t>9</a:t>
            </a:fld>
            <a:endParaRPr lang="en-US" b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A55E7C8-BCED-408E-957D-FACD2EC8A14C}" type="slidenum">
              <a:rPr lang="en-US" b="0" smtClean="0"/>
              <a:pPr eaLnBrk="1" hangingPunct="1">
                <a:defRPr/>
              </a:pPr>
              <a:t>10</a:t>
            </a:fld>
            <a:endParaRPr lang="en-US" b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3C17CBE-F67B-4F77-83BD-8D524AF6BF18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C39D473-FABB-4A9B-88BC-513AAB7560EF}" type="slidenum">
              <a:rPr lang="en-US" b="0" smtClean="0"/>
              <a:pPr eaLnBrk="1" hangingPunct="1">
                <a:defRPr/>
              </a:pPr>
              <a:t>12</a:t>
            </a:fld>
            <a:endParaRPr lang="en-US" b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76600"/>
            <a:ext cx="84582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Basic 07 – Unit 7a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3811"/>
            <a:ext cx="5791200" cy="19283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Like to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vs</a:t>
            </a:r>
            <a:r>
              <a:rPr lang="en-US" sz="4400" dirty="0" smtClean="0"/>
              <a:t>.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would </a:t>
            </a:r>
            <a:r>
              <a:rPr lang="en-US" sz="4400" dirty="0" smtClean="0"/>
              <a:t>like to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549C0C7-BB91-4340-B5BF-067558901D38}" type="slidenum">
              <a:rPr lang="en-US" b="0" smtClean="0"/>
              <a:pPr eaLnBrk="1" hangingPunct="1">
                <a:defRPr/>
              </a:pPr>
              <a:t>10</a:t>
            </a:fld>
            <a:endParaRPr lang="en-US" b="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/>
              <a:t>She _________ to</a:t>
            </a:r>
            <a:r>
              <a:rPr lang="en-US" sz="4800" b="0">
                <a:solidFill>
                  <a:srgbClr val="009999"/>
                </a:solidFill>
              </a:rPr>
              <a:t> </a:t>
            </a:r>
            <a:r>
              <a:rPr lang="en-US" sz="4800" b="0"/>
              <a:t>visit the moon.</a:t>
            </a:r>
            <a:r>
              <a:rPr lang="en-US" sz="6000"/>
              <a:t> </a:t>
            </a:r>
          </a:p>
          <a:p>
            <a:r>
              <a:rPr lang="en-US" sz="5400"/>
              <a:t>		</a:t>
            </a:r>
            <a:endParaRPr lang="en-US" sz="5400">
              <a:solidFill>
                <a:srgbClr val="009999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675563" y="838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7675563" y="1371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675563" y="1905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1202912" y="2659039"/>
            <a:ext cx="3369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/>
              <a:t>would like</a:t>
            </a:r>
          </a:p>
        </p:txBody>
      </p:sp>
      <p:pic>
        <p:nvPicPr>
          <p:cNvPr id="24584" name="Picture 17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1978025" cy="18891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6" name="AutoShape 20"/>
          <p:cNvSpPr>
            <a:spLocks noChangeArrowheads="1"/>
          </p:cNvSpPr>
          <p:nvPr/>
        </p:nvSpPr>
        <p:spPr bwMode="auto">
          <a:xfrm>
            <a:off x="3200400" y="1036637"/>
            <a:ext cx="3048000" cy="14017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dirty="0"/>
              <a:t>would like</a:t>
            </a:r>
          </a:p>
          <a:p>
            <a:pPr algn="ctr"/>
            <a:r>
              <a:rPr lang="en-US" sz="4000" dirty="0" smtClean="0"/>
              <a:t>likes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647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848F04D-186C-414C-B564-52170C770059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2514600"/>
            <a:ext cx="914400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 dirty="0"/>
              <a:t>Do you </a:t>
            </a:r>
            <a:r>
              <a:rPr lang="en-US" sz="4800" b="0" dirty="0" smtClean="0"/>
              <a:t>______ </a:t>
            </a:r>
            <a:r>
              <a:rPr lang="en-US" sz="4800" b="0" dirty="0"/>
              <a:t>to</a:t>
            </a:r>
            <a:r>
              <a:rPr lang="en-US" sz="4800" b="0" dirty="0">
                <a:solidFill>
                  <a:srgbClr val="009999"/>
                </a:solidFill>
              </a:rPr>
              <a:t> </a:t>
            </a:r>
            <a:r>
              <a:rPr lang="en-US" sz="4800" b="0" dirty="0"/>
              <a:t>go to the beach?</a:t>
            </a:r>
            <a:endParaRPr lang="en-US" sz="6000" dirty="0"/>
          </a:p>
          <a:p>
            <a:r>
              <a:rPr lang="en-US" sz="5400" dirty="0"/>
              <a:t>		</a:t>
            </a:r>
            <a:endParaRPr lang="en-US" sz="5400" dirty="0">
              <a:solidFill>
                <a:srgbClr val="009999"/>
              </a:solidFill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7675563" y="838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7675563" y="1371600"/>
            <a:ext cx="325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/>
              <a:t> 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7675563" y="1905000"/>
            <a:ext cx="325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/>
              <a:t> </a:t>
            </a:r>
          </a:p>
        </p:txBody>
      </p:sp>
      <p:pic>
        <p:nvPicPr>
          <p:cNvPr id="25608" name="Picture 11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657600"/>
            <a:ext cx="4191000" cy="27654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589" name="Rectangle 13"/>
          <p:cNvSpPr>
            <a:spLocks noChangeArrowheads="1"/>
          </p:cNvSpPr>
          <p:nvPr/>
        </p:nvSpPr>
        <p:spPr bwMode="auto">
          <a:xfrm>
            <a:off x="2667000" y="25146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 dirty="0"/>
              <a:t>like</a:t>
            </a:r>
          </a:p>
        </p:txBody>
      </p:sp>
      <p:sp>
        <p:nvSpPr>
          <p:cNvPr id="25610" name="AutoShape 14"/>
          <p:cNvSpPr>
            <a:spLocks noChangeArrowheads="1"/>
          </p:cNvSpPr>
          <p:nvPr/>
        </p:nvSpPr>
        <p:spPr bwMode="auto">
          <a:xfrm>
            <a:off x="3124200" y="701675"/>
            <a:ext cx="2895600" cy="142728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/>
              <a:t> would like</a:t>
            </a:r>
          </a:p>
          <a:p>
            <a:pPr algn="ctr"/>
            <a:r>
              <a:rPr lang="en-US" sz="4400"/>
              <a:t>like</a:t>
            </a: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319184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DAEF85D-AB12-41B8-A6C0-5471146DA753}" type="slidenum">
              <a:rPr lang="en-US" b="0" smtClean="0"/>
              <a:pPr eaLnBrk="1" hangingPunct="1">
                <a:defRPr/>
              </a:pPr>
              <a:t>12</a:t>
            </a:fld>
            <a:endParaRPr lang="en-US" b="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28600" y="1768475"/>
            <a:ext cx="91804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 dirty="0"/>
              <a:t>Someday, I </a:t>
            </a:r>
            <a:r>
              <a:rPr lang="en-US" sz="4800" b="0" dirty="0" smtClean="0"/>
              <a:t>__________ </a:t>
            </a:r>
            <a:r>
              <a:rPr lang="en-US" sz="4800" b="0" dirty="0"/>
              <a:t>to</a:t>
            </a:r>
            <a:r>
              <a:rPr lang="en-US" sz="4800" b="0" dirty="0">
                <a:solidFill>
                  <a:srgbClr val="009999"/>
                </a:solidFill>
              </a:rPr>
              <a:t> </a:t>
            </a:r>
            <a:r>
              <a:rPr lang="en-US" sz="4800" b="0" dirty="0"/>
              <a:t>be a scientist. </a:t>
            </a:r>
            <a:endParaRPr lang="en-US" sz="5400" dirty="0">
              <a:solidFill>
                <a:srgbClr val="009999"/>
              </a:solidFill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7675563" y="838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7675563" y="1371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7654663" y="1905000"/>
            <a:ext cx="3463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200" b="0"/>
              <a:t> </a:t>
            </a: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3106140" y="1768475"/>
            <a:ext cx="30547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 dirty="0"/>
              <a:t>would like</a:t>
            </a:r>
          </a:p>
        </p:txBody>
      </p:sp>
      <p:pic>
        <p:nvPicPr>
          <p:cNvPr id="26633" name="Picture 10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89" y="2489775"/>
            <a:ext cx="2573337" cy="2822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4" name="AutoShape 11"/>
          <p:cNvSpPr>
            <a:spLocks noChangeArrowheads="1"/>
          </p:cNvSpPr>
          <p:nvPr/>
        </p:nvSpPr>
        <p:spPr bwMode="auto">
          <a:xfrm>
            <a:off x="3323430" y="164909"/>
            <a:ext cx="2620170" cy="160356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dirty="0"/>
              <a:t> would like</a:t>
            </a:r>
          </a:p>
          <a:p>
            <a:pPr algn="ctr"/>
            <a:r>
              <a:rPr lang="en-US" sz="4400" dirty="0"/>
              <a:t>like</a:t>
            </a:r>
            <a:endParaRPr lang="en-US" sz="2800" i="1" dirty="0"/>
          </a:p>
        </p:txBody>
      </p:sp>
      <p:pic>
        <p:nvPicPr>
          <p:cNvPr id="1026" name="Picture 2" descr="http://cdn.madamenoire.com/wp-content/uploads/2012/05/little-black-girl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89" y="3962399"/>
            <a:ext cx="43434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3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676400"/>
            <a:ext cx="8636492" cy="4450079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s-PE" sz="2800" dirty="0" err="1" smtClean="0"/>
              <a:t>your</a:t>
            </a:r>
            <a:r>
              <a:rPr lang="es-PE" sz="2800" dirty="0" smtClean="0"/>
              <a:t> free time:</a:t>
            </a:r>
          </a:p>
          <a:p>
            <a:pPr marL="45720" indent="0">
              <a:buNone/>
            </a:pPr>
            <a:r>
              <a:rPr lang="es-PE" sz="2800" dirty="0"/>
              <a:t>	</a:t>
            </a:r>
            <a:r>
              <a:rPr lang="es-PE" sz="2800" dirty="0" smtClean="0"/>
              <a:t>In </a:t>
            </a:r>
            <a:r>
              <a:rPr lang="es-PE" sz="2800" dirty="0" err="1" smtClean="0"/>
              <a:t>my</a:t>
            </a:r>
            <a:r>
              <a:rPr lang="es-PE" sz="2800" dirty="0" smtClean="0"/>
              <a:t> free time I </a:t>
            </a:r>
            <a:r>
              <a:rPr lang="es-PE" sz="2800" u="sng" dirty="0" err="1" smtClean="0">
                <a:solidFill>
                  <a:srgbClr val="C00000"/>
                </a:solidFill>
              </a:rPr>
              <a:t>like</a:t>
            </a:r>
            <a:r>
              <a:rPr lang="es-PE" sz="2800" u="sng" dirty="0" smtClean="0">
                <a:solidFill>
                  <a:srgbClr val="C00000"/>
                </a:solidFill>
              </a:rPr>
              <a:t> </a:t>
            </a:r>
            <a:r>
              <a:rPr lang="es-PE" sz="2800" u="sng" dirty="0" err="1" smtClean="0">
                <a:solidFill>
                  <a:srgbClr val="C00000"/>
                </a:solidFill>
              </a:rPr>
              <a:t>to</a:t>
            </a:r>
            <a:r>
              <a:rPr lang="es-PE" sz="2800" dirty="0" smtClean="0"/>
              <a:t> </a:t>
            </a:r>
            <a:r>
              <a:rPr lang="es-PE" sz="2800" dirty="0" err="1" smtClean="0"/>
              <a:t>take</a:t>
            </a:r>
            <a:r>
              <a:rPr lang="es-PE" sz="2800" dirty="0" smtClean="0"/>
              <a:t> </a:t>
            </a:r>
            <a:r>
              <a:rPr lang="es-PE" sz="2800" dirty="0" err="1" smtClean="0"/>
              <a:t>pictures</a:t>
            </a:r>
            <a:r>
              <a:rPr lang="es-PE" sz="2800" dirty="0" smtClean="0"/>
              <a:t>.</a:t>
            </a:r>
          </a:p>
          <a:p>
            <a:pPr marL="45720" indent="0">
              <a:buNone/>
            </a:pPr>
            <a:r>
              <a:rPr lang="es-PE" sz="2800" dirty="0"/>
              <a:t>	</a:t>
            </a:r>
            <a:r>
              <a:rPr lang="es-PE" sz="2800" dirty="0" err="1" smtClean="0"/>
              <a:t>Later</a:t>
            </a:r>
            <a:r>
              <a:rPr lang="es-PE" sz="2800" dirty="0" smtClean="0"/>
              <a:t> </a:t>
            </a:r>
            <a:r>
              <a:rPr lang="es-PE" sz="2800" dirty="0" err="1" smtClean="0"/>
              <a:t>this</a:t>
            </a:r>
            <a:r>
              <a:rPr lang="es-PE" sz="2800" dirty="0" smtClean="0"/>
              <a:t> </a:t>
            </a:r>
            <a:r>
              <a:rPr lang="es-PE" sz="2800" dirty="0" err="1" smtClean="0"/>
              <a:t>year</a:t>
            </a:r>
            <a:r>
              <a:rPr lang="es-PE" sz="2800" dirty="0" smtClean="0"/>
              <a:t>, I </a:t>
            </a:r>
            <a:r>
              <a:rPr lang="es-PE" sz="2800" u="sng" dirty="0" err="1" smtClean="0">
                <a:solidFill>
                  <a:srgbClr val="C00000"/>
                </a:solidFill>
              </a:rPr>
              <a:t>would</a:t>
            </a:r>
            <a:r>
              <a:rPr lang="es-PE" sz="2800" u="sng" dirty="0" smtClean="0">
                <a:solidFill>
                  <a:srgbClr val="C00000"/>
                </a:solidFill>
              </a:rPr>
              <a:t> </a:t>
            </a:r>
            <a:r>
              <a:rPr lang="es-PE" sz="2800" u="sng" dirty="0" err="1" smtClean="0">
                <a:solidFill>
                  <a:srgbClr val="C00000"/>
                </a:solidFill>
              </a:rPr>
              <a:t>like</a:t>
            </a:r>
            <a:r>
              <a:rPr lang="es-PE" sz="2800" u="sng" dirty="0" smtClean="0">
                <a:solidFill>
                  <a:srgbClr val="C00000"/>
                </a:solidFill>
              </a:rPr>
              <a:t> </a:t>
            </a:r>
            <a:r>
              <a:rPr lang="es-PE" sz="2800" u="sng" dirty="0" err="1" smtClean="0">
                <a:solidFill>
                  <a:srgbClr val="C00000"/>
                </a:solidFill>
              </a:rPr>
              <a:t>to</a:t>
            </a:r>
            <a:r>
              <a:rPr lang="es-PE" sz="2800" u="sng" dirty="0" smtClean="0">
                <a:solidFill>
                  <a:srgbClr val="C00000"/>
                </a:solidFill>
              </a:rPr>
              <a:t> </a:t>
            </a:r>
            <a:r>
              <a:rPr lang="es-PE" sz="2800" dirty="0" err="1" smtClean="0"/>
              <a:t>take</a:t>
            </a:r>
            <a:r>
              <a:rPr lang="es-PE" sz="2800" dirty="0" smtClean="0"/>
              <a:t> a 	</a:t>
            </a:r>
            <a:r>
              <a:rPr lang="es-PE" sz="2800" dirty="0" err="1" smtClean="0"/>
              <a:t>photography</a:t>
            </a:r>
            <a:r>
              <a:rPr lang="es-PE" sz="2800" dirty="0" smtClean="0"/>
              <a:t> </a:t>
            </a:r>
            <a:r>
              <a:rPr lang="es-PE" sz="2800" dirty="0" err="1" smtClean="0"/>
              <a:t>class</a:t>
            </a:r>
            <a:r>
              <a:rPr lang="es-PE" sz="2800" dirty="0" smtClean="0"/>
              <a:t> in </a:t>
            </a:r>
            <a:r>
              <a:rPr lang="es-PE" sz="2800" dirty="0" err="1" smtClean="0"/>
              <a:t>my</a:t>
            </a:r>
            <a:r>
              <a:rPr lang="es-PE" sz="2800" dirty="0" smtClean="0"/>
              <a:t> free time.</a:t>
            </a:r>
          </a:p>
          <a:p>
            <a:pPr marL="45720" indent="0">
              <a:buNone/>
            </a:pPr>
            <a:r>
              <a:rPr lang="es-PE" sz="2800" dirty="0" smtClean="0"/>
              <a:t>2. </a:t>
            </a:r>
            <a:r>
              <a:rPr lang="es-PE" sz="2800" dirty="0" err="1" smtClean="0"/>
              <a:t>After</a:t>
            </a:r>
            <a:r>
              <a:rPr lang="es-PE" sz="2800" dirty="0" smtClean="0"/>
              <a:t> </a:t>
            </a:r>
            <a:r>
              <a:rPr lang="es-PE" sz="2800" dirty="0" err="1" smtClean="0"/>
              <a:t>graduation</a:t>
            </a:r>
            <a:r>
              <a:rPr lang="es-PE" sz="2800" dirty="0" smtClean="0"/>
              <a:t>:</a:t>
            </a:r>
          </a:p>
          <a:p>
            <a:pPr marL="45720" indent="0">
              <a:buNone/>
            </a:pPr>
            <a:r>
              <a:rPr lang="es-PE" sz="2800" dirty="0"/>
              <a:t>	</a:t>
            </a:r>
            <a:r>
              <a:rPr lang="es-PE" sz="2800" dirty="0" err="1" smtClean="0"/>
              <a:t>After</a:t>
            </a:r>
            <a:r>
              <a:rPr lang="es-PE" sz="2800" dirty="0" smtClean="0"/>
              <a:t> I </a:t>
            </a:r>
            <a:r>
              <a:rPr lang="es-PE" sz="2800" dirty="0" err="1" smtClean="0"/>
              <a:t>graduate</a:t>
            </a:r>
            <a:r>
              <a:rPr lang="es-PE" sz="2800" dirty="0" smtClean="0"/>
              <a:t> </a:t>
            </a:r>
            <a:r>
              <a:rPr lang="es-PE" sz="2800" dirty="0" err="1" smtClean="0"/>
              <a:t>from</a:t>
            </a:r>
            <a:r>
              <a:rPr lang="es-PE" sz="2800" dirty="0" smtClean="0"/>
              <a:t> </a:t>
            </a:r>
            <a:r>
              <a:rPr lang="es-PE" sz="2800" dirty="0" err="1" smtClean="0"/>
              <a:t>my</a:t>
            </a:r>
            <a:r>
              <a:rPr lang="es-PE" sz="2800" dirty="0" smtClean="0"/>
              <a:t> </a:t>
            </a:r>
            <a:r>
              <a:rPr lang="es-PE" sz="2800" dirty="0" err="1"/>
              <a:t>C</a:t>
            </a:r>
            <a:r>
              <a:rPr lang="es-PE" sz="2800" dirty="0" err="1" smtClean="0"/>
              <a:t>hinese</a:t>
            </a:r>
            <a:r>
              <a:rPr lang="es-PE" sz="2800" dirty="0" smtClean="0"/>
              <a:t> </a:t>
            </a:r>
            <a:r>
              <a:rPr lang="es-PE" sz="2800" dirty="0" err="1" smtClean="0"/>
              <a:t>Class</a:t>
            </a:r>
            <a:r>
              <a:rPr lang="es-PE" sz="2800" dirty="0" smtClean="0"/>
              <a:t>, I 	</a:t>
            </a:r>
            <a:r>
              <a:rPr lang="es-PE" sz="2800" u="sng" dirty="0" err="1" smtClean="0">
                <a:solidFill>
                  <a:srgbClr val="C00000"/>
                </a:solidFill>
              </a:rPr>
              <a:t>would</a:t>
            </a:r>
            <a:r>
              <a:rPr lang="es-PE" sz="2800" u="sng" dirty="0" smtClean="0">
                <a:solidFill>
                  <a:srgbClr val="C00000"/>
                </a:solidFill>
              </a:rPr>
              <a:t> </a:t>
            </a:r>
            <a:r>
              <a:rPr lang="es-PE" sz="2800" u="sng" dirty="0" err="1" smtClean="0">
                <a:solidFill>
                  <a:srgbClr val="C00000"/>
                </a:solidFill>
              </a:rPr>
              <a:t>like</a:t>
            </a:r>
            <a:r>
              <a:rPr lang="es-PE" sz="2800" u="sng" dirty="0" smtClean="0">
                <a:solidFill>
                  <a:srgbClr val="C00000"/>
                </a:solidFill>
              </a:rPr>
              <a:t> </a:t>
            </a:r>
            <a:r>
              <a:rPr lang="es-PE" sz="2800" u="sng" dirty="0" err="1" smtClean="0">
                <a:solidFill>
                  <a:srgbClr val="C00000"/>
                </a:solidFill>
              </a:rPr>
              <a:t>to</a:t>
            </a:r>
            <a:r>
              <a:rPr lang="es-PE" sz="2800" u="sng" dirty="0" smtClean="0">
                <a:solidFill>
                  <a:srgbClr val="C00000"/>
                </a:solidFill>
              </a:rPr>
              <a:t> </a:t>
            </a:r>
            <a:r>
              <a:rPr lang="es-PE" sz="2800" dirty="0" err="1" smtClean="0"/>
              <a:t>travel</a:t>
            </a:r>
            <a:r>
              <a:rPr lang="es-PE" sz="2800" dirty="0" smtClean="0"/>
              <a:t> </a:t>
            </a:r>
            <a:r>
              <a:rPr lang="es-PE" sz="2800" dirty="0" err="1" smtClean="0"/>
              <a:t>to</a:t>
            </a:r>
            <a:r>
              <a:rPr lang="es-PE" sz="2800" dirty="0" smtClean="0"/>
              <a:t> China.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Write</a:t>
            </a:r>
            <a:r>
              <a:rPr lang="es-PE" dirty="0" smtClean="0"/>
              <a:t> </a:t>
            </a:r>
            <a:r>
              <a:rPr lang="es-PE" dirty="0" err="1" smtClean="0"/>
              <a:t>sentences</a:t>
            </a:r>
            <a:r>
              <a:rPr lang="es-PE" dirty="0" smtClean="0"/>
              <a:t> </a:t>
            </a:r>
            <a:r>
              <a:rPr lang="es-PE" dirty="0" err="1" smtClean="0"/>
              <a:t>about</a:t>
            </a:r>
            <a:r>
              <a:rPr lang="es-PE" dirty="0" smtClean="0"/>
              <a:t> </a:t>
            </a:r>
            <a:r>
              <a:rPr lang="es-PE" dirty="0" err="1" smtClean="0"/>
              <a:t>yourself</a:t>
            </a:r>
            <a:r>
              <a:rPr lang="es-PE" dirty="0" smtClean="0"/>
              <a:t>. Use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following</a:t>
            </a:r>
            <a:r>
              <a:rPr lang="es-PE" dirty="0" smtClean="0"/>
              <a:t> </a:t>
            </a:r>
            <a:r>
              <a:rPr lang="es-PE" dirty="0" err="1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9144000" cy="7325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tIns="182880" bIns="18288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you / would / What  / Christmas? / </a:t>
            </a:r>
            <a:r>
              <a:rPr lang="en-US" sz="3200" dirty="0">
                <a:solidFill>
                  <a:srgbClr val="0070C0"/>
                </a:solidFill>
              </a:rPr>
              <a:t>like for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to play /  likes / piano. / the / </a:t>
            </a:r>
            <a:r>
              <a:rPr lang="en-US" sz="3200" dirty="0">
                <a:solidFill>
                  <a:srgbClr val="0070C0"/>
                </a:solidFill>
              </a:rPr>
              <a:t>Karen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To / </a:t>
            </a:r>
            <a:r>
              <a:rPr lang="en-US" sz="3200" dirty="0">
                <a:solidFill>
                  <a:srgbClr val="0070C0"/>
                </a:solidFill>
              </a:rPr>
              <a:t>Italy. </a:t>
            </a:r>
            <a:r>
              <a:rPr lang="en-US" sz="3200" dirty="0" smtClean="0">
                <a:solidFill>
                  <a:srgbClr val="0070C0"/>
                </a:solidFill>
              </a:rPr>
              <a:t>/ visit / like / Mike / </a:t>
            </a:r>
            <a:r>
              <a:rPr lang="en-US" sz="3200" dirty="0">
                <a:solidFill>
                  <a:srgbClr val="0070C0"/>
                </a:solidFill>
              </a:rPr>
              <a:t>would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homework</a:t>
            </a:r>
            <a:r>
              <a:rPr lang="en-US" sz="3200" dirty="0">
                <a:solidFill>
                  <a:srgbClr val="0070C0"/>
                </a:solidFill>
              </a:rPr>
              <a:t>. </a:t>
            </a:r>
            <a:r>
              <a:rPr lang="en-US" sz="3200" dirty="0" smtClean="0">
                <a:solidFill>
                  <a:srgbClr val="0070C0"/>
                </a:solidFill>
              </a:rPr>
              <a:t>/ to do / </a:t>
            </a:r>
            <a:r>
              <a:rPr lang="en-US" sz="3200" dirty="0">
                <a:solidFill>
                  <a:srgbClr val="0070C0"/>
                </a:solidFill>
              </a:rPr>
              <a:t>like </a:t>
            </a:r>
            <a:r>
              <a:rPr lang="en-US" sz="3200" dirty="0" smtClean="0">
                <a:solidFill>
                  <a:srgbClr val="0070C0"/>
                </a:solidFill>
              </a:rPr>
              <a:t>/ She / her / doesn't </a:t>
            </a:r>
            <a:endParaRPr lang="en-US" sz="3200" dirty="0">
              <a:solidFill>
                <a:srgbClr val="0070C0"/>
              </a:solidFill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you / </a:t>
            </a:r>
            <a:r>
              <a:rPr lang="en-US" sz="3200" dirty="0">
                <a:solidFill>
                  <a:srgbClr val="0070C0"/>
                </a:solidFill>
              </a:rPr>
              <a:t>to </a:t>
            </a:r>
            <a:r>
              <a:rPr lang="en-US" sz="3200" dirty="0" smtClean="0">
                <a:solidFill>
                  <a:srgbClr val="0070C0"/>
                </a:solidFill>
              </a:rPr>
              <a:t>do / </a:t>
            </a:r>
            <a:r>
              <a:rPr lang="en-US" sz="3200" dirty="0">
                <a:solidFill>
                  <a:srgbClr val="0070C0"/>
                </a:solidFill>
              </a:rPr>
              <a:t>homework</a:t>
            </a:r>
            <a:r>
              <a:rPr lang="en-US" sz="3200" dirty="0" smtClean="0">
                <a:solidFill>
                  <a:srgbClr val="0070C0"/>
                </a:solidFill>
              </a:rPr>
              <a:t>. / </a:t>
            </a:r>
            <a:r>
              <a:rPr lang="en-US" sz="3200" dirty="0">
                <a:solidFill>
                  <a:srgbClr val="0070C0"/>
                </a:solidFill>
              </a:rPr>
              <a:t>your </a:t>
            </a:r>
            <a:r>
              <a:rPr lang="en-US" sz="3200" dirty="0" smtClean="0">
                <a:solidFill>
                  <a:srgbClr val="0070C0"/>
                </a:solidFill>
              </a:rPr>
              <a:t>/ would </a:t>
            </a:r>
            <a:r>
              <a:rPr lang="en-US" sz="3200" dirty="0">
                <a:solidFill>
                  <a:srgbClr val="0070C0"/>
                </a:solidFill>
              </a:rPr>
              <a:t>like </a:t>
            </a:r>
            <a:r>
              <a:rPr lang="en-US" sz="3200" dirty="0" smtClean="0">
                <a:solidFill>
                  <a:srgbClr val="0070C0"/>
                </a:solidFill>
              </a:rPr>
              <a:t>/ I </a:t>
            </a:r>
            <a:endParaRPr lang="en-US" sz="3200" dirty="0">
              <a:solidFill>
                <a:srgbClr val="0070C0"/>
              </a:solidFill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would / move to / </a:t>
            </a:r>
            <a:r>
              <a:rPr lang="en-US" sz="3200" dirty="0">
                <a:solidFill>
                  <a:srgbClr val="0070C0"/>
                </a:solidFill>
              </a:rPr>
              <a:t>Paris. </a:t>
            </a:r>
            <a:r>
              <a:rPr lang="en-US" sz="3200" dirty="0" smtClean="0">
                <a:solidFill>
                  <a:srgbClr val="0070C0"/>
                </a:solidFill>
              </a:rPr>
              <a:t>/ to / like / </a:t>
            </a:r>
            <a:r>
              <a:rPr lang="en-US" sz="3200" dirty="0">
                <a:solidFill>
                  <a:srgbClr val="0070C0"/>
                </a:solidFill>
              </a:rPr>
              <a:t>They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football / very / like / </a:t>
            </a:r>
            <a:r>
              <a:rPr lang="en-US" sz="3200" dirty="0">
                <a:solidFill>
                  <a:srgbClr val="0070C0"/>
                </a:solidFill>
              </a:rPr>
              <a:t>playing </a:t>
            </a:r>
            <a:r>
              <a:rPr lang="en-US" sz="3200" dirty="0" smtClean="0">
                <a:solidFill>
                  <a:srgbClr val="0070C0"/>
                </a:solidFill>
              </a:rPr>
              <a:t>/ We / much</a:t>
            </a:r>
            <a:r>
              <a:rPr lang="en-US" sz="3200" dirty="0">
                <a:solidFill>
                  <a:srgbClr val="0070C0"/>
                </a:solidFill>
              </a:rPr>
              <a:t>.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Why / don't / oysters</a:t>
            </a:r>
            <a:r>
              <a:rPr lang="en-US" sz="3200" dirty="0">
                <a:solidFill>
                  <a:srgbClr val="0070C0"/>
                </a:solidFill>
              </a:rPr>
              <a:t>? </a:t>
            </a:r>
            <a:r>
              <a:rPr lang="en-US" sz="3200" dirty="0" smtClean="0">
                <a:solidFill>
                  <a:srgbClr val="0070C0"/>
                </a:solidFill>
              </a:rPr>
              <a:t>/ like / </a:t>
            </a:r>
            <a:r>
              <a:rPr lang="en-US" sz="3200" dirty="0">
                <a:solidFill>
                  <a:srgbClr val="0070C0"/>
                </a:solidFill>
              </a:rPr>
              <a:t>you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Jazz / to listen / </a:t>
            </a:r>
            <a:r>
              <a:rPr lang="en-US" sz="3200" dirty="0">
                <a:solidFill>
                  <a:srgbClr val="0070C0"/>
                </a:solidFill>
              </a:rPr>
              <a:t>like </a:t>
            </a:r>
            <a:r>
              <a:rPr lang="en-US" sz="3200" dirty="0" smtClean="0">
                <a:solidFill>
                  <a:srgbClr val="0070C0"/>
                </a:solidFill>
              </a:rPr>
              <a:t>/ I / music. / to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s-PE" sz="3200" dirty="0">
              <a:solidFill>
                <a:srgbClr val="0070C0"/>
              </a:solidFill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9144000" cy="70788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tIns="182880" bIns="18288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I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________to have a car.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I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________ lions and tigers very much.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She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________ to play tennis this weekend.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I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________ to eat a pizza tonight.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They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________ to buy a 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house.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My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mother 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________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a new dress to go to Paul's birthday.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I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don't________ your tee-shirt, it's 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terrible! </a:t>
            </a:r>
            <a:endParaRPr lang="en-US" sz="2800" dirty="0">
              <a:solidFill>
                <a:srgbClr val="0070C0"/>
              </a:solidFill>
              <a:latin typeface="Comic Sans MS" pitchFamily="66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My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son________  a video game for his birthday.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Mike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________ children very much.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Ann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________ to work for this company.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You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________ to dance, don't you?</a:t>
            </a:r>
          </a:p>
        </p:txBody>
      </p:sp>
    </p:spTree>
    <p:extLst>
      <p:ext uri="{BB962C8B-B14F-4D97-AF65-F5344CB8AC3E}">
        <p14:creationId xmlns:p14="http://schemas.microsoft.com/office/powerpoint/2010/main" val="380848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sz="4400" dirty="0" err="1" smtClean="0">
                <a:latin typeface="Comic Sans MS" pitchFamily="66" charset="0"/>
              </a:rPr>
              <a:t>Write</a:t>
            </a:r>
            <a:r>
              <a:rPr lang="es-PE" sz="4400" dirty="0" smtClean="0">
                <a:latin typeface="Comic Sans MS" pitchFamily="66" charset="0"/>
              </a:rPr>
              <a:t> 3 true </a:t>
            </a:r>
            <a:r>
              <a:rPr lang="es-PE" sz="4400" dirty="0" err="1" smtClean="0">
                <a:latin typeface="Comic Sans MS" pitchFamily="66" charset="0"/>
              </a:rPr>
              <a:t>sentences</a:t>
            </a:r>
            <a:r>
              <a:rPr lang="es-PE" sz="4400" dirty="0" smtClean="0">
                <a:latin typeface="Comic Sans MS" pitchFamily="66" charset="0"/>
              </a:rPr>
              <a:t> and 2 false </a:t>
            </a:r>
            <a:r>
              <a:rPr lang="es-PE" sz="4400" dirty="0" err="1" smtClean="0">
                <a:latin typeface="Comic Sans MS" pitchFamily="66" charset="0"/>
              </a:rPr>
              <a:t>sentences</a:t>
            </a:r>
            <a:r>
              <a:rPr lang="es-PE" sz="4400" dirty="0" smtClean="0">
                <a:latin typeface="Comic Sans MS" pitchFamily="66" charset="0"/>
              </a:rPr>
              <a:t> </a:t>
            </a:r>
            <a:r>
              <a:rPr lang="es-PE" sz="4400" dirty="0" err="1" smtClean="0">
                <a:latin typeface="Comic Sans MS" pitchFamily="66" charset="0"/>
              </a:rPr>
              <a:t>using</a:t>
            </a:r>
            <a:r>
              <a:rPr lang="es-PE" sz="4400" dirty="0" smtClean="0">
                <a:latin typeface="Comic Sans MS" pitchFamily="66" charset="0"/>
              </a:rPr>
              <a:t> </a:t>
            </a:r>
            <a:r>
              <a:rPr lang="es-PE" sz="4400" i="1" dirty="0" err="1" smtClean="0">
                <a:solidFill>
                  <a:srgbClr val="0070C0"/>
                </a:solidFill>
                <a:latin typeface="Comic Sans MS" pitchFamily="66" charset="0"/>
              </a:rPr>
              <a:t>like</a:t>
            </a:r>
            <a:r>
              <a:rPr lang="es-PE" sz="4400" i="1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400" i="1" dirty="0" err="1" smtClean="0">
                <a:solidFill>
                  <a:srgbClr val="0070C0"/>
                </a:solidFill>
                <a:latin typeface="Comic Sans MS" pitchFamily="66" charset="0"/>
              </a:rPr>
              <a:t>to</a:t>
            </a:r>
            <a:r>
              <a:rPr lang="es-PE" sz="4400" i="1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400" dirty="0" smtClean="0">
                <a:latin typeface="Comic Sans MS" pitchFamily="66" charset="0"/>
              </a:rPr>
              <a:t>and </a:t>
            </a:r>
            <a:r>
              <a:rPr lang="es-PE" sz="4400" i="1" dirty="0" err="1" smtClean="0">
                <a:solidFill>
                  <a:srgbClr val="0070C0"/>
                </a:solidFill>
                <a:latin typeface="Comic Sans MS" pitchFamily="66" charset="0"/>
              </a:rPr>
              <a:t>would</a:t>
            </a:r>
            <a:r>
              <a:rPr lang="es-PE" sz="4400" i="1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400" i="1" dirty="0" err="1" smtClean="0">
                <a:solidFill>
                  <a:srgbClr val="0070C0"/>
                </a:solidFill>
                <a:latin typeface="Comic Sans MS" pitchFamily="66" charset="0"/>
              </a:rPr>
              <a:t>like</a:t>
            </a:r>
            <a:r>
              <a:rPr lang="es-PE" sz="4400" i="1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400" i="1" dirty="0" err="1" smtClean="0">
                <a:solidFill>
                  <a:srgbClr val="0070C0"/>
                </a:solidFill>
                <a:latin typeface="Comic Sans MS" pitchFamily="66" charset="0"/>
              </a:rPr>
              <a:t>to</a:t>
            </a:r>
            <a:endParaRPr lang="es-PE" sz="4400" i="1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4400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I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like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to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cook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desserts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I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like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to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learn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languages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I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would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like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to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visit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 Iquitos.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I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like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to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swim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 in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the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ocean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I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would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like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u="sng" dirty="0" err="1" smtClean="0">
                <a:solidFill>
                  <a:srgbClr val="002060"/>
                </a:solidFill>
                <a:latin typeface="Comic Sans MS" pitchFamily="66" charset="0"/>
              </a:rPr>
              <a:t>to</a:t>
            </a:r>
            <a:r>
              <a:rPr lang="es-PE" sz="4400" u="sng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have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 3 </a:t>
            </a:r>
            <a:r>
              <a:rPr lang="es-PE" sz="4400" dirty="0" err="1" smtClean="0">
                <a:solidFill>
                  <a:srgbClr val="002060"/>
                </a:solidFill>
                <a:latin typeface="Comic Sans MS" pitchFamily="66" charset="0"/>
              </a:rPr>
              <a:t>children</a:t>
            </a:r>
            <a:r>
              <a:rPr lang="es-PE" sz="44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4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9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35719" y="0"/>
            <a:ext cx="9144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latin typeface="Arial" charset="0"/>
              </a:rPr>
              <a:t>Future desire with </a:t>
            </a:r>
            <a:r>
              <a:rPr lang="en-US" sz="3600" b="1" i="1" dirty="0" smtClean="0">
                <a:latin typeface="Arial" charset="0"/>
              </a:rPr>
              <a:t>would like to</a:t>
            </a:r>
            <a:endParaRPr lang="es-ES" sz="3600" b="1" i="1" dirty="0" smtClean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78594" y="603678"/>
            <a:ext cx="6500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Use </a:t>
            </a:r>
            <a:r>
              <a:rPr lang="en-US" sz="2800" i="1" dirty="0" smtClean="0">
                <a:solidFill>
                  <a:schemeClr val="bg1"/>
                </a:solidFill>
                <a:latin typeface="Arial" charset="0"/>
              </a:rPr>
              <a:t>would like to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:</a:t>
            </a:r>
          </a:p>
          <a:p>
            <a:r>
              <a:rPr lang="en-US" sz="2800" dirty="0">
                <a:solidFill>
                  <a:schemeClr val="bg1"/>
                </a:solidFill>
                <a:latin typeface="Arial" charset="0"/>
              </a:rPr>
              <a:t>	-to express future </a:t>
            </a: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desires</a:t>
            </a:r>
            <a:endParaRPr lang="es-E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2945" y="2898370"/>
            <a:ext cx="7072313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93258" y="2969807"/>
            <a:ext cx="2519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70C0"/>
                </a:solidFill>
                <a:latin typeface="Arial Black" pitchFamily="34" charset="0"/>
              </a:rPr>
              <a:t>Present </a:t>
            </a:r>
            <a:endParaRPr lang="es-ES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21508" y="2969807"/>
            <a:ext cx="1423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latin typeface="Arial Black" pitchFamily="34" charset="0"/>
              </a:rPr>
              <a:t>Past  </a:t>
            </a:r>
            <a:endParaRPr lang="es-ES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50820" y="2969807"/>
            <a:ext cx="1643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u="sng" dirty="0">
                <a:solidFill>
                  <a:srgbClr val="7030A0"/>
                </a:solidFill>
                <a:latin typeface="Arial Black" pitchFamily="34" charset="0"/>
              </a:rPr>
              <a:t>Future </a:t>
            </a:r>
            <a:endParaRPr lang="es-ES" u="sng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4105" name="Text Box 4"/>
          <p:cNvSpPr txBox="1">
            <a:spLocks noChangeArrowheads="1"/>
          </p:cNvSpPr>
          <p:nvPr/>
        </p:nvSpPr>
        <p:spPr bwMode="auto">
          <a:xfrm>
            <a:off x="1" y="3839290"/>
            <a:ext cx="68580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Arial" charset="0"/>
              </a:rPr>
              <a:t>For example</a:t>
            </a:r>
            <a:r>
              <a:rPr lang="en-US" sz="2800" dirty="0" smtClean="0">
                <a:latin typeface="Arial" charset="0"/>
              </a:rPr>
              <a:t>: </a:t>
            </a:r>
            <a:endParaRPr lang="en-US" sz="28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  <a:p>
            <a:r>
              <a:rPr lang="en-US" sz="4400" dirty="0" smtClean="0">
                <a:solidFill>
                  <a:srgbClr val="0070C0"/>
                </a:solidFill>
                <a:latin typeface="Arial" charset="0"/>
              </a:rPr>
              <a:t>I don’t have a house</a:t>
            </a:r>
            <a:r>
              <a:rPr lang="en-US" sz="4400" dirty="0" smtClean="0">
                <a:latin typeface="Arial" charset="0"/>
              </a:rPr>
              <a:t>, </a:t>
            </a:r>
            <a:r>
              <a:rPr lang="en-US" sz="4400" dirty="0" smtClean="0">
                <a:solidFill>
                  <a:srgbClr val="7030A0"/>
                </a:solidFill>
                <a:latin typeface="Arial" charset="0"/>
              </a:rPr>
              <a:t>but</a:t>
            </a:r>
          </a:p>
          <a:p>
            <a:r>
              <a:rPr lang="en-US" sz="4400" dirty="0" smtClean="0">
                <a:solidFill>
                  <a:srgbClr val="7030A0"/>
                </a:solidFill>
                <a:latin typeface="Arial" charset="0"/>
              </a:rPr>
              <a:t>I </a:t>
            </a:r>
            <a:r>
              <a:rPr lang="en-US" sz="4400" u="sng" dirty="0" smtClean="0">
                <a:solidFill>
                  <a:srgbClr val="7030A0"/>
                </a:solidFill>
                <a:latin typeface="Arial" charset="0"/>
              </a:rPr>
              <a:t>would like to </a:t>
            </a:r>
            <a:r>
              <a:rPr lang="en-US" sz="4400" dirty="0" smtClean="0">
                <a:solidFill>
                  <a:srgbClr val="7030A0"/>
                </a:solidFill>
                <a:latin typeface="Arial" charset="0"/>
              </a:rPr>
              <a:t>buy a house</a:t>
            </a:r>
            <a:endParaRPr lang="en-US" sz="44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860309" y="2539903"/>
            <a:ext cx="1000125" cy="28575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107" name="Text Box 4"/>
          <p:cNvSpPr txBox="1">
            <a:spLocks noChangeArrowheads="1"/>
          </p:cNvSpPr>
          <p:nvPr/>
        </p:nvSpPr>
        <p:spPr bwMode="auto">
          <a:xfrm>
            <a:off x="0" y="6163806"/>
            <a:ext cx="9144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Arial" charset="0"/>
              </a:rPr>
              <a:t>S + </a:t>
            </a:r>
            <a:r>
              <a:rPr lang="en-US" sz="2800" dirty="0" smtClean="0">
                <a:latin typeface="Arial" charset="0"/>
              </a:rPr>
              <a:t>would </a:t>
            </a:r>
            <a:r>
              <a:rPr lang="en-US" sz="2800" dirty="0">
                <a:latin typeface="Arial" charset="0"/>
              </a:rPr>
              <a:t>+ </a:t>
            </a:r>
            <a:r>
              <a:rPr lang="en-US" sz="2800" dirty="0" smtClean="0">
                <a:latin typeface="Arial" charset="0"/>
              </a:rPr>
              <a:t>like </a:t>
            </a:r>
            <a:r>
              <a:rPr lang="en-US" sz="2800" dirty="0">
                <a:latin typeface="Arial" charset="0"/>
              </a:rPr>
              <a:t>+ to + verb (bf) + compliment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10251" y="1558649"/>
            <a:ext cx="2514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</a:rPr>
              <a:t>Not sure</a:t>
            </a:r>
            <a:r>
              <a:rPr lang="en-US" sz="2400" dirty="0" smtClean="0">
                <a:latin typeface="Arial" charset="0"/>
              </a:rPr>
              <a:t>/</a:t>
            </a:r>
          </a:p>
          <a:p>
            <a:pPr algn="ctr"/>
            <a:r>
              <a:rPr lang="en-US" sz="2400" dirty="0" smtClean="0">
                <a:latin typeface="Arial" charset="0"/>
              </a:rPr>
              <a:t>desire</a:t>
            </a:r>
            <a:endParaRPr lang="en-US" sz="2400" dirty="0">
              <a:latin typeface="Arial" charset="0"/>
            </a:endParaRPr>
          </a:p>
        </p:txBody>
      </p:sp>
      <p:pic>
        <p:nvPicPr>
          <p:cNvPr id="1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20" y="3431770"/>
            <a:ext cx="2330703" cy="2819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nimBg="1"/>
      <p:bldP spid="4107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4290556" cy="639762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chemeClr val="bg1"/>
                </a:solidFill>
              </a:rPr>
              <a:t>I like to travel a lot</a:t>
            </a:r>
            <a:endParaRPr lang="en-US" sz="3600" cap="none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838200"/>
            <a:ext cx="4053840" cy="22860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572000" y="4267200"/>
            <a:ext cx="4292241" cy="1524000"/>
          </a:xfrm>
        </p:spPr>
        <p:txBody>
          <a:bodyPr>
            <a:noAutofit/>
          </a:bodyPr>
          <a:lstStyle/>
          <a:p>
            <a:r>
              <a:rPr lang="en-US" sz="2800" cap="none" dirty="0" smtClean="0">
                <a:solidFill>
                  <a:srgbClr val="002060"/>
                </a:solidFill>
              </a:rPr>
              <a:t>I would like to visit San Francisco next year. (Future desire)</a:t>
            </a:r>
            <a:endParaRPr lang="en-US" sz="2800" cap="none" dirty="0">
              <a:solidFill>
                <a:srgbClr val="002060"/>
              </a:solidFill>
            </a:endParaRPr>
          </a:p>
        </p:txBody>
      </p:sp>
      <p:pic>
        <p:nvPicPr>
          <p:cNvPr id="8" name="Content Placeholder 7" descr="Postcard39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8200" y="1143000"/>
            <a:ext cx="4255698" cy="2819400"/>
          </a:xfrm>
        </p:spPr>
      </p:pic>
      <p:pic>
        <p:nvPicPr>
          <p:cNvPr id="9" name="Picture 8" descr="30_passport_stamps_w4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3200400"/>
            <a:ext cx="3526971" cy="2571750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200025" y="5772150"/>
            <a:ext cx="4290556" cy="8382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 passport.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 San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Francisco.)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76200" y="228600"/>
            <a:ext cx="7010400" cy="639762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chemeClr val="bg1"/>
                </a:solidFill>
              </a:rPr>
              <a:t>I like to eat chocolate ice cream.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732" y="990600"/>
            <a:ext cx="3870203" cy="34290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267200" y="4191000"/>
            <a:ext cx="4597041" cy="2286000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rgbClr val="002060"/>
                </a:solidFill>
              </a:rPr>
              <a:t>But I would like to get </a:t>
            </a:r>
            <a:r>
              <a:rPr lang="en-US" sz="3200" cap="none" dirty="0" err="1" smtClean="0">
                <a:solidFill>
                  <a:srgbClr val="002060"/>
                </a:solidFill>
              </a:rPr>
              <a:t>lucuma</a:t>
            </a:r>
            <a:r>
              <a:rPr lang="en-US" sz="3200" cap="none" dirty="0" smtClean="0">
                <a:solidFill>
                  <a:srgbClr val="002060"/>
                </a:solidFill>
              </a:rPr>
              <a:t> ice cream next time I go to the store.</a:t>
            </a:r>
          </a:p>
          <a:p>
            <a:r>
              <a:rPr lang="en-US" sz="3200" cap="none" dirty="0" smtClean="0">
                <a:solidFill>
                  <a:srgbClr val="002060"/>
                </a:solidFill>
              </a:rPr>
              <a:t>(for sure ?  Not sure)</a:t>
            </a:r>
            <a:endParaRPr lang="en-US" sz="3200" cap="none" dirty="0">
              <a:solidFill>
                <a:srgbClr val="002060"/>
              </a:solidFill>
            </a:endParaRPr>
          </a:p>
        </p:txBody>
      </p:sp>
      <p:pic>
        <p:nvPicPr>
          <p:cNvPr id="8" name="Content Placeholder 7" descr="Postcard39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76800" y="1295400"/>
            <a:ext cx="3759200" cy="2819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04800" y="0"/>
            <a:ext cx="7848600" cy="1066800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rgbClr val="0070C0"/>
                </a:solidFill>
              </a:rPr>
              <a:t>Questions with</a:t>
            </a:r>
            <a:r>
              <a:rPr lang="en-US" sz="4400" i="1" u="sng" cap="none" dirty="0" smtClean="0">
                <a:solidFill>
                  <a:srgbClr val="0070C0"/>
                </a:solidFill>
              </a:rPr>
              <a:t> like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1" y="4724400"/>
            <a:ext cx="1836120" cy="690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Do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64719" y="4724400"/>
            <a:ext cx="1526207" cy="685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>
                <a:latin typeface="Comic Sans MS" pitchFamily="66" charset="0"/>
              </a:rPr>
              <a:t>you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183302" y="4781550"/>
            <a:ext cx="6022610" cy="476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like </a:t>
            </a:r>
            <a:r>
              <a:rPr lang="en-US" sz="3600" dirty="0">
                <a:latin typeface="Comic Sans MS" pitchFamily="66" charset="0"/>
              </a:rPr>
              <a:t>to study art?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5919" y="2819400"/>
            <a:ext cx="10010277" cy="5556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  </a:t>
            </a:r>
            <a:r>
              <a:rPr lang="en-US" sz="3600" dirty="0" err="1" smtClean="0">
                <a:solidFill>
                  <a:srgbClr val="C00000"/>
                </a:solidFill>
                <a:latin typeface="Comic Sans MS" pitchFamily="66" charset="0"/>
              </a:rPr>
              <a:t>Wh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-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+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 do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+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S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+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 like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to + Verb (bf)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35919" y="2038350"/>
            <a:ext cx="1828800" cy="5715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What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774332" y="2085975"/>
            <a:ext cx="1232034" cy="57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you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37373" y="2108200"/>
            <a:ext cx="5871412" cy="57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like </a:t>
            </a:r>
            <a:r>
              <a:rPr lang="en-US" sz="3600" dirty="0">
                <a:latin typeface="Comic Sans MS" pitchFamily="66" charset="0"/>
              </a:rPr>
              <a:t>to </a:t>
            </a:r>
            <a:r>
              <a:rPr lang="en-US" sz="3600" dirty="0" smtClean="0">
                <a:latin typeface="Comic Sans MS" pitchFamily="66" charset="0"/>
              </a:rPr>
              <a:t>do?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45545" y="5429250"/>
            <a:ext cx="7550768" cy="5556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Do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+  S 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+ like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to + Verb (bf)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304799" y="1447800"/>
            <a:ext cx="77057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+mj-ea"/>
                <a:cs typeface="+mj-cs"/>
              </a:rPr>
              <a:t>Wh</a:t>
            </a:r>
            <a:r>
              <a:rPr lang="en-US" sz="3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+mj-ea"/>
                <a:cs typeface="+mj-cs"/>
              </a:rPr>
              <a:t>- questions with </a:t>
            </a:r>
            <a:r>
              <a:rPr lang="en-US" sz="3600" i="1" kern="0" dirty="0" smtClean="0">
                <a:solidFill>
                  <a:srgbClr val="7030A0"/>
                </a:solidFill>
                <a:latin typeface="Comic Sans MS" pitchFamily="66" charset="0"/>
              </a:rPr>
              <a:t>like</a:t>
            </a:r>
            <a:endParaRPr lang="en-US" sz="3200" i="1" kern="0" dirty="0">
              <a:solidFill>
                <a:srgbClr val="7030A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57199" y="3733800"/>
            <a:ext cx="77057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+mj-ea"/>
                <a:cs typeface="+mj-cs"/>
              </a:rPr>
              <a:t>Yes/no questions with </a:t>
            </a:r>
            <a:r>
              <a:rPr lang="en-US" sz="3600" i="1" kern="0" dirty="0" smtClean="0">
                <a:solidFill>
                  <a:srgbClr val="7030A0"/>
                </a:solidFill>
                <a:latin typeface="Comic Sans MS" pitchFamily="66" charset="0"/>
                <a:ea typeface="+mj-ea"/>
                <a:cs typeface="+mj-cs"/>
              </a:rPr>
              <a:t>like </a:t>
            </a:r>
            <a:endParaRPr lang="en-US" sz="3200" i="1" kern="0" dirty="0">
              <a:solidFill>
                <a:srgbClr val="7030A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948214" y="2038350"/>
            <a:ext cx="1642712" cy="5746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do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04800" y="0"/>
            <a:ext cx="7848600" cy="1066800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Questions with would you like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4776788"/>
            <a:ext cx="1781175" cy="652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Would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67000" y="4776788"/>
            <a:ext cx="1727817" cy="6381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>
                <a:latin typeface="Comic Sans MS" pitchFamily="66" charset="0"/>
              </a:rPr>
              <a:t>you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57600" y="4776788"/>
            <a:ext cx="6022610" cy="5715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like </a:t>
            </a:r>
            <a:r>
              <a:rPr lang="en-US" sz="3600" dirty="0">
                <a:latin typeface="Comic Sans MS" pitchFamily="66" charset="0"/>
              </a:rPr>
              <a:t>to study art?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5444" y="2957512"/>
            <a:ext cx="10010277" cy="5556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  </a:t>
            </a:r>
            <a:r>
              <a:rPr lang="en-US" sz="3600" dirty="0" err="1" smtClean="0">
                <a:solidFill>
                  <a:srgbClr val="C00000"/>
                </a:solidFill>
                <a:latin typeface="Comic Sans MS" pitchFamily="66" charset="0"/>
              </a:rPr>
              <a:t>Wh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-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+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 would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+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S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+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 like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to + Verb (bf)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5444" y="2316162"/>
            <a:ext cx="1828800" cy="5715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Where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67088" y="2363787"/>
            <a:ext cx="1232034" cy="57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you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140993" y="2357437"/>
            <a:ext cx="5871412" cy="57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like </a:t>
            </a:r>
            <a:r>
              <a:rPr lang="en-US" sz="3600" dirty="0">
                <a:latin typeface="Comic Sans MS" pitchFamily="66" charset="0"/>
              </a:rPr>
              <a:t>to travel?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14400" y="5429250"/>
            <a:ext cx="7681913" cy="5556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Would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+  S 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+ like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to + Verb (bf)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314325" y="1497012"/>
            <a:ext cx="77057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+mj-ea"/>
                <a:cs typeface="+mj-cs"/>
              </a:rPr>
              <a:t>Wh</a:t>
            </a:r>
            <a:r>
              <a:rPr lang="en-US" sz="3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+mj-ea"/>
                <a:cs typeface="+mj-cs"/>
              </a:rPr>
              <a:t>- questions with </a:t>
            </a:r>
            <a:r>
              <a:rPr lang="en-US" sz="3600" i="1" kern="0" dirty="0" smtClean="0">
                <a:solidFill>
                  <a:srgbClr val="7030A0"/>
                </a:solidFill>
                <a:latin typeface="Comic Sans MS" pitchFamily="66" charset="0"/>
              </a:rPr>
              <a:t>would like to</a:t>
            </a:r>
            <a:endParaRPr lang="en-US" sz="3200" i="1" kern="0" dirty="0">
              <a:solidFill>
                <a:srgbClr val="7030A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609600" y="3657600"/>
            <a:ext cx="77057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+mj-ea"/>
                <a:cs typeface="+mj-cs"/>
              </a:rPr>
              <a:t>Yes/no questions with </a:t>
            </a:r>
            <a:r>
              <a:rPr lang="en-US" sz="3600" i="1" kern="0" dirty="0" smtClean="0">
                <a:solidFill>
                  <a:srgbClr val="7030A0"/>
                </a:solidFill>
                <a:latin typeface="Comic Sans MS" pitchFamily="66" charset="0"/>
                <a:ea typeface="+mj-ea"/>
                <a:cs typeface="+mj-cs"/>
              </a:rPr>
              <a:t>would like to</a:t>
            </a:r>
            <a:endParaRPr lang="en-US" sz="3200" i="1" kern="0" dirty="0">
              <a:solidFill>
                <a:srgbClr val="7030A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957739" y="2316162"/>
            <a:ext cx="1642712" cy="5746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latin typeface="Comic Sans MS" pitchFamily="66" charset="0"/>
              </a:rPr>
              <a:t>would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4495800" cy="2514600"/>
          </a:xfrm>
        </p:spPr>
        <p:txBody>
          <a:bodyPr>
            <a:noAutofit/>
          </a:bodyPr>
          <a:lstStyle/>
          <a:p>
            <a:r>
              <a:rPr lang="en-US" sz="4000" cap="none" dirty="0" smtClean="0">
                <a:solidFill>
                  <a:srgbClr val="002060"/>
                </a:solidFill>
              </a:rPr>
              <a:t>I </a:t>
            </a:r>
            <a:r>
              <a:rPr lang="en-US" sz="4000" cap="none" dirty="0" smtClean="0">
                <a:solidFill>
                  <a:srgbClr val="002060"/>
                </a:solidFill>
              </a:rPr>
              <a:t>like </a:t>
            </a:r>
            <a:r>
              <a:rPr lang="en-US" sz="4000" u="sng" cap="none" dirty="0" smtClean="0">
                <a:solidFill>
                  <a:srgbClr val="FF0000"/>
                </a:solidFill>
              </a:rPr>
              <a:t>to paint</a:t>
            </a:r>
            <a:r>
              <a:rPr lang="en-US" sz="4000" cap="none" dirty="0" smtClean="0">
                <a:solidFill>
                  <a:srgbClr val="002060"/>
                </a:solidFill>
              </a:rPr>
              <a:t>, so I’d like to </a:t>
            </a:r>
            <a:r>
              <a:rPr lang="en-US" sz="4000" u="sng" cap="none" dirty="0" smtClean="0">
                <a:solidFill>
                  <a:srgbClr val="FF0000"/>
                </a:solidFill>
              </a:rPr>
              <a:t>take a painting class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1600199"/>
            <a:ext cx="4148328" cy="5136025"/>
          </a:xfrm>
        </p:spPr>
      </p:pic>
      <p:sp>
        <p:nvSpPr>
          <p:cNvPr id="2" name="Rectangle 1"/>
          <p:cNvSpPr/>
          <p:nvPr/>
        </p:nvSpPr>
        <p:spPr>
          <a:xfrm>
            <a:off x="293072" y="152400"/>
            <a:ext cx="7555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would you like to change next year?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73050" y="1828800"/>
            <a:ext cx="71081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(a) I </a:t>
            </a:r>
            <a:r>
              <a:rPr lang="en-US" sz="4400" i="1">
                <a:solidFill>
                  <a:srgbClr val="006600"/>
                </a:solidFill>
              </a:rPr>
              <a:t>would like to play</a:t>
            </a:r>
            <a:r>
              <a:rPr lang="en-US" sz="4400" b="0"/>
              <a:t> soccer.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73050" y="2863850"/>
            <a:ext cx="55681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(b) I </a:t>
            </a:r>
            <a:r>
              <a:rPr lang="en-US" sz="4400" i="1">
                <a:solidFill>
                  <a:srgbClr val="333399"/>
                </a:solidFill>
              </a:rPr>
              <a:t>like to play</a:t>
            </a:r>
            <a:r>
              <a:rPr lang="en-US" sz="4400" b="0"/>
              <a:t> soccer.</a:t>
            </a:r>
          </a:p>
        </p:txBody>
      </p:sp>
      <p:pic>
        <p:nvPicPr>
          <p:cNvPr id="152585" name="Picture 9" descr="soc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402138"/>
            <a:ext cx="1725612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chemeClr val="bg1"/>
                </a:solidFill>
              </a:rPr>
              <a:t>5-11  </a:t>
            </a:r>
            <a:r>
              <a:rPr lang="en-US" sz="3600" b="0" i="1" dirty="0">
                <a:solidFill>
                  <a:schemeClr val="bg1"/>
                </a:solidFill>
              </a:rPr>
              <a:t>WOULD LIKE</a:t>
            </a:r>
            <a:r>
              <a:rPr lang="en-US" sz="3600" b="0" dirty="0">
                <a:solidFill>
                  <a:schemeClr val="bg1"/>
                </a:solidFill>
              </a:rPr>
              <a:t> vs. </a:t>
            </a:r>
            <a:r>
              <a:rPr lang="en-US" sz="3600" b="0" i="1" dirty="0">
                <a:solidFill>
                  <a:schemeClr val="bg1"/>
                </a:solidFill>
              </a:rPr>
              <a:t>LIKE </a:t>
            </a:r>
          </a:p>
        </p:txBody>
      </p:sp>
    </p:spTree>
    <p:extLst>
      <p:ext uri="{BB962C8B-B14F-4D97-AF65-F5344CB8AC3E}">
        <p14:creationId xmlns:p14="http://schemas.microsoft.com/office/powerpoint/2010/main" val="314372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80204E-6 L 0.88073 -0.0011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28" y="-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67315" y="1420599"/>
            <a:ext cx="77425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0"/>
              <a:t>(a) I </a:t>
            </a:r>
            <a:r>
              <a:rPr lang="en-US" sz="4800" i="1">
                <a:solidFill>
                  <a:srgbClr val="006600"/>
                </a:solidFill>
              </a:rPr>
              <a:t>would like to play</a:t>
            </a:r>
            <a:r>
              <a:rPr lang="en-US" sz="4800" b="0"/>
              <a:t> soccer.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73672" y="3829903"/>
            <a:ext cx="6062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0" dirty="0"/>
              <a:t>(b) I </a:t>
            </a:r>
            <a:r>
              <a:rPr lang="en-US" sz="4800" i="1" dirty="0">
                <a:solidFill>
                  <a:srgbClr val="333399"/>
                </a:solidFill>
              </a:rPr>
              <a:t>like to play</a:t>
            </a:r>
            <a:r>
              <a:rPr lang="en-US" sz="4800" b="0" dirty="0"/>
              <a:t> soccer.</a:t>
            </a:r>
          </a:p>
        </p:txBody>
      </p:sp>
      <p:sp>
        <p:nvSpPr>
          <p:cNvPr id="406539" name="AutoShape 11"/>
          <p:cNvSpPr>
            <a:spLocks noChangeArrowheads="1"/>
          </p:cNvSpPr>
          <p:nvPr/>
        </p:nvSpPr>
        <p:spPr bwMode="auto">
          <a:xfrm>
            <a:off x="4038600" y="4953000"/>
            <a:ext cx="45720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6541" name="Text Box 13"/>
          <p:cNvSpPr txBox="1">
            <a:spLocks noChangeArrowheads="1"/>
          </p:cNvSpPr>
          <p:nvPr/>
        </p:nvSpPr>
        <p:spPr bwMode="auto">
          <a:xfrm>
            <a:off x="4038600" y="5029200"/>
            <a:ext cx="449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333399"/>
                </a:solidFill>
              </a:rPr>
              <a:t>Enjoy</a:t>
            </a:r>
          </a:p>
          <a:p>
            <a:pPr algn="ctr" eaLnBrk="1" hangingPunct="1"/>
            <a:r>
              <a:rPr lang="en-US" sz="3200">
                <a:solidFill>
                  <a:srgbClr val="333399"/>
                </a:solidFill>
              </a:rPr>
              <a:t>always, usually, often</a:t>
            </a:r>
            <a:endParaRPr lang="en-US" sz="3200"/>
          </a:p>
        </p:txBody>
      </p:sp>
      <p:sp>
        <p:nvSpPr>
          <p:cNvPr id="406542" name="AutoShape 14"/>
          <p:cNvSpPr>
            <a:spLocks noChangeArrowheads="1"/>
          </p:cNvSpPr>
          <p:nvPr/>
        </p:nvSpPr>
        <p:spPr bwMode="auto">
          <a:xfrm>
            <a:off x="4191000" y="2514600"/>
            <a:ext cx="42672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6543" name="Text Box 15"/>
          <p:cNvSpPr txBox="1">
            <a:spLocks noChangeArrowheads="1"/>
          </p:cNvSpPr>
          <p:nvPr/>
        </p:nvSpPr>
        <p:spPr bwMode="auto">
          <a:xfrm>
            <a:off x="4191000" y="2590800"/>
            <a:ext cx="426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Want to </a:t>
            </a:r>
          </a:p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now or in the future</a:t>
            </a:r>
          </a:p>
        </p:txBody>
      </p:sp>
      <p:sp>
        <p:nvSpPr>
          <p:cNvPr id="406544" name="Line 16"/>
          <p:cNvSpPr>
            <a:spLocks noChangeShapeType="1"/>
          </p:cNvSpPr>
          <p:nvPr/>
        </p:nvSpPr>
        <p:spPr bwMode="auto">
          <a:xfrm>
            <a:off x="1358900" y="2251596"/>
            <a:ext cx="4508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06545" name="Line 17"/>
          <p:cNvSpPr>
            <a:spLocks noChangeShapeType="1"/>
          </p:cNvSpPr>
          <p:nvPr/>
        </p:nvSpPr>
        <p:spPr bwMode="auto">
          <a:xfrm>
            <a:off x="1358900" y="4660900"/>
            <a:ext cx="298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9" grpId="0" animBg="1"/>
      <p:bldP spid="406541" grpId="0"/>
      <p:bldP spid="406542" grpId="0" animBg="1"/>
      <p:bldP spid="406543" grpId="0"/>
      <p:bldP spid="406544" grpId="0" animBg="1"/>
      <p:bldP spid="40654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76</TotalTime>
  <Words>624</Words>
  <Application>Microsoft Office PowerPoint</Application>
  <PresentationFormat>On-screen Show (4:3)</PresentationFormat>
  <Paragraphs>123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Grid</vt:lpstr>
      <vt:lpstr>Like to  vs.  would like to</vt:lpstr>
      <vt:lpstr>Future desire with would like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sentences about yourself. Use the following topics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16</cp:revision>
  <dcterms:created xsi:type="dcterms:W3CDTF">2010-11-02T18:17:58Z</dcterms:created>
  <dcterms:modified xsi:type="dcterms:W3CDTF">2014-03-21T17:09:10Z</dcterms:modified>
</cp:coreProperties>
</file>