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1" r:id="rId4"/>
    <p:sldId id="258" r:id="rId5"/>
    <p:sldId id="263" r:id="rId6"/>
    <p:sldId id="265" r:id="rId7"/>
    <p:sldId id="259" r:id="rId8"/>
    <p:sldId id="264" r:id="rId9"/>
    <p:sldId id="260" r:id="rId10"/>
    <p:sldId id="266" r:id="rId11"/>
    <p:sldId id="268" r:id="rId12"/>
    <p:sldId id="269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8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535BCB1-A61D-49B5-AC8C-68EBFEE98F9C}" type="datetimeFigureOut">
              <a:rPr lang="es-ES" smtClean="0"/>
              <a:pPr/>
              <a:t>29/11/2012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85B2066-D8BF-453F-9C23-6CB99E55FF11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BCB1-A61D-49B5-AC8C-68EBFEE98F9C}" type="datetimeFigureOut">
              <a:rPr lang="es-ES" smtClean="0"/>
              <a:pPr/>
              <a:t>29/11/2012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2066-D8BF-453F-9C23-6CB99E55FF11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BCB1-A61D-49B5-AC8C-68EBFEE98F9C}" type="datetimeFigureOut">
              <a:rPr lang="es-ES" smtClean="0"/>
              <a:pPr/>
              <a:t>29/11/2012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2066-D8BF-453F-9C23-6CB99E55FF11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BCB1-A61D-49B5-AC8C-68EBFEE98F9C}" type="datetimeFigureOut">
              <a:rPr lang="es-ES" smtClean="0"/>
              <a:pPr/>
              <a:t>29/11/2012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2066-D8BF-453F-9C23-6CB99E55FF11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535BCB1-A61D-49B5-AC8C-68EBFEE98F9C}" type="datetimeFigureOut">
              <a:rPr lang="es-ES" smtClean="0"/>
              <a:pPr/>
              <a:t>29/11/2012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85B2066-D8BF-453F-9C23-6CB99E55FF11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BCB1-A61D-49B5-AC8C-68EBFEE98F9C}" type="datetimeFigureOut">
              <a:rPr lang="es-ES" smtClean="0"/>
              <a:pPr/>
              <a:t>29/11/2012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2066-D8BF-453F-9C23-6CB99E55FF11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BCB1-A61D-49B5-AC8C-68EBFEE98F9C}" type="datetimeFigureOut">
              <a:rPr lang="es-ES" smtClean="0"/>
              <a:pPr/>
              <a:t>29/11/2012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2066-D8BF-453F-9C23-6CB99E55FF11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BCB1-A61D-49B5-AC8C-68EBFEE98F9C}" type="datetimeFigureOut">
              <a:rPr lang="es-ES" smtClean="0"/>
              <a:pPr/>
              <a:t>29/11/2012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2066-D8BF-453F-9C23-6CB99E55FF11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BCB1-A61D-49B5-AC8C-68EBFEE98F9C}" type="datetimeFigureOut">
              <a:rPr lang="es-ES" smtClean="0"/>
              <a:pPr/>
              <a:t>29/11/2012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2066-D8BF-453F-9C23-6CB99E55FF11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BCB1-A61D-49B5-AC8C-68EBFEE98F9C}" type="datetimeFigureOut">
              <a:rPr lang="es-ES" smtClean="0"/>
              <a:pPr/>
              <a:t>29/11/2012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2066-D8BF-453F-9C23-6CB99E55FF11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BCB1-A61D-49B5-AC8C-68EBFEE98F9C}" type="datetimeFigureOut">
              <a:rPr lang="es-ES" smtClean="0"/>
              <a:pPr/>
              <a:t>29/11/2012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2066-D8BF-453F-9C23-6CB99E55FF11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35BCB1-A61D-49B5-AC8C-68EBFEE98F9C}" type="datetimeFigureOut">
              <a:rPr lang="es-ES" smtClean="0"/>
              <a:pPr/>
              <a:t>29/11/2012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85B2066-D8BF-453F-9C23-6CB99E55FF11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7.pn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12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11" Type="http://schemas.openxmlformats.org/officeDocument/2006/relationships/image" Target="../media/image12.jpeg"/><Relationship Id="rId5" Type="http://schemas.openxmlformats.org/officeDocument/2006/relationships/image" Target="../media/image34.png"/><Relationship Id="rId10" Type="http://schemas.openxmlformats.org/officeDocument/2006/relationships/image" Target="../media/image5.png"/><Relationship Id="rId4" Type="http://schemas.openxmlformats.org/officeDocument/2006/relationships/image" Target="../media/image33.png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Health Vocabulary</a:t>
            </a:r>
            <a:endParaRPr lang="en-US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Intermediate 03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Practice</a:t>
            </a:r>
            <a:r>
              <a:rPr lang="es-ES" dirty="0" smtClean="0"/>
              <a:t>: </a:t>
            </a:r>
            <a:r>
              <a:rPr lang="es-ES" sz="2000" dirty="0" smtClean="0"/>
              <a:t>Match </a:t>
            </a:r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problems</a:t>
            </a:r>
            <a:r>
              <a:rPr lang="es-ES" sz="2000" dirty="0" smtClean="0"/>
              <a:t> </a:t>
            </a:r>
            <a:r>
              <a:rPr lang="es-ES" sz="2000" dirty="0" err="1" smtClean="0"/>
              <a:t>with</a:t>
            </a:r>
            <a:r>
              <a:rPr lang="es-ES" sz="2000" dirty="0" smtClean="0"/>
              <a:t> </a:t>
            </a:r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treatments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512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38164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smtClean="0">
                          <a:solidFill>
                            <a:srgbClr val="FF0000"/>
                          </a:solidFill>
                        </a:rPr>
                        <a:t>Problem</a:t>
                      </a:r>
                      <a:endParaRPr lang="en-GB" noProof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smtClean="0">
                          <a:solidFill>
                            <a:srgbClr val="B686DA"/>
                          </a:solidFill>
                        </a:rPr>
                        <a:t>Medicine</a:t>
                      </a:r>
                      <a:endParaRPr lang="en-GB" noProof="0" dirty="0">
                        <a:solidFill>
                          <a:srgbClr val="B686D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smtClean="0">
                          <a:solidFill>
                            <a:srgbClr val="92D050"/>
                          </a:solidFill>
                        </a:rPr>
                        <a:t>How often?</a:t>
                      </a:r>
                      <a:endParaRPr lang="en-GB" noProof="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</a:tr>
              <a:tr h="387454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dirty="0" smtClean="0"/>
                    </a:p>
                    <a:p>
                      <a:pPr lvl="1"/>
                      <a:r>
                        <a:rPr lang="en-GB" dirty="0" smtClean="0">
                          <a:solidFill>
                            <a:srgbClr val="00B050"/>
                          </a:solidFill>
                        </a:rPr>
                        <a:t>Once a day</a:t>
                      </a:r>
                    </a:p>
                    <a:p>
                      <a:pPr lvl="1"/>
                      <a:endParaRPr lang="en-GB" dirty="0" smtClean="0">
                        <a:solidFill>
                          <a:srgbClr val="00B050"/>
                        </a:solidFill>
                      </a:endParaRPr>
                    </a:p>
                    <a:p>
                      <a:pPr lvl="1"/>
                      <a:r>
                        <a:rPr lang="en-GB" dirty="0" smtClean="0">
                          <a:solidFill>
                            <a:srgbClr val="00B050"/>
                          </a:solidFill>
                        </a:rPr>
                        <a:t>Every four hours</a:t>
                      </a:r>
                    </a:p>
                    <a:p>
                      <a:pPr lvl="1"/>
                      <a:endParaRPr lang="en-GB" dirty="0" smtClean="0">
                        <a:solidFill>
                          <a:srgbClr val="00B050"/>
                        </a:solidFill>
                      </a:endParaRPr>
                    </a:p>
                    <a:p>
                      <a:pPr lvl="1"/>
                      <a:r>
                        <a:rPr lang="en-GB" dirty="0" smtClean="0">
                          <a:solidFill>
                            <a:srgbClr val="00B050"/>
                          </a:solidFill>
                        </a:rPr>
                        <a:t>Twice a day</a:t>
                      </a:r>
                    </a:p>
                    <a:p>
                      <a:pPr lvl="1"/>
                      <a:endParaRPr lang="en-GB" dirty="0" smtClean="0">
                        <a:solidFill>
                          <a:srgbClr val="00B050"/>
                        </a:solidFill>
                      </a:endParaRPr>
                    </a:p>
                    <a:p>
                      <a:pPr lvl="1"/>
                      <a:r>
                        <a:rPr lang="en-GB" dirty="0" smtClean="0">
                          <a:solidFill>
                            <a:srgbClr val="00B050"/>
                          </a:solidFill>
                        </a:rPr>
                        <a:t>Three times a day</a:t>
                      </a:r>
                    </a:p>
                    <a:p>
                      <a:pPr lvl="1"/>
                      <a:endParaRPr lang="en-GB" dirty="0" smtClean="0">
                        <a:solidFill>
                          <a:srgbClr val="00B050"/>
                        </a:solidFill>
                      </a:endParaRPr>
                    </a:p>
                    <a:p>
                      <a:pPr lvl="1"/>
                      <a:r>
                        <a:rPr lang="en-GB" dirty="0" smtClean="0">
                          <a:solidFill>
                            <a:srgbClr val="00B050"/>
                          </a:solidFill>
                        </a:rPr>
                        <a:t>Every six hours</a:t>
                      </a:r>
                    </a:p>
                    <a:p>
                      <a:pPr lvl="1"/>
                      <a:endParaRPr lang="en-GB" dirty="0" smtClean="0">
                        <a:solidFill>
                          <a:srgbClr val="00B050"/>
                        </a:solidFill>
                      </a:endParaRPr>
                    </a:p>
                    <a:p>
                      <a:pPr lvl="1"/>
                      <a:r>
                        <a:rPr lang="en-GB" dirty="0" smtClean="0">
                          <a:solidFill>
                            <a:srgbClr val="00B050"/>
                          </a:solidFill>
                        </a:rPr>
                        <a:t>Every eight hours</a:t>
                      </a:r>
                    </a:p>
                    <a:p>
                      <a:endParaRPr lang="en-GB" noProof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928802"/>
            <a:ext cx="741782" cy="93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5 Imagen" descr="drop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54" y="2000240"/>
            <a:ext cx="751215" cy="72389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3306" y="3143248"/>
            <a:ext cx="663535" cy="83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2143116"/>
            <a:ext cx="785817" cy="91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8 Imagen" descr="tablet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0628" y="3143248"/>
            <a:ext cx="726371" cy="709609"/>
          </a:xfrm>
          <a:prstGeom prst="rect">
            <a:avLst/>
          </a:prstGeom>
        </p:spPr>
      </p:pic>
      <p:pic>
        <p:nvPicPr>
          <p:cNvPr id="10" name="9 Imagen" descr="cream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8992" y="4357694"/>
            <a:ext cx="1285875" cy="990600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00628" y="4286256"/>
            <a:ext cx="855227" cy="992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000232" y="2000240"/>
            <a:ext cx="928694" cy="1201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10"/>
          <a:srcRect b="8064"/>
          <a:stretch>
            <a:fillRect/>
          </a:stretch>
        </p:blipFill>
        <p:spPr bwMode="auto">
          <a:xfrm>
            <a:off x="642910" y="2928934"/>
            <a:ext cx="1000132" cy="1227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13 Imagen" descr="rash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0232" y="3286124"/>
            <a:ext cx="857256" cy="1238259"/>
          </a:xfrm>
          <a:prstGeom prst="rect">
            <a:avLst/>
          </a:prstGeom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42910" y="4357694"/>
            <a:ext cx="809617" cy="1153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43108" y="4643446"/>
            <a:ext cx="813083" cy="101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16 CuadroTexto"/>
          <p:cNvSpPr txBox="1"/>
          <p:nvPr/>
        </p:nvSpPr>
        <p:spPr>
          <a:xfrm>
            <a:off x="571472" y="6000768"/>
            <a:ext cx="77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Example</a:t>
            </a:r>
            <a:r>
              <a:rPr lang="es-ES" dirty="0" smtClean="0"/>
              <a:t>: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 smtClean="0"/>
              <a:t>She</a:t>
            </a:r>
            <a:r>
              <a:rPr lang="es-ES" dirty="0" smtClean="0"/>
              <a:t> has a </a:t>
            </a:r>
            <a:r>
              <a:rPr lang="es-ES" u="sng" dirty="0" err="1" smtClean="0">
                <a:solidFill>
                  <a:srgbClr val="FF0000"/>
                </a:solidFill>
              </a:rPr>
              <a:t>headache</a:t>
            </a:r>
            <a:r>
              <a:rPr lang="es-ES" dirty="0" smtClean="0"/>
              <a:t> </a:t>
            </a:r>
            <a:r>
              <a:rPr lang="es-ES" dirty="0" err="1" smtClean="0"/>
              <a:t>she</a:t>
            </a:r>
            <a:r>
              <a:rPr lang="es-ES" dirty="0" smtClean="0"/>
              <a:t> </a:t>
            </a:r>
            <a:r>
              <a:rPr lang="es-ES" dirty="0" err="1" smtClean="0"/>
              <a:t>needs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take</a:t>
            </a:r>
            <a:r>
              <a:rPr lang="es-ES" dirty="0" smtClean="0"/>
              <a:t> a </a:t>
            </a:r>
            <a:r>
              <a:rPr lang="es-ES" u="sng" dirty="0" err="1" smtClean="0">
                <a:solidFill>
                  <a:srgbClr val="7030A0"/>
                </a:solidFill>
              </a:rPr>
              <a:t>tablet</a:t>
            </a:r>
            <a:r>
              <a:rPr lang="es-ES" dirty="0" smtClean="0"/>
              <a:t> </a:t>
            </a:r>
            <a:r>
              <a:rPr lang="es-ES" u="sng" dirty="0" err="1" smtClean="0">
                <a:solidFill>
                  <a:srgbClr val="00B050"/>
                </a:solidFill>
              </a:rPr>
              <a:t>every</a:t>
            </a:r>
            <a:r>
              <a:rPr lang="es-ES" u="sng" dirty="0" smtClean="0">
                <a:solidFill>
                  <a:srgbClr val="00B050"/>
                </a:solidFill>
              </a:rPr>
              <a:t> </a:t>
            </a:r>
            <a:r>
              <a:rPr lang="es-ES" u="sng" dirty="0" err="1" smtClean="0">
                <a:solidFill>
                  <a:srgbClr val="00B050"/>
                </a:solidFill>
              </a:rPr>
              <a:t>six</a:t>
            </a:r>
            <a:r>
              <a:rPr lang="es-ES" u="sng" dirty="0" smtClean="0">
                <a:solidFill>
                  <a:srgbClr val="00B050"/>
                </a:solidFill>
              </a:rPr>
              <a:t> </a:t>
            </a:r>
            <a:r>
              <a:rPr lang="es-ES" u="sng" dirty="0" err="1" smtClean="0">
                <a:solidFill>
                  <a:srgbClr val="00B050"/>
                </a:solidFill>
              </a:rPr>
              <a:t>hours</a:t>
            </a:r>
            <a:endParaRPr lang="es-ES" u="sng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Practice</a:t>
            </a:r>
            <a:r>
              <a:rPr lang="es-ES" dirty="0" smtClean="0"/>
              <a:t>: </a:t>
            </a:r>
            <a:r>
              <a:rPr lang="es-ES" sz="2000" dirty="0" err="1" smtClean="0"/>
              <a:t>Make</a:t>
            </a:r>
            <a:r>
              <a:rPr lang="es-ES" sz="2000" dirty="0" smtClean="0"/>
              <a:t> 3 </a:t>
            </a:r>
            <a:r>
              <a:rPr lang="es-ES" sz="2000" dirty="0" err="1" smtClean="0"/>
              <a:t>conversations</a:t>
            </a:r>
            <a:r>
              <a:rPr lang="es-ES" sz="2000" dirty="0" smtClean="0"/>
              <a:t> at </a:t>
            </a:r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chemist’s</a:t>
            </a:r>
            <a:endParaRPr lang="es-ES" dirty="0"/>
          </a:p>
        </p:txBody>
      </p:sp>
      <p:pic>
        <p:nvPicPr>
          <p:cNvPr id="9" name="8 Imagen" descr="tablet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3000372"/>
            <a:ext cx="726371" cy="709609"/>
          </a:xfrm>
          <a:prstGeom prst="rect">
            <a:avLst/>
          </a:prstGeom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1428736"/>
            <a:ext cx="928694" cy="1201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57158" y="1428736"/>
            <a:ext cx="8572560" cy="493776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Hello, Can I help you?</a:t>
            </a:r>
          </a:p>
          <a:p>
            <a:r>
              <a:rPr lang="en-GB" sz="2400" dirty="0" smtClean="0"/>
              <a:t>Yes. Have you got anything for a                   ?</a:t>
            </a:r>
          </a:p>
          <a:p>
            <a:r>
              <a:rPr lang="en-GB" sz="2400" dirty="0" smtClean="0"/>
              <a:t>Is it for you?</a:t>
            </a:r>
          </a:p>
          <a:p>
            <a:r>
              <a:rPr lang="en-GB" sz="2400" dirty="0" smtClean="0"/>
              <a:t>Yes, it is</a:t>
            </a:r>
          </a:p>
          <a:p>
            <a:r>
              <a:rPr lang="en-GB" sz="2400" dirty="0" smtClean="0"/>
              <a:t>Well these           are very good.</a:t>
            </a:r>
          </a:p>
          <a:p>
            <a:r>
              <a:rPr lang="en-GB" sz="2400" dirty="0" smtClean="0"/>
              <a:t>How often do I have to take them?</a:t>
            </a:r>
          </a:p>
          <a:p>
            <a:r>
              <a:rPr lang="en-GB" sz="2400" dirty="0" smtClean="0"/>
              <a:t>You can take them _____. Is there anything else/any other symptoms? </a:t>
            </a:r>
          </a:p>
          <a:p>
            <a:r>
              <a:rPr lang="en-GB" sz="2400" dirty="0" smtClean="0"/>
              <a:t>I can’t stop/have/feel/..hurt.  What can you prescribe me for that?</a:t>
            </a:r>
          </a:p>
          <a:p>
            <a:r>
              <a:rPr lang="en-GB" sz="2400" dirty="0" smtClean="0"/>
              <a:t>Well these______ ...</a:t>
            </a:r>
          </a:p>
          <a:p>
            <a:r>
              <a:rPr lang="en-GB" sz="2400" dirty="0" smtClean="0"/>
              <a:t>Thank you 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Practice</a:t>
            </a:r>
            <a:r>
              <a:rPr lang="es-ES" dirty="0" smtClean="0"/>
              <a:t>: </a:t>
            </a:r>
            <a:r>
              <a:rPr lang="es-ES" sz="2000" dirty="0" err="1" smtClean="0"/>
              <a:t>Make</a:t>
            </a:r>
            <a:r>
              <a:rPr lang="es-ES" sz="2000" dirty="0" smtClean="0"/>
              <a:t> 3 </a:t>
            </a:r>
            <a:r>
              <a:rPr lang="es-ES" sz="2000" dirty="0" err="1" smtClean="0"/>
              <a:t>conversations</a:t>
            </a:r>
            <a:r>
              <a:rPr lang="es-ES" sz="2000" dirty="0" smtClean="0"/>
              <a:t> at </a:t>
            </a:r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Doctor’s</a:t>
            </a:r>
            <a:endParaRPr lang="es-E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428596" y="1357298"/>
            <a:ext cx="8229600" cy="4937760"/>
          </a:xfrm>
        </p:spPr>
        <p:txBody>
          <a:bodyPr/>
          <a:lstStyle/>
          <a:p>
            <a:r>
              <a:rPr lang="en-GB" dirty="0" smtClean="0"/>
              <a:t>Hello, Can I help you?</a:t>
            </a:r>
          </a:p>
          <a:p>
            <a:r>
              <a:rPr lang="en-GB" dirty="0" smtClean="0"/>
              <a:t>Hi Doctor, yes I don’t feel very well.</a:t>
            </a:r>
          </a:p>
          <a:p>
            <a:r>
              <a:rPr lang="en-GB" dirty="0" smtClean="0"/>
              <a:t>Please tell me what are the symptoms?</a:t>
            </a:r>
          </a:p>
          <a:p>
            <a:r>
              <a:rPr lang="en-GB" dirty="0" smtClean="0"/>
              <a:t>Well, I have/feel/can’t stop/...hurt </a:t>
            </a:r>
          </a:p>
          <a:p>
            <a:r>
              <a:rPr lang="en-GB" dirty="0" smtClean="0"/>
              <a:t>Is there anything else?</a:t>
            </a:r>
          </a:p>
          <a:p>
            <a:r>
              <a:rPr lang="en-GB" dirty="0" smtClean="0"/>
              <a:t>Yes, __________________</a:t>
            </a:r>
          </a:p>
          <a:p>
            <a:r>
              <a:rPr lang="en-GB" dirty="0" smtClean="0"/>
              <a:t>Well these ____________are very good for the____.</a:t>
            </a:r>
          </a:p>
          <a:p>
            <a:r>
              <a:rPr lang="en-GB" dirty="0" smtClean="0"/>
              <a:t>How often ?</a:t>
            </a:r>
          </a:p>
          <a:p>
            <a:r>
              <a:rPr lang="en-GB" dirty="0" smtClean="0"/>
              <a:t>You can take them ___________ </a:t>
            </a:r>
          </a:p>
          <a:p>
            <a:r>
              <a:rPr lang="en-GB" dirty="0" smtClean="0"/>
              <a:t>Thank you 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214422"/>
            <a:ext cx="20002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429388" y="3714752"/>
            <a:ext cx="206692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1257303"/>
            <a:ext cx="200977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 b="8064"/>
          <a:stretch>
            <a:fillRect/>
          </a:stretch>
        </p:blipFill>
        <p:spPr bwMode="auto">
          <a:xfrm>
            <a:off x="2928926" y="3714752"/>
            <a:ext cx="1990725" cy="2443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11 CuadroTexto"/>
          <p:cNvSpPr txBox="1"/>
          <p:nvPr/>
        </p:nvSpPr>
        <p:spPr>
          <a:xfrm>
            <a:off x="214282" y="3571876"/>
            <a:ext cx="278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chemeClr val="bg2">
                    <a:lumMod val="25000"/>
                  </a:schemeClr>
                </a:solidFill>
              </a:rPr>
              <a:t>stomach-ache</a:t>
            </a:r>
            <a:endParaRPr lang="en-GB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4714876" y="4214818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chemeClr val="bg2">
                    <a:lumMod val="25000"/>
                  </a:schemeClr>
                </a:solidFill>
              </a:rPr>
              <a:t>earache</a:t>
            </a:r>
            <a:endParaRPr lang="en-GB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6572264" y="1428736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chemeClr val="bg2">
                    <a:lumMod val="25000"/>
                  </a:schemeClr>
                </a:solidFill>
              </a:rPr>
              <a:t>headache</a:t>
            </a:r>
            <a:endParaRPr lang="en-GB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857224" y="5214950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chemeClr val="bg2">
                    <a:lumMod val="25000"/>
                  </a:schemeClr>
                </a:solidFill>
              </a:rPr>
              <a:t>sneeze</a:t>
            </a:r>
            <a:endParaRPr lang="en-GB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dirty="0" smtClean="0">
                <a:solidFill>
                  <a:srgbClr val="FF0000"/>
                </a:solidFill>
              </a:rPr>
              <a:t>PROBLEMS</a:t>
            </a:r>
            <a:endParaRPr lang="es-E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3786190"/>
            <a:ext cx="20002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2786058"/>
            <a:ext cx="197167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50" y="1214422"/>
            <a:ext cx="196215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2714620"/>
            <a:ext cx="200025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2000232" y="1928802"/>
            <a:ext cx="2000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chemeClr val="bg2">
                    <a:lumMod val="25000"/>
                  </a:schemeClr>
                </a:solidFill>
              </a:rPr>
              <a:t>Broken arm</a:t>
            </a:r>
            <a:endParaRPr lang="en-GB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4786314" y="1357298"/>
            <a:ext cx="2000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chemeClr val="bg2">
                    <a:lumMod val="25000"/>
                  </a:schemeClr>
                </a:solidFill>
              </a:rPr>
              <a:t>Injured elbow</a:t>
            </a:r>
            <a:endParaRPr lang="en-GB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6929454" y="4643446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chemeClr val="bg2">
                    <a:lumMod val="25000"/>
                  </a:schemeClr>
                </a:solidFill>
              </a:rPr>
              <a:t>fever</a:t>
            </a:r>
            <a:endParaRPr lang="en-GB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15 Elipse"/>
          <p:cNvSpPr/>
          <p:nvPr/>
        </p:nvSpPr>
        <p:spPr>
          <a:xfrm>
            <a:off x="285720" y="1857364"/>
            <a:ext cx="4857784" cy="3571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dirty="0" smtClean="0">
                <a:solidFill>
                  <a:srgbClr val="FF0000"/>
                </a:solidFill>
              </a:rPr>
              <a:t>MORE PROBLEMS</a:t>
            </a:r>
            <a:endParaRPr lang="es-E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74"/>
            <a:ext cx="200025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643306" y="1500174"/>
            <a:ext cx="19907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CuadroTexto"/>
          <p:cNvSpPr txBox="1"/>
          <p:nvPr/>
        </p:nvSpPr>
        <p:spPr>
          <a:xfrm>
            <a:off x="571472" y="4357694"/>
            <a:ext cx="2000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</a:rPr>
              <a:t>b</a:t>
            </a:r>
            <a:r>
              <a:rPr lang="en-GB" sz="3600" dirty="0" smtClean="0">
                <a:solidFill>
                  <a:schemeClr val="bg2">
                    <a:lumMod val="25000"/>
                  </a:schemeClr>
                </a:solidFill>
              </a:rPr>
              <a:t>roken nose</a:t>
            </a:r>
            <a:endParaRPr lang="en-GB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428992" y="4357694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chemeClr val="bg2">
                    <a:lumMod val="25000"/>
                  </a:schemeClr>
                </a:solidFill>
              </a:rPr>
              <a:t>cough</a:t>
            </a:r>
            <a:endParaRPr lang="en-GB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7286644" y="1502747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chemeClr val="bg2">
                    <a:lumMod val="25000"/>
                  </a:schemeClr>
                </a:solidFill>
              </a:rPr>
              <a:t>rash</a:t>
            </a:r>
            <a:endParaRPr lang="en-GB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3" name="12 Imagen" descr="rash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184" y="476672"/>
            <a:ext cx="1514479" cy="2187581"/>
          </a:xfrm>
          <a:prstGeom prst="rect">
            <a:avLst/>
          </a:prstGeom>
        </p:spPr>
      </p:pic>
      <p:sp>
        <p:nvSpPr>
          <p:cNvPr id="15" name="14 Título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dirty="0" smtClean="0">
                <a:solidFill>
                  <a:srgbClr val="FF0000"/>
                </a:solidFill>
              </a:rPr>
              <a:t>MORE PROBLEMS</a:t>
            </a:r>
            <a:endParaRPr lang="es-ES" sz="36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888181"/>
            <a:ext cx="2882031" cy="226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05193" y="3071810"/>
            <a:ext cx="195262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214686"/>
            <a:ext cx="197167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12" y="3500438"/>
            <a:ext cx="19812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714348" y="2000240"/>
            <a:ext cx="2000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chemeClr val="bg2">
                    <a:lumMod val="25000"/>
                  </a:schemeClr>
                </a:solidFill>
              </a:rPr>
              <a:t>Runny nose</a:t>
            </a:r>
            <a:endParaRPr lang="en-GB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6215074" y="2285992"/>
            <a:ext cx="2000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chemeClr val="bg2">
                    <a:lumMod val="25000"/>
                  </a:schemeClr>
                </a:solidFill>
              </a:rPr>
              <a:t>broken finger</a:t>
            </a:r>
            <a:endParaRPr lang="en-GB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214678" y="2071678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chemeClr val="bg2">
                    <a:lumMod val="25000"/>
                  </a:schemeClr>
                </a:solidFill>
              </a:rPr>
              <a:t>cut</a:t>
            </a:r>
            <a:endParaRPr lang="en-GB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dirty="0" smtClean="0">
                <a:solidFill>
                  <a:srgbClr val="FF0000"/>
                </a:solidFill>
              </a:rPr>
              <a:t>MORE PROBLEMS</a:t>
            </a:r>
            <a:endParaRPr lang="es-E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expressions: Buying medicine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Have you got anything for…?</a:t>
            </a:r>
          </a:p>
          <a:p>
            <a:r>
              <a:rPr lang="en-GB" dirty="0" smtClean="0"/>
              <a:t>Is it for yourself?</a:t>
            </a:r>
          </a:p>
          <a:p>
            <a:r>
              <a:rPr lang="en-GB" dirty="0" smtClean="0"/>
              <a:t>How often?</a:t>
            </a:r>
          </a:p>
          <a:p>
            <a:r>
              <a:rPr lang="en-GB" dirty="0" smtClean="0"/>
              <a:t>You need to take / use it...</a:t>
            </a:r>
          </a:p>
          <a:p>
            <a:pPr lvl="1"/>
            <a:r>
              <a:rPr lang="en-GB" dirty="0" smtClean="0"/>
              <a:t>Once a day</a:t>
            </a:r>
          </a:p>
          <a:p>
            <a:pPr lvl="1"/>
            <a:r>
              <a:rPr lang="en-GB" dirty="0" smtClean="0"/>
              <a:t>Every four hours</a:t>
            </a:r>
          </a:p>
          <a:p>
            <a:pPr lvl="1"/>
            <a:r>
              <a:rPr lang="en-GB" dirty="0" smtClean="0"/>
              <a:t>Twice a day</a:t>
            </a:r>
          </a:p>
          <a:p>
            <a:pPr lvl="1"/>
            <a:r>
              <a:rPr lang="en-GB" dirty="0" smtClean="0"/>
              <a:t>Three times a day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MEDICINE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3571876"/>
            <a:ext cx="207645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CuadroTexto"/>
          <p:cNvSpPr txBox="1"/>
          <p:nvPr/>
        </p:nvSpPr>
        <p:spPr>
          <a:xfrm>
            <a:off x="428596" y="5715016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chemeClr val="bg2">
                    <a:lumMod val="25000"/>
                  </a:schemeClr>
                </a:solidFill>
              </a:rPr>
              <a:t>bandage</a:t>
            </a:r>
            <a:endParaRPr lang="en-GB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3" name="12 Imagen" descr="drop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46" y="1857364"/>
            <a:ext cx="1344285" cy="1295402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285720" y="1643050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chemeClr val="bg2">
                    <a:lumMod val="25000"/>
                  </a:schemeClr>
                </a:solidFill>
              </a:rPr>
              <a:t>tablets</a:t>
            </a:r>
            <a:endParaRPr lang="en-GB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857356" y="3071810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chemeClr val="bg2">
                    <a:lumMod val="25000"/>
                  </a:schemeClr>
                </a:solidFill>
              </a:rPr>
              <a:t>drops</a:t>
            </a:r>
            <a:endParaRPr lang="en-GB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388" y="1214422"/>
            <a:ext cx="19716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16 CuadroTexto"/>
          <p:cNvSpPr txBox="1"/>
          <p:nvPr/>
        </p:nvSpPr>
        <p:spPr>
          <a:xfrm>
            <a:off x="6572264" y="3357562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chemeClr val="bg2">
                    <a:lumMod val="25000"/>
                  </a:schemeClr>
                </a:solidFill>
              </a:rPr>
              <a:t>syrup</a:t>
            </a:r>
            <a:endParaRPr lang="en-GB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17 Imagen" descr="tablet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34" y="2357430"/>
            <a:ext cx="1238250" cy="1209675"/>
          </a:xfrm>
          <a:prstGeom prst="rect">
            <a:avLst/>
          </a:prstGeom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71934" y="2928934"/>
            <a:ext cx="197167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20 CuadroTexto"/>
          <p:cNvSpPr txBox="1"/>
          <p:nvPr/>
        </p:nvSpPr>
        <p:spPr>
          <a:xfrm>
            <a:off x="4143372" y="1928802"/>
            <a:ext cx="2000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chemeClr val="bg2">
                    <a:lumMod val="25000"/>
                  </a:schemeClr>
                </a:solidFill>
              </a:rPr>
              <a:t>Shot /</a:t>
            </a:r>
          </a:p>
          <a:p>
            <a:pPr algn="ctr"/>
            <a:r>
              <a:rPr lang="en-GB" sz="3600" dirty="0" smtClean="0">
                <a:solidFill>
                  <a:schemeClr val="bg2">
                    <a:lumMod val="25000"/>
                  </a:schemeClr>
                </a:solidFill>
              </a:rPr>
              <a:t>Injection</a:t>
            </a:r>
            <a:endParaRPr lang="en-GB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4786314" y="4286256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2">
                    <a:lumMod val="25000"/>
                  </a:schemeClr>
                </a:solidFill>
              </a:rPr>
              <a:t>syringe</a:t>
            </a:r>
            <a:endParaRPr lang="en-GB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3357554" y="4714884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2">
                    <a:lumMod val="25000"/>
                  </a:schemeClr>
                </a:solidFill>
              </a:rPr>
              <a:t>needle</a:t>
            </a:r>
            <a:endParaRPr lang="en-GB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5" name="24 Imagen" descr="cream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5206" y="4643446"/>
            <a:ext cx="1285875" cy="990600"/>
          </a:xfrm>
          <a:prstGeom prst="rect">
            <a:avLst/>
          </a:prstGeom>
        </p:spPr>
      </p:pic>
      <p:sp>
        <p:nvSpPr>
          <p:cNvPr id="26" name="25 CuadroTexto"/>
          <p:cNvSpPr txBox="1"/>
          <p:nvPr/>
        </p:nvSpPr>
        <p:spPr>
          <a:xfrm>
            <a:off x="6858016" y="5640189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chemeClr val="bg2">
                    <a:lumMod val="25000"/>
                  </a:schemeClr>
                </a:solidFill>
              </a:rPr>
              <a:t>cream</a:t>
            </a:r>
            <a:endParaRPr lang="en-GB" sz="3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MEDICAL TOOLS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1643050"/>
            <a:ext cx="19526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643050"/>
            <a:ext cx="202882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785786" y="1285860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chemeClr val="bg2">
                    <a:lumMod val="25000"/>
                  </a:schemeClr>
                </a:solidFill>
              </a:rPr>
              <a:t>hospital</a:t>
            </a:r>
            <a:endParaRPr lang="en-GB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428992" y="1285860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chemeClr val="bg2">
                    <a:lumMod val="25000"/>
                  </a:schemeClr>
                </a:solidFill>
              </a:rPr>
              <a:t>scales</a:t>
            </a:r>
            <a:endParaRPr lang="en-GB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12" y="1857364"/>
            <a:ext cx="200025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3714752"/>
            <a:ext cx="20288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14 CuadroTexto"/>
          <p:cNvSpPr txBox="1"/>
          <p:nvPr/>
        </p:nvSpPr>
        <p:spPr>
          <a:xfrm>
            <a:off x="1785918" y="5429264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chemeClr val="bg2">
                    <a:lumMod val="25000"/>
                  </a:schemeClr>
                </a:solidFill>
              </a:rPr>
              <a:t>crutches</a:t>
            </a:r>
            <a:endParaRPr lang="en-GB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6286512" y="4572008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chemeClr val="bg2">
                    <a:lumMod val="25000"/>
                  </a:schemeClr>
                </a:solidFill>
              </a:rPr>
              <a:t>wheelchair</a:t>
            </a:r>
            <a:endParaRPr lang="en-GB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00496" y="3714752"/>
            <a:ext cx="19145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17 CuadroTexto"/>
          <p:cNvSpPr txBox="1"/>
          <p:nvPr/>
        </p:nvSpPr>
        <p:spPr>
          <a:xfrm>
            <a:off x="4929190" y="5500702"/>
            <a:ext cx="300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chemeClr val="bg2">
                    <a:lumMod val="25000"/>
                  </a:schemeClr>
                </a:solidFill>
              </a:rPr>
              <a:t>thermometer</a:t>
            </a:r>
            <a:endParaRPr lang="en-GB" sz="3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MEDICAL TOOLS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6248" y="1000108"/>
            <a:ext cx="200977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9454" y="2500306"/>
            <a:ext cx="197167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11 CuadroTexto"/>
          <p:cNvSpPr txBox="1"/>
          <p:nvPr/>
        </p:nvSpPr>
        <p:spPr>
          <a:xfrm>
            <a:off x="7143736" y="1928802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chemeClr val="bg2">
                    <a:lumMod val="25000"/>
                  </a:schemeClr>
                </a:solidFill>
              </a:rPr>
              <a:t>doctor</a:t>
            </a:r>
            <a:endParaRPr lang="en-GB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5572132" y="1071546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chemeClr val="bg2">
                    <a:lumMod val="25000"/>
                  </a:schemeClr>
                </a:solidFill>
              </a:rPr>
              <a:t>surgeon</a:t>
            </a:r>
            <a:endParaRPr lang="en-GB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1357298"/>
            <a:ext cx="202882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17 CuadroTexto"/>
          <p:cNvSpPr txBox="1"/>
          <p:nvPr/>
        </p:nvSpPr>
        <p:spPr>
          <a:xfrm>
            <a:off x="1857356" y="1285860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chemeClr val="bg2">
                    <a:lumMod val="25000"/>
                  </a:schemeClr>
                </a:solidFill>
              </a:rPr>
              <a:t>hospital</a:t>
            </a:r>
            <a:endParaRPr lang="en-GB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9" name="18 Imagen" descr="female-nurs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72" y="3571876"/>
            <a:ext cx="1859753" cy="2357433"/>
          </a:xfrm>
          <a:prstGeom prst="rect">
            <a:avLst/>
          </a:prstGeom>
        </p:spPr>
      </p:pic>
      <p:sp>
        <p:nvSpPr>
          <p:cNvPr id="20" name="19 CuadroTexto"/>
          <p:cNvSpPr txBox="1"/>
          <p:nvPr/>
        </p:nvSpPr>
        <p:spPr>
          <a:xfrm>
            <a:off x="2214546" y="3429000"/>
            <a:ext cx="2000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</a:rPr>
              <a:t>f</a:t>
            </a:r>
            <a:r>
              <a:rPr lang="en-GB" sz="3600" dirty="0" smtClean="0">
                <a:solidFill>
                  <a:schemeClr val="bg2">
                    <a:lumMod val="25000"/>
                  </a:schemeClr>
                </a:solidFill>
              </a:rPr>
              <a:t>emale nurse</a:t>
            </a:r>
            <a:endParaRPr lang="en-GB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1" name="20 Imagen" descr="male-nurs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7620" y="4357694"/>
            <a:ext cx="1443192" cy="1785950"/>
          </a:xfrm>
          <a:prstGeom prst="rect">
            <a:avLst/>
          </a:prstGeom>
        </p:spPr>
      </p:pic>
      <p:sp>
        <p:nvSpPr>
          <p:cNvPr id="22" name="21 CuadroTexto"/>
          <p:cNvSpPr txBox="1"/>
          <p:nvPr/>
        </p:nvSpPr>
        <p:spPr>
          <a:xfrm>
            <a:off x="5357818" y="5286388"/>
            <a:ext cx="271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</a:rPr>
              <a:t>m</a:t>
            </a:r>
            <a:r>
              <a:rPr lang="en-GB" sz="3600" dirty="0" smtClean="0">
                <a:solidFill>
                  <a:schemeClr val="bg2">
                    <a:lumMod val="25000"/>
                  </a:schemeClr>
                </a:solidFill>
              </a:rPr>
              <a:t>ale nurse</a:t>
            </a:r>
            <a:endParaRPr lang="en-GB" sz="3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174</TotalTime>
  <Words>290</Words>
  <Application>Microsoft Office PowerPoint</Application>
  <PresentationFormat>On-screen Show (4:3)</PresentationFormat>
  <Paragraphs>89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Origen</vt:lpstr>
      <vt:lpstr>Health Vocabulary</vt:lpstr>
      <vt:lpstr>PROBLEMS</vt:lpstr>
      <vt:lpstr>MORE PROBLEMS</vt:lpstr>
      <vt:lpstr>MORE PROBLEMS</vt:lpstr>
      <vt:lpstr>MORE PROBLEMS</vt:lpstr>
      <vt:lpstr>Useful expressions: Buying medicine</vt:lpstr>
      <vt:lpstr>MEDICINE</vt:lpstr>
      <vt:lpstr>MEDICAL TOOLS</vt:lpstr>
      <vt:lpstr>MEDICAL TOOLS</vt:lpstr>
      <vt:lpstr>Practice: Match the problems with the treatments</vt:lpstr>
      <vt:lpstr>Practice: Make 3 conversations at the chemist’s</vt:lpstr>
      <vt:lpstr>Practice: Make 3 conversations at the Doctor’s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Vocabulary</dc:title>
  <dc:creator>cc</dc:creator>
  <cp:lastModifiedBy>Koshka</cp:lastModifiedBy>
  <cp:revision>47</cp:revision>
  <dcterms:created xsi:type="dcterms:W3CDTF">2009-02-18T17:48:07Z</dcterms:created>
  <dcterms:modified xsi:type="dcterms:W3CDTF">2012-11-29T15:12:33Z</dcterms:modified>
</cp:coreProperties>
</file>