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</p:sldMasterIdLst>
  <p:notesMasterIdLst>
    <p:notesMasterId r:id="rId16"/>
  </p:notesMasterIdLst>
  <p:sldIdLst>
    <p:sldId id="496" r:id="rId3"/>
    <p:sldId id="379" r:id="rId4"/>
    <p:sldId id="386" r:id="rId5"/>
    <p:sldId id="475" r:id="rId6"/>
    <p:sldId id="388" r:id="rId7"/>
    <p:sldId id="389" r:id="rId8"/>
    <p:sldId id="390" r:id="rId9"/>
    <p:sldId id="391" r:id="rId10"/>
    <p:sldId id="392" r:id="rId11"/>
    <p:sldId id="397" r:id="rId12"/>
    <p:sldId id="399" r:id="rId13"/>
    <p:sldId id="401" r:id="rId14"/>
    <p:sldId id="402" r:id="rId1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99FF33"/>
    <a:srgbClr val="EAEAEA"/>
    <a:srgbClr val="FFFFCC"/>
    <a:srgbClr val="800080"/>
    <a:srgbClr val="FFCC99"/>
    <a:srgbClr val="008000"/>
    <a:srgbClr val="C73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33" autoAdjust="0"/>
    <p:restoredTop sz="95064" autoAdjust="0"/>
  </p:normalViewPr>
  <p:slideViewPr>
    <p:cSldViewPr>
      <p:cViewPr>
        <p:scale>
          <a:sx n="100" d="100"/>
          <a:sy n="100" d="100"/>
        </p:scale>
        <p:origin x="-2136" y="-336"/>
      </p:cViewPr>
      <p:guideLst>
        <p:guide orient="horz" pos="2064"/>
        <p:guide pos="3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4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4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4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38E7285B-9AD1-4C54-8877-CCF655EC9F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811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1AAF06-5582-4DE9-BE11-9472D7F90690}" type="slidenum">
              <a:rPr lang="en-US" sz="1200" b="0" smtClean="0"/>
              <a:pPr eaLnBrk="1" hangingPunct="1"/>
              <a:t>1</a:t>
            </a:fld>
            <a:endParaRPr lang="en-US" sz="1200" b="0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B73372-70AE-47E0-B1AA-1DA4E6BA336E}" type="slidenum">
              <a:rPr lang="en-US" sz="1200" b="0" smtClean="0"/>
              <a:pPr eaLnBrk="1" hangingPunct="1"/>
              <a:t>10</a:t>
            </a:fld>
            <a:endParaRPr lang="en-US" sz="1200" b="0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2FF4F62-72B5-4BEF-8C35-1F7418E7010F}" type="slidenum">
              <a:rPr lang="en-US" sz="1200" b="0" smtClean="0"/>
              <a:pPr eaLnBrk="1" hangingPunct="1"/>
              <a:t>11</a:t>
            </a:fld>
            <a:endParaRPr lang="en-US" sz="1200" b="0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35ABE08-9F8D-4976-AB7E-BBB5C1622B74}" type="slidenum">
              <a:rPr lang="en-US" sz="1200" b="0" smtClean="0"/>
              <a:pPr eaLnBrk="1" hangingPunct="1"/>
              <a:t>12</a:t>
            </a:fld>
            <a:endParaRPr lang="en-US" sz="1200" b="0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88D9372-C4CE-4EC3-A7E9-D99CA9CE8B04}" type="slidenum">
              <a:rPr lang="en-US" sz="1200" b="0" smtClean="0"/>
              <a:pPr eaLnBrk="1" hangingPunct="1"/>
              <a:t>13</a:t>
            </a:fld>
            <a:endParaRPr lang="en-US" sz="1200" b="0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39EE29E-EE1C-4E7C-9749-DFE03CD72692}" type="slidenum">
              <a:rPr lang="en-US" sz="1200" b="0" smtClean="0"/>
              <a:pPr eaLnBrk="1" hangingPunct="1"/>
              <a:t>2</a:t>
            </a:fld>
            <a:endParaRPr lang="en-US" sz="1200" b="0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6917167-95DF-47C8-9AF1-2164B895FB3D}" type="slidenum">
              <a:rPr lang="en-US" sz="1200" b="0" smtClean="0"/>
              <a:pPr eaLnBrk="1" hangingPunct="1"/>
              <a:t>3</a:t>
            </a:fld>
            <a:endParaRPr lang="en-US" sz="1200" b="0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1827C0C-E6A4-4443-9537-44C795A6CAF6}" type="slidenum">
              <a:rPr lang="en-US" sz="1200" b="0" smtClean="0"/>
              <a:pPr eaLnBrk="1" hangingPunct="1"/>
              <a:t>4</a:t>
            </a:fld>
            <a:endParaRPr lang="en-US" sz="1200" b="0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2CDA3C9-8A80-4AB6-A020-8F6F90179DAB}" type="slidenum">
              <a:rPr lang="en-US" sz="1200" b="0" smtClean="0"/>
              <a:pPr eaLnBrk="1" hangingPunct="1"/>
              <a:t>5</a:t>
            </a:fld>
            <a:endParaRPr lang="en-US" sz="1200" b="0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355FBC0-BFE1-47D7-8525-122A8A0C9BFA}" type="slidenum">
              <a:rPr lang="en-US" sz="1200" b="0" smtClean="0"/>
              <a:pPr eaLnBrk="1" hangingPunct="1"/>
              <a:t>6</a:t>
            </a:fld>
            <a:endParaRPr lang="en-US" sz="1200" b="0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5EC8C98-B403-4F50-95F4-F223C3AFDB8B}" type="slidenum">
              <a:rPr lang="en-US" sz="1200" b="0" smtClean="0"/>
              <a:pPr eaLnBrk="1" hangingPunct="1"/>
              <a:t>7</a:t>
            </a:fld>
            <a:endParaRPr lang="en-US" sz="1200" b="0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66442E3-6B31-4759-86F3-F9766F1D03FC}" type="slidenum">
              <a:rPr lang="en-US" sz="1200" b="0" smtClean="0"/>
              <a:pPr eaLnBrk="1" hangingPunct="1"/>
              <a:t>8</a:t>
            </a:fld>
            <a:endParaRPr lang="en-US" sz="1200" b="0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05E667-9FBE-45DC-A207-B52664FFF341}" type="slidenum">
              <a:rPr lang="en-US" sz="1200" b="0" smtClean="0"/>
              <a:pPr eaLnBrk="1" hangingPunct="1"/>
              <a:t>9</a:t>
            </a:fld>
            <a:endParaRPr lang="en-US" sz="1200" b="0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and_with_swallow_1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26988"/>
            <a:ext cx="9153526" cy="107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261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DC3D4-E90A-4FF0-9952-33A7C6B46D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0B304-AAF0-4B1D-A5D2-CAD3B8D785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7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F3D48-FF00-44ED-B41D-6A2A7CF7D8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79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39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2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07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73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042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296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56D53-514F-48EC-8252-9EB746C7F3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229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97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265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185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9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8D355-2806-406D-9A86-7D6B5C89C4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5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C1CA1-CA6C-4546-A0D5-0280DE44A7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4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120BB-E530-4963-912F-F2EC5AB39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6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AEBF5E-F36A-4B86-832C-2E29C51496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9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AE916-F84E-4EB0-8DFE-FDC062F80B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1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C29C2-F83A-4B11-BF48-DA2D4AA413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1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B5C2B-4EE0-40FE-AFB7-8E517DCFB2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3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slide" Target="../slides/slide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tn_chapter_contents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14300"/>
            <a:ext cx="1000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Band_with_swallow_10b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26988"/>
            <a:ext cx="9153526" cy="107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btn_chapter_contents">
            <a:hlinkClick r:id="rId16" action="ppaction://hlinksldjump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300" y="127000"/>
            <a:ext cx="1000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7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0159756B-C980-4C2B-8E75-19545773E8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61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1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3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itle2-AZAR_BEG_3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1981200"/>
            <a:ext cx="304800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09F34A0-DEE8-489D-B515-3202EF05C272}" type="slidenum">
              <a:rPr lang="en-US" sz="1400" b="0" smtClean="0"/>
              <a:pPr eaLnBrk="1" hangingPunct="1"/>
              <a:t>10</a:t>
            </a:fld>
            <a:endParaRPr lang="en-US" sz="1400" b="0" smtClean="0"/>
          </a:p>
        </p:txBody>
      </p:sp>
      <p:sp>
        <p:nvSpPr>
          <p:cNvPr id="461829" name="Rectangle 5"/>
          <p:cNvSpPr>
            <a:spLocks noChangeArrowheads="1"/>
          </p:cNvSpPr>
          <p:nvPr/>
        </p:nvSpPr>
        <p:spPr bwMode="auto">
          <a:xfrm>
            <a:off x="2057400" y="1981200"/>
            <a:ext cx="685800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3200" i="1">
                <a:solidFill>
                  <a:srgbClr val="800080"/>
                </a:solidFill>
              </a:rPr>
              <a:t>month			     </a:t>
            </a:r>
            <a:r>
              <a:rPr lang="en-US" sz="3200" i="1">
                <a:solidFill>
                  <a:srgbClr val="008000"/>
                </a:solidFill>
              </a:rPr>
              <a:t>month</a:t>
            </a:r>
          </a:p>
          <a:p>
            <a:pPr algn="l"/>
            <a:r>
              <a:rPr lang="en-US" sz="3200" i="1">
                <a:solidFill>
                  <a:srgbClr val="800080"/>
                </a:solidFill>
              </a:rPr>
              <a:t>year				     </a:t>
            </a:r>
            <a:r>
              <a:rPr lang="en-US" sz="3200" i="1">
                <a:solidFill>
                  <a:srgbClr val="008000"/>
                </a:solidFill>
              </a:rPr>
              <a:t>year</a:t>
            </a:r>
          </a:p>
          <a:p>
            <a:pPr algn="l"/>
            <a:r>
              <a:rPr lang="en-US" sz="3200" i="1">
                <a:solidFill>
                  <a:srgbClr val="800080"/>
                </a:solidFill>
              </a:rPr>
              <a:t>weekend	 		     </a:t>
            </a:r>
            <a:r>
              <a:rPr lang="en-US" sz="3200" i="1">
                <a:solidFill>
                  <a:srgbClr val="008000"/>
                </a:solidFill>
              </a:rPr>
              <a:t>weekend</a:t>
            </a:r>
          </a:p>
          <a:p>
            <a:pPr algn="l"/>
            <a:r>
              <a:rPr lang="en-US" sz="3200" i="1">
                <a:solidFill>
                  <a:srgbClr val="800080"/>
                </a:solidFill>
              </a:rPr>
              <a:t>spring		</a:t>
            </a:r>
            <a:r>
              <a:rPr lang="en-US" sz="3200" i="1">
                <a:solidFill>
                  <a:schemeClr val="accent2"/>
                </a:solidFill>
              </a:rPr>
              <a:t> 	     </a:t>
            </a:r>
            <a:r>
              <a:rPr lang="en-US" sz="3200" i="1">
                <a:solidFill>
                  <a:srgbClr val="008000"/>
                </a:solidFill>
              </a:rPr>
              <a:t>spring</a:t>
            </a:r>
          </a:p>
          <a:p>
            <a:pPr algn="l"/>
            <a:endParaRPr lang="en-US" sz="3200" i="1">
              <a:solidFill>
                <a:schemeClr val="accent2"/>
              </a:solidFill>
            </a:endParaRPr>
          </a:p>
          <a:p>
            <a:pPr algn="l"/>
            <a:endParaRPr lang="en-US" sz="3200" i="1">
              <a:solidFill>
                <a:schemeClr val="accent2"/>
              </a:solidFill>
            </a:endParaRPr>
          </a:p>
          <a:p>
            <a:pPr algn="l"/>
            <a:endParaRPr lang="en-US" sz="900" i="1">
              <a:solidFill>
                <a:schemeClr val="accent2"/>
              </a:solidFill>
            </a:endParaRPr>
          </a:p>
        </p:txBody>
      </p:sp>
      <p:sp>
        <p:nvSpPr>
          <p:cNvPr id="24580" name="Text Box 8"/>
          <p:cNvSpPr txBox="1">
            <a:spLocks noChangeArrowheads="1"/>
          </p:cNvSpPr>
          <p:nvPr/>
        </p:nvSpPr>
        <p:spPr bwMode="auto">
          <a:xfrm>
            <a:off x="1474788" y="1371600"/>
            <a:ext cx="12684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3200">
                <a:solidFill>
                  <a:srgbClr val="660066"/>
                </a:solidFill>
              </a:rPr>
              <a:t>PAST</a:t>
            </a:r>
          </a:p>
        </p:txBody>
      </p:sp>
      <p:sp>
        <p:nvSpPr>
          <p:cNvPr id="24581" name="Text Box 9"/>
          <p:cNvSpPr txBox="1">
            <a:spLocks noChangeArrowheads="1"/>
          </p:cNvSpPr>
          <p:nvPr/>
        </p:nvSpPr>
        <p:spPr bwMode="auto">
          <a:xfrm>
            <a:off x="5410200" y="1371600"/>
            <a:ext cx="1831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3200">
                <a:solidFill>
                  <a:srgbClr val="008000"/>
                </a:solidFill>
              </a:rPr>
              <a:t>FUTURE</a:t>
            </a:r>
          </a:p>
        </p:txBody>
      </p:sp>
      <p:sp>
        <p:nvSpPr>
          <p:cNvPr id="24582" name="Text Box 10"/>
          <p:cNvSpPr txBox="1">
            <a:spLocks noChangeArrowheads="1"/>
          </p:cNvSpPr>
          <p:nvPr/>
        </p:nvSpPr>
        <p:spPr bwMode="auto">
          <a:xfrm>
            <a:off x="463550" y="2700338"/>
            <a:ext cx="10604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4000" i="1">
                <a:solidFill>
                  <a:srgbClr val="660066"/>
                </a:solidFill>
              </a:rPr>
              <a:t>last</a:t>
            </a:r>
          </a:p>
        </p:txBody>
      </p:sp>
      <p:sp>
        <p:nvSpPr>
          <p:cNvPr id="24583" name="AutoShape 11"/>
          <p:cNvSpPr>
            <a:spLocks/>
          </p:cNvSpPr>
          <p:nvPr/>
        </p:nvSpPr>
        <p:spPr bwMode="auto">
          <a:xfrm>
            <a:off x="1600200" y="2209800"/>
            <a:ext cx="304800" cy="1752600"/>
          </a:xfrm>
          <a:prstGeom prst="rightBrace">
            <a:avLst>
              <a:gd name="adj1" fmla="val 4791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4584" name="AutoShape 12"/>
          <p:cNvSpPr>
            <a:spLocks/>
          </p:cNvSpPr>
          <p:nvPr/>
        </p:nvSpPr>
        <p:spPr bwMode="auto">
          <a:xfrm>
            <a:off x="5943600" y="2209800"/>
            <a:ext cx="304800" cy="1752600"/>
          </a:xfrm>
          <a:prstGeom prst="rightBrace">
            <a:avLst>
              <a:gd name="adj1" fmla="val 4791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61838" name="Text Box 14"/>
          <p:cNvSpPr txBox="1">
            <a:spLocks noChangeArrowheads="1"/>
          </p:cNvSpPr>
          <p:nvPr/>
        </p:nvSpPr>
        <p:spPr bwMode="auto">
          <a:xfrm>
            <a:off x="609600" y="4435475"/>
            <a:ext cx="300355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3200" b="0"/>
              <a:t>She</a:t>
            </a:r>
            <a:r>
              <a:rPr lang="en-US" sz="3200" i="1"/>
              <a:t> </a:t>
            </a:r>
            <a:r>
              <a:rPr lang="en-US" sz="3200" b="0" i="1"/>
              <a:t>went</a:t>
            </a:r>
            <a:r>
              <a:rPr lang="en-US" sz="3200" i="1">
                <a:solidFill>
                  <a:srgbClr val="660066"/>
                </a:solidFill>
              </a:rPr>
              <a:t> </a:t>
            </a:r>
            <a:r>
              <a:rPr lang="en-US" sz="3200" b="0"/>
              <a:t>home</a:t>
            </a:r>
          </a:p>
          <a:p>
            <a:pPr algn="l" eaLnBrk="1" hangingPunct="1"/>
            <a:r>
              <a:rPr lang="en-US" sz="3200" i="1">
                <a:solidFill>
                  <a:srgbClr val="660066"/>
                </a:solidFill>
              </a:rPr>
              <a:t>last spring</a:t>
            </a:r>
            <a:r>
              <a:rPr lang="en-US" sz="3200" b="0" i="1"/>
              <a:t>.</a:t>
            </a:r>
          </a:p>
          <a:p>
            <a:pPr algn="l" eaLnBrk="1" hangingPunct="1"/>
            <a:endParaRPr lang="en-US" sz="3200"/>
          </a:p>
        </p:txBody>
      </p:sp>
      <p:sp>
        <p:nvSpPr>
          <p:cNvPr id="461839" name="Rectangle 15"/>
          <p:cNvSpPr>
            <a:spLocks noChangeArrowheads="1"/>
          </p:cNvSpPr>
          <p:nvPr/>
        </p:nvSpPr>
        <p:spPr bwMode="auto">
          <a:xfrm>
            <a:off x="5029200" y="4465638"/>
            <a:ext cx="3657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3200" b="0" dirty="0"/>
              <a:t>She</a:t>
            </a:r>
            <a:r>
              <a:rPr lang="en-US" sz="3200" b="0" i="1" dirty="0"/>
              <a:t>’s</a:t>
            </a:r>
            <a:r>
              <a:rPr lang="en-US" sz="3200" i="1" dirty="0">
                <a:solidFill>
                  <a:schemeClr val="accent2"/>
                </a:solidFill>
              </a:rPr>
              <a:t> </a:t>
            </a:r>
            <a:r>
              <a:rPr lang="en-US" sz="3200" b="0" i="1" dirty="0"/>
              <a:t>going </a:t>
            </a:r>
            <a:r>
              <a:rPr lang="en-US" sz="3200" b="0" dirty="0" smtClean="0"/>
              <a:t>home </a:t>
            </a:r>
            <a:r>
              <a:rPr lang="en-US" sz="3200" i="1" dirty="0">
                <a:solidFill>
                  <a:srgbClr val="006600"/>
                </a:solidFill>
              </a:rPr>
              <a:t>next spring</a:t>
            </a:r>
            <a:r>
              <a:rPr lang="en-US" sz="3200" b="0" dirty="0">
                <a:solidFill>
                  <a:srgbClr val="006600"/>
                </a:solidFill>
              </a:rPr>
              <a:t>.</a:t>
            </a:r>
            <a:endParaRPr lang="en-US" sz="3200" i="1" dirty="0">
              <a:solidFill>
                <a:srgbClr val="006600"/>
              </a:solidFill>
            </a:endParaRPr>
          </a:p>
        </p:txBody>
      </p:sp>
      <p:sp>
        <p:nvSpPr>
          <p:cNvPr id="24587" name="Rectangle 17"/>
          <p:cNvSpPr>
            <a:spLocks noChangeArrowheads="1"/>
          </p:cNvSpPr>
          <p:nvPr/>
        </p:nvSpPr>
        <p:spPr bwMode="auto">
          <a:xfrm>
            <a:off x="4714875" y="2667000"/>
            <a:ext cx="1228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i="1">
                <a:solidFill>
                  <a:srgbClr val="008000"/>
                </a:solidFill>
              </a:rPr>
              <a:t>next</a:t>
            </a:r>
          </a:p>
        </p:txBody>
      </p:sp>
      <p:sp>
        <p:nvSpPr>
          <p:cNvPr id="24588" name="Text Box 20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000" b="0">
                <a:solidFill>
                  <a:schemeClr val="bg1"/>
                </a:solidFill>
              </a:rPr>
              <a:t>10-3  WORDS USED FOR PAST TIME AND FUTURE TIME</a:t>
            </a:r>
            <a:endParaRPr lang="en-US" sz="2000" b="0" i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38" grpId="0"/>
      <p:bldP spid="4618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300D724-12CC-4402-A344-99430B70BAF9}" type="slidenum">
              <a:rPr lang="en-US" sz="1400" b="0" smtClean="0"/>
              <a:pPr eaLnBrk="1" hangingPunct="1"/>
              <a:t>11</a:t>
            </a:fld>
            <a:endParaRPr lang="en-US" sz="1400" b="0" smtClean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304800" y="1676400"/>
            <a:ext cx="929640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3200" b="0">
                <a:solidFill>
                  <a:srgbClr val="660066"/>
                </a:solidFill>
              </a:rPr>
              <a:t>... minutes ago </a:t>
            </a:r>
            <a:r>
              <a:rPr lang="en-US" sz="3200" b="0"/>
              <a:t>        </a:t>
            </a:r>
            <a:r>
              <a:rPr lang="en-US" sz="3200" b="0">
                <a:solidFill>
                  <a:srgbClr val="008000"/>
                </a:solidFill>
              </a:rPr>
              <a:t>in ... minutes (from now)</a:t>
            </a:r>
          </a:p>
          <a:p>
            <a:pPr algn="l"/>
            <a:r>
              <a:rPr lang="en-US" sz="3200" b="0">
                <a:solidFill>
                  <a:srgbClr val="800080"/>
                </a:solidFill>
              </a:rPr>
              <a:t>... </a:t>
            </a:r>
            <a:r>
              <a:rPr lang="en-US" sz="3200" b="0">
                <a:solidFill>
                  <a:srgbClr val="660066"/>
                </a:solidFill>
              </a:rPr>
              <a:t>days</a:t>
            </a:r>
            <a:r>
              <a:rPr lang="en-US" sz="3200" b="0">
                <a:solidFill>
                  <a:schemeClr val="accent2"/>
                </a:solidFill>
              </a:rPr>
              <a:t> </a:t>
            </a:r>
            <a:r>
              <a:rPr lang="en-US" sz="3200" b="0">
                <a:solidFill>
                  <a:srgbClr val="660066"/>
                </a:solidFill>
              </a:rPr>
              <a:t>ago</a:t>
            </a:r>
            <a:r>
              <a:rPr lang="en-US" sz="3200" b="0">
                <a:solidFill>
                  <a:schemeClr val="accent2"/>
                </a:solidFill>
              </a:rPr>
              <a:t>              </a:t>
            </a:r>
            <a:r>
              <a:rPr lang="en-US" sz="3200" b="0">
                <a:solidFill>
                  <a:srgbClr val="008000"/>
                </a:solidFill>
              </a:rPr>
              <a:t>in ... days (from now)</a:t>
            </a:r>
          </a:p>
          <a:p>
            <a:pPr algn="l"/>
            <a:r>
              <a:rPr lang="en-US" sz="3200" b="0">
                <a:solidFill>
                  <a:srgbClr val="800080"/>
                </a:solidFill>
              </a:rPr>
              <a:t>... </a:t>
            </a:r>
            <a:r>
              <a:rPr lang="en-US" sz="3200" b="0">
                <a:solidFill>
                  <a:srgbClr val="660066"/>
                </a:solidFill>
              </a:rPr>
              <a:t>weeks ago		</a:t>
            </a:r>
            <a:r>
              <a:rPr lang="en-US" sz="3200" b="0">
                <a:solidFill>
                  <a:srgbClr val="008000"/>
                </a:solidFill>
              </a:rPr>
              <a:t>in ... weeks (from now)</a:t>
            </a:r>
            <a:endParaRPr lang="en-US" sz="3200" b="0">
              <a:solidFill>
                <a:srgbClr val="006600"/>
              </a:solidFill>
            </a:endParaRPr>
          </a:p>
          <a:p>
            <a:pPr algn="l"/>
            <a:r>
              <a:rPr lang="en-US" sz="3200" b="0">
                <a:solidFill>
                  <a:srgbClr val="800080"/>
                </a:solidFill>
              </a:rPr>
              <a:t>... </a:t>
            </a:r>
            <a:r>
              <a:rPr lang="en-US" sz="3200" b="0">
                <a:solidFill>
                  <a:srgbClr val="660066"/>
                </a:solidFill>
              </a:rPr>
              <a:t>months</a:t>
            </a:r>
            <a:r>
              <a:rPr lang="en-US" sz="3200" b="0">
                <a:solidFill>
                  <a:schemeClr val="accent2"/>
                </a:solidFill>
              </a:rPr>
              <a:t> </a:t>
            </a:r>
            <a:r>
              <a:rPr lang="en-US" sz="3200" b="0">
                <a:solidFill>
                  <a:srgbClr val="660066"/>
                </a:solidFill>
              </a:rPr>
              <a:t>ago</a:t>
            </a:r>
            <a:r>
              <a:rPr lang="en-US" sz="3200" b="0">
                <a:solidFill>
                  <a:schemeClr val="accent2"/>
                </a:solidFill>
              </a:rPr>
              <a:t>          </a:t>
            </a:r>
            <a:r>
              <a:rPr lang="en-US" sz="3200" b="0">
                <a:solidFill>
                  <a:srgbClr val="008000"/>
                </a:solidFill>
              </a:rPr>
              <a:t>in ... months (from now)</a:t>
            </a:r>
          </a:p>
          <a:p>
            <a:pPr algn="l"/>
            <a:r>
              <a:rPr lang="en-US" sz="3200" b="0">
                <a:solidFill>
                  <a:srgbClr val="800080"/>
                </a:solidFill>
              </a:rPr>
              <a:t>... </a:t>
            </a:r>
            <a:r>
              <a:rPr lang="en-US" sz="3200" b="0">
                <a:solidFill>
                  <a:srgbClr val="660066"/>
                </a:solidFill>
              </a:rPr>
              <a:t>years</a:t>
            </a:r>
            <a:r>
              <a:rPr lang="en-US" sz="3200" b="0">
                <a:solidFill>
                  <a:schemeClr val="accent2"/>
                </a:solidFill>
              </a:rPr>
              <a:t> </a:t>
            </a:r>
            <a:r>
              <a:rPr lang="en-US" sz="3200" b="0">
                <a:solidFill>
                  <a:srgbClr val="660066"/>
                </a:solidFill>
              </a:rPr>
              <a:t>ago</a:t>
            </a:r>
            <a:r>
              <a:rPr lang="en-US" sz="3200" b="0">
                <a:solidFill>
                  <a:schemeClr val="accent2"/>
                </a:solidFill>
              </a:rPr>
              <a:t>             </a:t>
            </a:r>
            <a:r>
              <a:rPr lang="en-US" sz="3200" b="0">
                <a:solidFill>
                  <a:srgbClr val="008000"/>
                </a:solidFill>
              </a:rPr>
              <a:t>in ... years (from now)</a:t>
            </a:r>
          </a:p>
        </p:txBody>
      </p:sp>
      <p:sp>
        <p:nvSpPr>
          <p:cNvPr id="25604" name="Text Box 7"/>
          <p:cNvSpPr txBox="1">
            <a:spLocks noChangeArrowheads="1"/>
          </p:cNvSpPr>
          <p:nvPr/>
        </p:nvSpPr>
        <p:spPr bwMode="auto">
          <a:xfrm>
            <a:off x="1474788" y="1249363"/>
            <a:ext cx="12684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3200">
                <a:solidFill>
                  <a:srgbClr val="660066"/>
                </a:solidFill>
              </a:rPr>
              <a:t>PAST</a:t>
            </a:r>
          </a:p>
        </p:txBody>
      </p:sp>
      <p:sp>
        <p:nvSpPr>
          <p:cNvPr id="25605" name="Text Box 8"/>
          <p:cNvSpPr txBox="1">
            <a:spLocks noChangeArrowheads="1"/>
          </p:cNvSpPr>
          <p:nvPr/>
        </p:nvSpPr>
        <p:spPr bwMode="auto">
          <a:xfrm>
            <a:off x="5486400" y="1249363"/>
            <a:ext cx="1831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3200">
                <a:solidFill>
                  <a:srgbClr val="008000"/>
                </a:solidFill>
              </a:rPr>
              <a:t>FUTURE</a:t>
            </a:r>
          </a:p>
        </p:txBody>
      </p:sp>
      <p:sp>
        <p:nvSpPr>
          <p:cNvPr id="463883" name="Text Box 11"/>
          <p:cNvSpPr txBox="1">
            <a:spLocks noChangeArrowheads="1"/>
          </p:cNvSpPr>
          <p:nvPr/>
        </p:nvSpPr>
        <p:spPr bwMode="auto">
          <a:xfrm>
            <a:off x="381000" y="4800600"/>
            <a:ext cx="331787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3200" b="0"/>
              <a:t>I</a:t>
            </a:r>
            <a:r>
              <a:rPr lang="en-US" sz="3200" i="1"/>
              <a:t> </a:t>
            </a:r>
            <a:r>
              <a:rPr lang="en-US" sz="3200" b="0" i="1"/>
              <a:t>washed </a:t>
            </a:r>
            <a:r>
              <a:rPr lang="en-US" sz="3200" b="0"/>
              <a:t>some</a:t>
            </a:r>
            <a:r>
              <a:rPr lang="en-US" sz="3200" b="0" i="1"/>
              <a:t> </a:t>
            </a:r>
          </a:p>
          <a:p>
            <a:pPr algn="l" eaLnBrk="1" hangingPunct="1"/>
            <a:r>
              <a:rPr lang="en-US" sz="3200" b="0"/>
              <a:t>of the dishes</a:t>
            </a:r>
            <a:r>
              <a:rPr lang="en-US" sz="3200" i="1">
                <a:solidFill>
                  <a:srgbClr val="660066"/>
                </a:solidFill>
              </a:rPr>
              <a:t> ten </a:t>
            </a:r>
          </a:p>
          <a:p>
            <a:pPr algn="l" eaLnBrk="1" hangingPunct="1"/>
            <a:r>
              <a:rPr lang="en-US" sz="3200" i="1">
                <a:solidFill>
                  <a:srgbClr val="660066"/>
                </a:solidFill>
              </a:rPr>
              <a:t>minutes ago</a:t>
            </a:r>
            <a:r>
              <a:rPr lang="en-US" sz="3200" b="0" i="1">
                <a:solidFill>
                  <a:srgbClr val="660066"/>
                </a:solidFill>
              </a:rPr>
              <a:t>.</a:t>
            </a:r>
            <a:endParaRPr lang="en-US" sz="3200" b="0"/>
          </a:p>
        </p:txBody>
      </p:sp>
      <p:sp>
        <p:nvSpPr>
          <p:cNvPr id="463884" name="Rectangle 12"/>
          <p:cNvSpPr>
            <a:spLocks noChangeArrowheads="1"/>
          </p:cNvSpPr>
          <p:nvPr/>
        </p:nvSpPr>
        <p:spPr bwMode="auto">
          <a:xfrm>
            <a:off x="4267200" y="4800600"/>
            <a:ext cx="4572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3200" b="0" dirty="0"/>
              <a:t>Jay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b="0" i="1" dirty="0"/>
              <a:t>is </a:t>
            </a:r>
            <a:r>
              <a:rPr lang="en-US" sz="3200" b="0" i="1" dirty="0" smtClean="0"/>
              <a:t>coming </a:t>
            </a:r>
            <a:r>
              <a:rPr lang="en-US" sz="3200" i="1" dirty="0" smtClean="0">
                <a:solidFill>
                  <a:srgbClr val="008000"/>
                </a:solidFill>
              </a:rPr>
              <a:t>in </a:t>
            </a:r>
            <a:r>
              <a:rPr lang="en-US" sz="3200" i="1" dirty="0">
                <a:solidFill>
                  <a:srgbClr val="008000"/>
                </a:solidFill>
              </a:rPr>
              <a:t>five minutes</a:t>
            </a:r>
            <a:r>
              <a:rPr lang="en-US" sz="3200" b="0" dirty="0"/>
              <a:t>.</a:t>
            </a:r>
            <a:endParaRPr lang="en-US" sz="3200" i="1" dirty="0"/>
          </a:p>
        </p:txBody>
      </p:sp>
      <p:sp>
        <p:nvSpPr>
          <p:cNvPr id="25608" name="Text Box 16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000" b="0">
                <a:solidFill>
                  <a:schemeClr val="bg1"/>
                </a:solidFill>
              </a:rPr>
              <a:t>10-3  WORDS USED FOR PAST TIME AND FUTURE TIME</a:t>
            </a:r>
            <a:endParaRPr lang="en-US" sz="2000" b="0" i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3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3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83" grpId="0"/>
      <p:bldP spid="46388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74B125D-33AA-4B12-AD5A-98423E93F3CA}" type="slidenum">
              <a:rPr lang="en-US" sz="1400" b="0" smtClean="0"/>
              <a:pPr eaLnBrk="1" hangingPunct="1"/>
              <a:t>12</a:t>
            </a:fld>
            <a:endParaRPr lang="en-US" sz="1400" b="0" smtClean="0"/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457200" y="1295400"/>
            <a:ext cx="8153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4000" b="0" dirty="0"/>
              <a:t>They are </a:t>
            </a:r>
            <a:r>
              <a:rPr lang="en-US" sz="4000" b="0" dirty="0" smtClean="0"/>
              <a:t>arriving ______ </a:t>
            </a:r>
            <a:r>
              <a:rPr lang="en-US" sz="4000" b="0" dirty="0"/>
              <a:t>weekend.</a:t>
            </a:r>
          </a:p>
        </p:txBody>
      </p:sp>
      <p:sp>
        <p:nvSpPr>
          <p:cNvPr id="465925" name="Rectangle 5"/>
          <p:cNvSpPr>
            <a:spLocks noChangeArrowheads="1"/>
          </p:cNvSpPr>
          <p:nvPr/>
        </p:nvSpPr>
        <p:spPr bwMode="auto">
          <a:xfrm>
            <a:off x="5029200" y="1295399"/>
            <a:ext cx="1144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 b="0" dirty="0"/>
              <a:t>next</a:t>
            </a:r>
          </a:p>
        </p:txBody>
      </p:sp>
      <p:pic>
        <p:nvPicPr>
          <p:cNvPr id="27653" name="Picture 7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43200"/>
            <a:ext cx="2933700" cy="3352800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4" name="AutoShape 8"/>
          <p:cNvSpPr>
            <a:spLocks noChangeArrowheads="1"/>
          </p:cNvSpPr>
          <p:nvPr/>
        </p:nvSpPr>
        <p:spPr bwMode="auto">
          <a:xfrm>
            <a:off x="5181600" y="2895600"/>
            <a:ext cx="2514600" cy="24384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3200"/>
              <a:t>  yesterday </a:t>
            </a:r>
          </a:p>
          <a:p>
            <a:r>
              <a:rPr lang="en-US" sz="3200"/>
              <a:t>    last    </a:t>
            </a:r>
          </a:p>
          <a:p>
            <a:r>
              <a:rPr lang="en-US" sz="3200"/>
              <a:t>   tomorrow   </a:t>
            </a:r>
          </a:p>
          <a:p>
            <a:r>
              <a:rPr lang="en-US" sz="3200"/>
              <a:t>   next    </a:t>
            </a:r>
            <a:endParaRPr lang="en-US" sz="1800" i="1"/>
          </a:p>
        </p:txBody>
      </p:sp>
      <p:sp>
        <p:nvSpPr>
          <p:cNvPr id="27655" name="Text Box 9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000" b="0">
                <a:solidFill>
                  <a:schemeClr val="bg1"/>
                </a:solidFill>
              </a:rPr>
              <a:t>10-3  Let’s Practice</a:t>
            </a:r>
            <a:endParaRPr lang="en-US" sz="2000" b="0" i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338D972-832D-4DF8-A051-265959FB7DE3}" type="slidenum">
              <a:rPr lang="en-US" sz="1400" b="0" smtClean="0"/>
              <a:pPr eaLnBrk="1" hangingPunct="1"/>
              <a:t>13</a:t>
            </a:fld>
            <a:endParaRPr lang="en-US" sz="1400" b="0" smtClean="0"/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685800" y="1600200"/>
            <a:ext cx="7943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4000" b="0" dirty="0"/>
              <a:t>They </a:t>
            </a:r>
            <a:r>
              <a:rPr lang="en-US" sz="4000" b="0" dirty="0" smtClean="0"/>
              <a:t>are playing </a:t>
            </a:r>
            <a:r>
              <a:rPr lang="en-US" sz="4000" b="0" dirty="0"/>
              <a:t>cards ________.</a:t>
            </a:r>
          </a:p>
        </p:txBody>
      </p:sp>
      <p:sp>
        <p:nvSpPr>
          <p:cNvPr id="466950" name="Rectangle 6"/>
          <p:cNvSpPr>
            <a:spLocks noChangeArrowheads="1"/>
          </p:cNvSpPr>
          <p:nvPr/>
        </p:nvSpPr>
        <p:spPr bwMode="auto">
          <a:xfrm>
            <a:off x="5943600" y="1568450"/>
            <a:ext cx="23034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 b="0" dirty="0"/>
              <a:t>tomorrow</a:t>
            </a:r>
          </a:p>
        </p:txBody>
      </p:sp>
      <p:pic>
        <p:nvPicPr>
          <p:cNvPr id="28677" name="Picture 7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200400"/>
            <a:ext cx="4191000" cy="298132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8" name="AutoShape 8"/>
          <p:cNvSpPr>
            <a:spLocks noChangeArrowheads="1"/>
          </p:cNvSpPr>
          <p:nvPr/>
        </p:nvSpPr>
        <p:spPr bwMode="auto">
          <a:xfrm>
            <a:off x="838200" y="3429000"/>
            <a:ext cx="2514600" cy="24384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3200"/>
              <a:t>  yesterday </a:t>
            </a:r>
          </a:p>
          <a:p>
            <a:r>
              <a:rPr lang="en-US" sz="3200"/>
              <a:t>    last    </a:t>
            </a:r>
          </a:p>
          <a:p>
            <a:r>
              <a:rPr lang="en-US" sz="3200"/>
              <a:t>   tomorrow   </a:t>
            </a:r>
          </a:p>
          <a:p>
            <a:r>
              <a:rPr lang="en-US" sz="3200"/>
              <a:t>   next</a:t>
            </a:r>
            <a:r>
              <a:rPr lang="en-US" sz="3200" b="0"/>
              <a:t>    </a:t>
            </a:r>
            <a:endParaRPr lang="en-US" sz="1800" b="0" i="1"/>
          </a:p>
        </p:txBody>
      </p:sp>
      <p:sp>
        <p:nvSpPr>
          <p:cNvPr id="28679" name="Text Box 9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000" b="0">
                <a:solidFill>
                  <a:schemeClr val="bg1"/>
                </a:solidFill>
              </a:rPr>
              <a:t>10-3  Let’s 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AB16DE2-DD49-431A-BC1B-0EC6A6BC9DA1}" type="slidenum">
              <a:rPr lang="en-US" sz="1400" b="0" smtClean="0"/>
              <a:pPr eaLnBrk="1" hangingPunct="1"/>
              <a:t>2</a:t>
            </a:fld>
            <a:endParaRPr lang="en-US" sz="1400" b="0" smtClean="0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7315200" cy="1446550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400" b="0" dirty="0">
                <a:latin typeface="Comic Sans MS" pitchFamily="66" charset="0"/>
              </a:rPr>
              <a:t>I am </a:t>
            </a:r>
            <a:r>
              <a:rPr lang="en-US" sz="4400" b="0" dirty="0" smtClean="0">
                <a:latin typeface="Comic Sans MS" pitchFamily="66" charset="0"/>
              </a:rPr>
              <a:t>going</a:t>
            </a:r>
            <a:endParaRPr lang="en-US" sz="4400" b="0" dirty="0">
              <a:latin typeface="Comic Sans MS" pitchFamily="66" charset="0"/>
            </a:endParaRPr>
          </a:p>
          <a:p>
            <a:pPr eaLnBrk="1" hangingPunct="1"/>
            <a:r>
              <a:rPr lang="en-US" sz="4400" b="0" dirty="0">
                <a:latin typeface="Comic Sans MS" pitchFamily="66" charset="0"/>
              </a:rPr>
              <a:t> downtown tomorrow.</a:t>
            </a:r>
          </a:p>
        </p:txBody>
      </p:sp>
      <p:pic>
        <p:nvPicPr>
          <p:cNvPr id="6148" name="Picture 4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200400"/>
            <a:ext cx="1963738" cy="3028950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9" name="Text Box 7"/>
          <p:cNvSpPr txBox="1">
            <a:spLocks noChangeArrowheads="1"/>
          </p:cNvSpPr>
          <p:nvPr/>
        </p:nvSpPr>
        <p:spPr bwMode="auto">
          <a:xfrm>
            <a:off x="114300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000" b="0" dirty="0">
                <a:solidFill>
                  <a:schemeClr val="bg1"/>
                </a:solidFill>
              </a:rPr>
              <a:t>10-1  FUTURE TIME: USING </a:t>
            </a:r>
            <a:r>
              <a:rPr lang="en-US" sz="2000" b="0" i="1" dirty="0">
                <a:solidFill>
                  <a:schemeClr val="bg1"/>
                </a:solidFill>
              </a:rPr>
              <a:t>BE </a:t>
            </a:r>
            <a:r>
              <a:rPr lang="en-US" sz="2000" b="0" i="1" dirty="0" smtClean="0">
                <a:solidFill>
                  <a:schemeClr val="bg1"/>
                </a:solidFill>
              </a:rPr>
              <a:t>-ING </a:t>
            </a:r>
            <a:endParaRPr lang="en-US" sz="2000" b="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97987E3-0847-4BC7-B537-2E3A4FE3B0D8}" type="slidenum">
              <a:rPr lang="en-US" sz="1400" b="0" smtClean="0"/>
              <a:pPr eaLnBrk="1" hangingPunct="1"/>
              <a:t>3</a:t>
            </a:fld>
            <a:endParaRPr lang="en-US" sz="1400" b="0" smtClean="0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09600" y="1524000"/>
            <a:ext cx="8001000" cy="701675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4000" b="0" dirty="0" err="1">
                <a:latin typeface="Comic Sans MS" pitchFamily="66" charset="0"/>
              </a:rPr>
              <a:t>Sela</a:t>
            </a:r>
            <a:r>
              <a:rPr lang="en-US" sz="4000" b="0" dirty="0">
                <a:latin typeface="Comic Sans MS" pitchFamily="66" charset="0"/>
              </a:rPr>
              <a:t> is leaving at noon tomorrow.</a:t>
            </a:r>
          </a:p>
        </p:txBody>
      </p:sp>
      <p:pic>
        <p:nvPicPr>
          <p:cNvPr id="13316" name="Picture 4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895600"/>
            <a:ext cx="2286000" cy="3429000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914400" y="228600"/>
            <a:ext cx="714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000" b="0">
                <a:solidFill>
                  <a:schemeClr val="bg1"/>
                </a:solidFill>
              </a:rPr>
              <a:t>10-2  USING THE PRESENT PROGRESSIVE TO EXPRESS    </a:t>
            </a:r>
          </a:p>
          <a:p>
            <a:pPr algn="l" eaLnBrk="1" hangingPunct="1"/>
            <a:r>
              <a:rPr lang="en-US" sz="2000" b="0">
                <a:solidFill>
                  <a:schemeClr val="bg1"/>
                </a:solidFill>
              </a:rPr>
              <a:t>         FUTURE TIME</a:t>
            </a:r>
            <a:endParaRPr lang="en-US" sz="2000" b="0" i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627854E-15A0-4F90-B7FF-30F97478C02B}" type="slidenum">
              <a:rPr lang="en-US" sz="1400" b="0" smtClean="0"/>
              <a:pPr eaLnBrk="1" hangingPunct="1"/>
              <a:t>4</a:t>
            </a:fld>
            <a:endParaRPr lang="en-US" sz="1400" b="0" smtClean="0"/>
          </a:p>
        </p:txBody>
      </p:sp>
      <p:sp>
        <p:nvSpPr>
          <p:cNvPr id="542722" name="AutoShape 2"/>
          <p:cNvSpPr>
            <a:spLocks noChangeArrowheads="1"/>
          </p:cNvSpPr>
          <p:nvPr/>
        </p:nvSpPr>
        <p:spPr bwMode="auto">
          <a:xfrm>
            <a:off x="2438400" y="3886200"/>
            <a:ext cx="4267200" cy="8382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0"/>
              <a:t>        </a:t>
            </a:r>
            <a:endParaRPr lang="en-US" sz="4400" b="0">
              <a:solidFill>
                <a:schemeClr val="tx2"/>
              </a:solidFill>
            </a:endParaRP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381000" y="1630363"/>
            <a:ext cx="82756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200" b="0"/>
              <a:t>(a) Sela </a:t>
            </a:r>
            <a:r>
              <a:rPr lang="en-US" sz="3200" i="1">
                <a:solidFill>
                  <a:srgbClr val="008000"/>
                </a:solidFill>
              </a:rPr>
              <a:t>is going to leave</a:t>
            </a:r>
            <a:r>
              <a:rPr lang="en-US" sz="3200" i="1"/>
              <a:t> </a:t>
            </a:r>
            <a:r>
              <a:rPr lang="en-US" sz="3200" b="0"/>
              <a:t>at noon tomorrow</a:t>
            </a:r>
            <a:r>
              <a:rPr lang="en-US" sz="3200" b="0" i="1"/>
              <a:t>.</a:t>
            </a:r>
            <a:endParaRPr lang="en-US" sz="3200" b="0"/>
          </a:p>
        </p:txBody>
      </p:sp>
      <p:sp>
        <p:nvSpPr>
          <p:cNvPr id="542725" name="Rectangle 5"/>
          <p:cNvSpPr>
            <a:spLocks noChangeArrowheads="1"/>
          </p:cNvSpPr>
          <p:nvPr/>
        </p:nvSpPr>
        <p:spPr bwMode="auto">
          <a:xfrm>
            <a:off x="381000" y="2697163"/>
            <a:ext cx="69469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200" b="0"/>
              <a:t>(b) Sela </a:t>
            </a:r>
            <a:r>
              <a:rPr lang="en-US" sz="3200" i="1">
                <a:solidFill>
                  <a:srgbClr val="008000"/>
                </a:solidFill>
              </a:rPr>
              <a:t>is leaving</a:t>
            </a:r>
            <a:r>
              <a:rPr lang="en-US" sz="3200" b="0"/>
              <a:t> at noon tomorrow</a:t>
            </a:r>
            <a:r>
              <a:rPr lang="en-US" sz="3200" b="0" i="1"/>
              <a:t>.</a:t>
            </a:r>
            <a:endParaRPr lang="en-US" sz="3200" b="0"/>
          </a:p>
        </p:txBody>
      </p:sp>
      <p:sp>
        <p:nvSpPr>
          <p:cNvPr id="542726" name="Text Box 6"/>
          <p:cNvSpPr txBox="1">
            <a:spLocks noChangeArrowheads="1"/>
          </p:cNvSpPr>
          <p:nvPr/>
        </p:nvSpPr>
        <p:spPr bwMode="auto">
          <a:xfrm>
            <a:off x="2819400" y="3881438"/>
            <a:ext cx="35179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4000" b="0"/>
              <a:t>same meaning</a:t>
            </a:r>
          </a:p>
        </p:txBody>
      </p:sp>
      <p:sp>
        <p:nvSpPr>
          <p:cNvPr id="14343" name="Text Box 10"/>
          <p:cNvSpPr txBox="1">
            <a:spLocks noChangeArrowheads="1"/>
          </p:cNvSpPr>
          <p:nvPr/>
        </p:nvSpPr>
        <p:spPr bwMode="auto">
          <a:xfrm>
            <a:off x="914400" y="228600"/>
            <a:ext cx="714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000" b="0">
                <a:solidFill>
                  <a:schemeClr val="bg1"/>
                </a:solidFill>
              </a:rPr>
              <a:t>10-2  USING THE PRESENT PROGRESSIVE TO EXPRESS    </a:t>
            </a:r>
          </a:p>
          <a:p>
            <a:pPr algn="l" eaLnBrk="1" hangingPunct="1"/>
            <a:r>
              <a:rPr lang="en-US" sz="2000" b="0">
                <a:solidFill>
                  <a:schemeClr val="bg1"/>
                </a:solidFill>
              </a:rPr>
              <a:t>         FUTURE TIME</a:t>
            </a:r>
            <a:endParaRPr lang="en-US" sz="2000" b="0" i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2" grpId="0" animBg="1"/>
      <p:bldP spid="542725" grpId="0"/>
      <p:bldP spid="5427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18FAAC8-8BB7-4EF3-A127-B569885086BD}" type="slidenum">
              <a:rPr lang="en-US" sz="1400" b="0" smtClean="0"/>
              <a:pPr eaLnBrk="1" hangingPunct="1"/>
              <a:t>5</a:t>
            </a:fld>
            <a:endParaRPr lang="en-US" sz="1400" b="0" smtClean="0"/>
          </a:p>
        </p:txBody>
      </p:sp>
      <p:sp>
        <p:nvSpPr>
          <p:cNvPr id="452617" name="AutoShape 9"/>
          <p:cNvSpPr>
            <a:spLocks noChangeArrowheads="1"/>
          </p:cNvSpPr>
          <p:nvPr/>
        </p:nvSpPr>
        <p:spPr bwMode="auto">
          <a:xfrm>
            <a:off x="2438400" y="3886200"/>
            <a:ext cx="4267200" cy="8382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0"/>
              <a:t>        </a:t>
            </a:r>
            <a:endParaRPr lang="en-US" sz="4400" b="0">
              <a:solidFill>
                <a:schemeClr val="tx2"/>
              </a:solidFill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81000" y="1630363"/>
            <a:ext cx="82756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200" b="0"/>
              <a:t>(c) They </a:t>
            </a:r>
            <a:r>
              <a:rPr lang="en-US" sz="3200" i="1">
                <a:solidFill>
                  <a:srgbClr val="008000"/>
                </a:solidFill>
              </a:rPr>
              <a:t>are going to</a:t>
            </a:r>
            <a:r>
              <a:rPr lang="en-US" sz="3200" i="1"/>
              <a:t> </a:t>
            </a:r>
            <a:r>
              <a:rPr lang="en-US" sz="3200" i="1">
                <a:solidFill>
                  <a:srgbClr val="008000"/>
                </a:solidFill>
              </a:rPr>
              <a:t>fly</a:t>
            </a:r>
            <a:r>
              <a:rPr lang="en-US" sz="3200" b="0"/>
              <a:t> to Tokyo tomorrow</a:t>
            </a:r>
            <a:r>
              <a:rPr lang="en-US" sz="3200" b="0" i="1"/>
              <a:t>.</a:t>
            </a:r>
            <a:endParaRPr lang="en-US" sz="3200" b="0"/>
          </a:p>
        </p:txBody>
      </p:sp>
      <p:sp>
        <p:nvSpPr>
          <p:cNvPr id="452614" name="Rectangle 6"/>
          <p:cNvSpPr>
            <a:spLocks noChangeArrowheads="1"/>
          </p:cNvSpPr>
          <p:nvPr/>
        </p:nvSpPr>
        <p:spPr bwMode="auto">
          <a:xfrm>
            <a:off x="381000" y="2697163"/>
            <a:ext cx="7194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200" b="0"/>
              <a:t>(d) They </a:t>
            </a:r>
            <a:r>
              <a:rPr lang="en-US" sz="3200" i="1">
                <a:solidFill>
                  <a:srgbClr val="008000"/>
                </a:solidFill>
              </a:rPr>
              <a:t>are flying</a:t>
            </a:r>
            <a:r>
              <a:rPr lang="en-US" sz="3200" b="0"/>
              <a:t> to Tokyo tomorrow</a:t>
            </a:r>
            <a:r>
              <a:rPr lang="en-US" sz="3200" b="0" i="1"/>
              <a:t>.</a:t>
            </a:r>
            <a:endParaRPr lang="en-US" sz="3200" b="0"/>
          </a:p>
        </p:txBody>
      </p:sp>
      <p:sp>
        <p:nvSpPr>
          <p:cNvPr id="452615" name="Text Box 7"/>
          <p:cNvSpPr txBox="1">
            <a:spLocks noChangeArrowheads="1"/>
          </p:cNvSpPr>
          <p:nvPr/>
        </p:nvSpPr>
        <p:spPr bwMode="auto">
          <a:xfrm>
            <a:off x="2819400" y="3881438"/>
            <a:ext cx="35179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4000" b="0"/>
              <a:t>same meaning</a:t>
            </a:r>
          </a:p>
        </p:txBody>
      </p:sp>
      <p:sp>
        <p:nvSpPr>
          <p:cNvPr id="15367" name="Text Box 13"/>
          <p:cNvSpPr txBox="1">
            <a:spLocks noChangeArrowheads="1"/>
          </p:cNvSpPr>
          <p:nvPr/>
        </p:nvSpPr>
        <p:spPr bwMode="auto">
          <a:xfrm>
            <a:off x="914400" y="228600"/>
            <a:ext cx="714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000" b="0">
                <a:solidFill>
                  <a:schemeClr val="bg1"/>
                </a:solidFill>
              </a:rPr>
              <a:t>10-2  USING THE PRESENT PROGRESSIVE TO EXPRESS    </a:t>
            </a:r>
          </a:p>
          <a:p>
            <a:pPr algn="l" eaLnBrk="1" hangingPunct="1"/>
            <a:r>
              <a:rPr lang="en-US" sz="2000" b="0">
                <a:solidFill>
                  <a:schemeClr val="bg1"/>
                </a:solidFill>
              </a:rPr>
              <a:t>         FUTURE TIME</a:t>
            </a:r>
            <a:endParaRPr lang="en-US" sz="2000" b="0" i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7" grpId="0" animBg="1"/>
      <p:bldP spid="452614" grpId="0"/>
      <p:bldP spid="4526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2226DD6-B0B6-4C43-B884-26C072D4C5DB}" type="slidenum">
              <a:rPr lang="en-US" sz="1400" b="0" smtClean="0"/>
              <a:pPr eaLnBrk="1" hangingPunct="1"/>
              <a:t>6</a:t>
            </a:fld>
            <a:endParaRPr lang="en-US" sz="1400" b="0" smtClean="0"/>
          </a:p>
        </p:txBody>
      </p:sp>
      <p:sp>
        <p:nvSpPr>
          <p:cNvPr id="453634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438400" y="2057400"/>
            <a:ext cx="1447800" cy="426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sz="4000" i="1" smtClean="0"/>
              <a:t>come</a:t>
            </a:r>
          </a:p>
          <a:p>
            <a:pPr eaLnBrk="1" hangingPunct="1">
              <a:buFontTx/>
              <a:buNone/>
            </a:pPr>
            <a:r>
              <a:rPr lang="en-US" sz="4000" i="1" smtClean="0"/>
              <a:t>do</a:t>
            </a:r>
          </a:p>
          <a:p>
            <a:pPr eaLnBrk="1" hangingPunct="1">
              <a:buFontTx/>
              <a:buNone/>
            </a:pPr>
            <a:r>
              <a:rPr lang="en-US" sz="4000" i="1" smtClean="0"/>
              <a:t>drive</a:t>
            </a:r>
          </a:p>
          <a:p>
            <a:pPr eaLnBrk="1" hangingPunct="1">
              <a:buFontTx/>
              <a:buNone/>
            </a:pPr>
            <a:r>
              <a:rPr lang="en-US" sz="4000" i="1" smtClean="0"/>
              <a:t>fly</a:t>
            </a:r>
          </a:p>
          <a:p>
            <a:pPr eaLnBrk="1" hangingPunct="1">
              <a:buFontTx/>
              <a:buNone/>
            </a:pPr>
            <a:r>
              <a:rPr lang="en-US" sz="4000" i="1" smtClean="0"/>
              <a:t>go</a:t>
            </a:r>
          </a:p>
          <a:p>
            <a:pPr eaLnBrk="1" hangingPunct="1">
              <a:buFontTx/>
              <a:buNone/>
            </a:pPr>
            <a:r>
              <a:rPr lang="en-US" sz="4000" i="1" smtClean="0"/>
              <a:t>leave</a:t>
            </a:r>
          </a:p>
          <a:p>
            <a:pPr eaLnBrk="1" hangingPunct="1">
              <a:buFontTx/>
              <a:buNone/>
            </a:pPr>
            <a:endParaRPr lang="en-US" i="1" smtClean="0"/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105400" y="2057400"/>
            <a:ext cx="1600200" cy="426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sz="4000" i="1" smtClean="0"/>
              <a:t>meet</a:t>
            </a:r>
          </a:p>
          <a:p>
            <a:pPr eaLnBrk="1" hangingPunct="1">
              <a:buFontTx/>
              <a:buNone/>
            </a:pPr>
            <a:r>
              <a:rPr lang="en-US" sz="4000" i="1" smtClean="0"/>
              <a:t>return</a:t>
            </a:r>
          </a:p>
          <a:p>
            <a:pPr eaLnBrk="1" hangingPunct="1">
              <a:buFontTx/>
              <a:buNone/>
            </a:pPr>
            <a:r>
              <a:rPr lang="en-US" sz="4000" i="1" smtClean="0"/>
              <a:t>spend</a:t>
            </a:r>
          </a:p>
          <a:p>
            <a:pPr eaLnBrk="1" hangingPunct="1">
              <a:buFontTx/>
              <a:buNone/>
            </a:pPr>
            <a:r>
              <a:rPr lang="en-US" sz="4000" i="1" smtClean="0"/>
              <a:t>start</a:t>
            </a:r>
          </a:p>
          <a:p>
            <a:pPr eaLnBrk="1" hangingPunct="1">
              <a:buFontTx/>
              <a:buNone/>
            </a:pPr>
            <a:r>
              <a:rPr lang="en-US" sz="4000" i="1" smtClean="0"/>
              <a:t>stay</a:t>
            </a:r>
          </a:p>
          <a:p>
            <a:pPr eaLnBrk="1" hangingPunct="1">
              <a:buFontTx/>
              <a:buNone/>
            </a:pPr>
            <a:r>
              <a:rPr lang="en-US" sz="4000" i="1" smtClean="0"/>
              <a:t>take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2743200" y="1371600"/>
            <a:ext cx="3562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/>
              <a:t>Common Verbs</a:t>
            </a:r>
          </a:p>
        </p:txBody>
      </p:sp>
      <p:sp>
        <p:nvSpPr>
          <p:cNvPr id="16390" name="Text Box 10"/>
          <p:cNvSpPr txBox="1">
            <a:spLocks noChangeArrowheads="1"/>
          </p:cNvSpPr>
          <p:nvPr/>
        </p:nvSpPr>
        <p:spPr bwMode="auto">
          <a:xfrm>
            <a:off x="914400" y="228600"/>
            <a:ext cx="714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000" b="0">
                <a:solidFill>
                  <a:schemeClr val="bg1"/>
                </a:solidFill>
              </a:rPr>
              <a:t>10-2  USING THE PRESENT PROGRESSIVE TO EXPRESS    </a:t>
            </a:r>
          </a:p>
          <a:p>
            <a:pPr algn="l" eaLnBrk="1" hangingPunct="1"/>
            <a:r>
              <a:rPr lang="en-US" sz="2000" b="0">
                <a:solidFill>
                  <a:schemeClr val="bg1"/>
                </a:solidFill>
              </a:rPr>
              <a:t>         FUTURE TIME</a:t>
            </a:r>
            <a:endParaRPr lang="en-US" sz="2000" b="0" i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4F516C3-FEC4-4444-82FE-95E3240A10F6}" type="slidenum">
              <a:rPr lang="en-US" sz="1400" b="0" smtClean="0"/>
              <a:pPr eaLnBrk="1" hangingPunct="1"/>
              <a:t>7</a:t>
            </a:fld>
            <a:endParaRPr lang="en-US" sz="1400" b="0" smtClean="0"/>
          </a:p>
        </p:txBody>
      </p:sp>
      <p:sp>
        <p:nvSpPr>
          <p:cNvPr id="454658" name="Rectangle 2"/>
          <p:cNvSpPr>
            <a:spLocks noChangeArrowheads="1"/>
          </p:cNvSpPr>
          <p:nvPr/>
        </p:nvSpPr>
        <p:spPr bwMode="auto">
          <a:xfrm>
            <a:off x="3048000" y="2971800"/>
            <a:ext cx="6019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4800" b="0"/>
          </a:p>
        </p:txBody>
      </p:sp>
      <p:sp>
        <p:nvSpPr>
          <p:cNvPr id="454659" name="Rectangle 3"/>
          <p:cNvSpPr>
            <a:spLocks noChangeArrowheads="1"/>
          </p:cNvSpPr>
          <p:nvPr/>
        </p:nvSpPr>
        <p:spPr bwMode="auto">
          <a:xfrm>
            <a:off x="533400" y="10668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5400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3352800" y="1295400"/>
            <a:ext cx="52133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/>
              <a:t>They are going to fly </a:t>
            </a:r>
          </a:p>
          <a:p>
            <a:r>
              <a:rPr lang="en-US" sz="4000" b="0"/>
              <a:t> to Ghana on Monday.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3962400" y="4953000"/>
            <a:ext cx="398378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3200" dirty="0">
                <a:solidFill>
                  <a:srgbClr val="3333FF"/>
                </a:solidFill>
              </a:rPr>
              <a:t>present </a:t>
            </a:r>
            <a:r>
              <a:rPr lang="en-US" sz="3200" dirty="0" smtClean="0">
                <a:solidFill>
                  <a:srgbClr val="3333FF"/>
                </a:solidFill>
              </a:rPr>
              <a:t>continuous</a:t>
            </a:r>
            <a:endParaRPr lang="en-US" sz="3200" dirty="0">
              <a:solidFill>
                <a:srgbClr val="3333FF"/>
              </a:solidFill>
            </a:endParaRPr>
          </a:p>
        </p:txBody>
      </p:sp>
      <p:sp>
        <p:nvSpPr>
          <p:cNvPr id="454663" name="Rectangle 7"/>
          <p:cNvSpPr>
            <a:spLocks noChangeArrowheads="1"/>
          </p:cNvSpPr>
          <p:nvPr/>
        </p:nvSpPr>
        <p:spPr bwMode="auto">
          <a:xfrm>
            <a:off x="3733800" y="3184525"/>
            <a:ext cx="50292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4000" b="0"/>
              <a:t>               flying to</a:t>
            </a:r>
          </a:p>
          <a:p>
            <a:pPr algn="l"/>
            <a:r>
              <a:rPr lang="en-US" sz="4000" b="0"/>
              <a:t>Ghana on Monday</a:t>
            </a:r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5715000" y="3783013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417" name="Picture 10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905000"/>
            <a:ext cx="2674937" cy="3733800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8" name="Line 11"/>
          <p:cNvSpPr>
            <a:spLocks noChangeShapeType="1"/>
          </p:cNvSpPr>
          <p:nvPr/>
        </p:nvSpPr>
        <p:spPr bwMode="auto">
          <a:xfrm>
            <a:off x="3581400" y="4392613"/>
            <a:ext cx="449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9" name="Rectangle 13"/>
          <p:cNvSpPr>
            <a:spLocks noChangeArrowheads="1"/>
          </p:cNvSpPr>
          <p:nvPr/>
        </p:nvSpPr>
        <p:spPr bwMode="auto">
          <a:xfrm>
            <a:off x="3600450" y="3157538"/>
            <a:ext cx="21891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/>
              <a:t>They are</a:t>
            </a:r>
          </a:p>
        </p:txBody>
      </p:sp>
      <p:sp>
        <p:nvSpPr>
          <p:cNvPr id="17420" name="Text Box 1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000" b="0">
                <a:solidFill>
                  <a:schemeClr val="bg1"/>
                </a:solidFill>
              </a:rPr>
              <a:t>10-2  Let’s Practice</a:t>
            </a:r>
            <a:endParaRPr lang="en-US" sz="2000" b="0" i="1">
              <a:solidFill>
                <a:schemeClr val="bg1"/>
              </a:solidFill>
            </a:endParaRPr>
          </a:p>
        </p:txBody>
      </p:sp>
      <p:sp>
        <p:nvSpPr>
          <p:cNvPr id="17421" name="Text Box 16"/>
          <p:cNvSpPr txBox="1">
            <a:spLocks noChangeArrowheads="1"/>
          </p:cNvSpPr>
          <p:nvPr/>
        </p:nvSpPr>
        <p:spPr bwMode="auto">
          <a:xfrm>
            <a:off x="7994650" y="3870325"/>
            <a:ext cx="325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b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D4397F-5541-4EAD-B982-78D46CFD77E9}" type="slidenum">
              <a:rPr lang="en-US" sz="1400" b="0" smtClean="0"/>
              <a:pPr eaLnBrk="1" hangingPunct="1"/>
              <a:t>8</a:t>
            </a:fld>
            <a:endParaRPr lang="en-US" sz="1400" b="0" smtClean="0"/>
          </a:p>
        </p:txBody>
      </p:sp>
      <p:sp>
        <p:nvSpPr>
          <p:cNvPr id="455683" name="Rectangle 3"/>
          <p:cNvSpPr>
            <a:spLocks noChangeArrowheads="1"/>
          </p:cNvSpPr>
          <p:nvPr/>
        </p:nvSpPr>
        <p:spPr bwMode="auto">
          <a:xfrm>
            <a:off x="533400" y="1066800"/>
            <a:ext cx="8305800" cy="1752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5400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457200" y="1447800"/>
            <a:ext cx="86868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4000" b="0"/>
              <a:t>They are going to leave at 9:00 tomorrow.</a:t>
            </a:r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2590800" y="3810000"/>
            <a:ext cx="40624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3200" dirty="0">
                <a:solidFill>
                  <a:srgbClr val="3333FF"/>
                </a:solidFill>
              </a:rPr>
              <a:t>present continuous</a:t>
            </a:r>
          </a:p>
        </p:txBody>
      </p:sp>
      <p:sp>
        <p:nvSpPr>
          <p:cNvPr id="455687" name="Rectangle 7"/>
          <p:cNvSpPr>
            <a:spLocks noChangeArrowheads="1"/>
          </p:cNvSpPr>
          <p:nvPr/>
        </p:nvSpPr>
        <p:spPr bwMode="auto">
          <a:xfrm>
            <a:off x="533400" y="2971800"/>
            <a:ext cx="8077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4000" b="0"/>
              <a:t>They are leaving at 9:00 tomorrow</a:t>
            </a:r>
          </a:p>
        </p:txBody>
      </p:sp>
      <p:sp>
        <p:nvSpPr>
          <p:cNvPr id="18439" name="Line 8"/>
          <p:cNvSpPr>
            <a:spLocks noChangeShapeType="1"/>
          </p:cNvSpPr>
          <p:nvPr/>
        </p:nvSpPr>
        <p:spPr bwMode="auto">
          <a:xfrm>
            <a:off x="609600" y="3609975"/>
            <a:ext cx="769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Text Box 10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000" b="0">
                <a:solidFill>
                  <a:schemeClr val="bg1"/>
                </a:solidFill>
              </a:rPr>
              <a:t>10-2  Let’s Practice</a:t>
            </a:r>
            <a:endParaRPr lang="en-US" sz="2000" b="0" i="1">
              <a:solidFill>
                <a:schemeClr val="bg1"/>
              </a:solidFill>
            </a:endParaRPr>
          </a:p>
        </p:txBody>
      </p:sp>
      <p:sp>
        <p:nvSpPr>
          <p:cNvPr id="18441" name="Text Box 12"/>
          <p:cNvSpPr txBox="1">
            <a:spLocks noChangeArrowheads="1"/>
          </p:cNvSpPr>
          <p:nvPr/>
        </p:nvSpPr>
        <p:spPr bwMode="auto">
          <a:xfrm>
            <a:off x="8223250" y="3090863"/>
            <a:ext cx="311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5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5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EAD1A90-F2FC-4F7C-BC60-1F9999B4F561}" type="slidenum">
              <a:rPr lang="en-US" sz="1400" b="0" smtClean="0"/>
              <a:pPr eaLnBrk="1" hangingPunct="1"/>
              <a:t>9</a:t>
            </a:fld>
            <a:endParaRPr lang="en-US" sz="1400" b="0" smtClean="0"/>
          </a:p>
        </p:txBody>
      </p:sp>
      <p:pic>
        <p:nvPicPr>
          <p:cNvPr id="19459" name="Picture 2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505200"/>
            <a:ext cx="3733800" cy="3027363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0" name="Rectangle 6"/>
          <p:cNvSpPr>
            <a:spLocks noChangeArrowheads="1"/>
          </p:cNvSpPr>
          <p:nvPr/>
        </p:nvSpPr>
        <p:spPr bwMode="auto">
          <a:xfrm>
            <a:off x="762000" y="1219200"/>
            <a:ext cx="868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b="0"/>
              <a:t>I am going to meet her at the bus stop.</a:t>
            </a:r>
          </a:p>
        </p:txBody>
      </p:sp>
      <p:sp>
        <p:nvSpPr>
          <p:cNvPr id="456712" name="Rectangle 8"/>
          <p:cNvSpPr>
            <a:spLocks noChangeArrowheads="1"/>
          </p:cNvSpPr>
          <p:nvPr/>
        </p:nvSpPr>
        <p:spPr bwMode="auto">
          <a:xfrm>
            <a:off x="1143000" y="1905000"/>
            <a:ext cx="7620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b="0"/>
              <a:t>I am meeting her at the bus stop</a:t>
            </a:r>
          </a:p>
        </p:txBody>
      </p:sp>
      <p:sp>
        <p:nvSpPr>
          <p:cNvPr id="19462" name="Line 9"/>
          <p:cNvSpPr>
            <a:spLocks noChangeShapeType="1"/>
          </p:cNvSpPr>
          <p:nvPr/>
        </p:nvSpPr>
        <p:spPr bwMode="auto">
          <a:xfrm>
            <a:off x="1219200" y="2514600"/>
            <a:ext cx="655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3" name="Text Box 11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000" b="0">
                <a:solidFill>
                  <a:schemeClr val="bg1"/>
                </a:solidFill>
              </a:rPr>
              <a:t>10-2  Let’s Practice</a:t>
            </a:r>
            <a:endParaRPr lang="en-US" sz="2000" b="0" i="1">
              <a:solidFill>
                <a:schemeClr val="bg1"/>
              </a:solidFill>
            </a:endParaRPr>
          </a:p>
        </p:txBody>
      </p:sp>
      <p:sp>
        <p:nvSpPr>
          <p:cNvPr id="19464" name="Text Box 13"/>
          <p:cNvSpPr txBox="1">
            <a:spLocks noChangeArrowheads="1"/>
          </p:cNvSpPr>
          <p:nvPr/>
        </p:nvSpPr>
        <p:spPr bwMode="auto">
          <a:xfrm>
            <a:off x="7696200" y="1905000"/>
            <a:ext cx="311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/>
              <a:t>.</a:t>
            </a:r>
          </a:p>
        </p:txBody>
      </p:sp>
      <p:sp>
        <p:nvSpPr>
          <p:cNvPr id="19465" name="Rectangle 14"/>
          <p:cNvSpPr>
            <a:spLocks noChangeArrowheads="1"/>
          </p:cNvSpPr>
          <p:nvPr/>
        </p:nvSpPr>
        <p:spPr bwMode="auto">
          <a:xfrm>
            <a:off x="2514600" y="2590800"/>
            <a:ext cx="40624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3200" dirty="0">
                <a:solidFill>
                  <a:srgbClr val="3333FF"/>
                </a:solidFill>
              </a:rPr>
              <a:t>present continuous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6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6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12" grpId="0"/>
    </p:bldLst>
  </p:timing>
</p:sld>
</file>

<file path=ppt/theme/theme1.xml><?xml version="1.0" encoding="utf-8"?>
<a:theme xmlns:a="http://schemas.openxmlformats.org/drawingml/2006/main" name="BEG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FFCA"/>
      </a:accent5>
      <a:accent6>
        <a:srgbClr val="E70000"/>
      </a:accent6>
      <a:hlink>
        <a:srgbClr val="C73136"/>
      </a:hlink>
      <a:folHlink>
        <a:srgbClr val="808080"/>
      </a:folHlink>
    </a:clrScheme>
    <a:fontScheme name="BEG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EG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D656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99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E70000"/>
        </a:accent6>
        <a:hlink>
          <a:srgbClr val="C73136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 DESIGN</Template>
  <TotalTime>10066</TotalTime>
  <Words>334</Words>
  <Application>Microsoft Office PowerPoint</Application>
  <PresentationFormat>On-screen Show (4:3)</PresentationFormat>
  <Paragraphs>115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BEG DESIGN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Using Be</dc:title>
  <dc:creator>User</dc:creator>
  <cp:lastModifiedBy>Koshka</cp:lastModifiedBy>
  <cp:revision>277</cp:revision>
  <dcterms:created xsi:type="dcterms:W3CDTF">2006-05-06T11:54:18Z</dcterms:created>
  <dcterms:modified xsi:type="dcterms:W3CDTF">2013-02-21T18:25:12Z</dcterms:modified>
</cp:coreProperties>
</file>