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15"/>
  </p:notesMasterIdLst>
  <p:sldIdLst>
    <p:sldId id="275" r:id="rId4"/>
    <p:sldId id="260" r:id="rId5"/>
    <p:sldId id="266" r:id="rId6"/>
    <p:sldId id="267" r:id="rId7"/>
    <p:sldId id="269" r:id="rId8"/>
    <p:sldId id="270" r:id="rId9"/>
    <p:sldId id="271" r:id="rId10"/>
    <p:sldId id="272" r:id="rId11"/>
    <p:sldId id="258" r:id="rId12"/>
    <p:sldId id="259" r:id="rId13"/>
    <p:sldId id="261" r:id="rId1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BEAUJO" initials="JJB" lastIdx="26" clrIdx="0"/>
  <p:cmAuthor id="1" name="SIMONE" initials="S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703"/>
    <a:srgbClr val="971328"/>
    <a:srgbClr val="000000"/>
    <a:srgbClr val="9966FF"/>
    <a:srgbClr val="9933FF"/>
    <a:srgbClr val="9900CC"/>
    <a:srgbClr val="A4A4C2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6T13:29:07.407" idx="3">
    <p:pos x="3667" y="1475"/>
    <p:text>Change "at the flea market" to "on the street"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6T13:35:35.526" idx="6">
    <p:pos x="687" y="1325"/>
    <p:text>
Aer tehre other images of these two???  It's distracting to see them in the same pose all the time.  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6T13:42:40.864" idx="4">
    <p:pos x="1350" y="3241"/>
    <p:text>They should say something like "Wow!"   
Is the guy dancing or about to punch her?  </p:text>
  </p:cm>
  <p:cm authorId="0" dt="2006-02-06T13:41:25.817" idx="5">
    <p:pos x="3761" y="2435"/>
    <p:text>Initial cap only on "You each have one wish."  Second thought bubble to pop up: "SPEAK!"  (bold or caps of caps are OK.)  </p:text>
  </p:cm>
  <p:cm authorId="1" dt="2006-03-20T11:03:03.851" idx="1">
    <p:pos x="849" y="1105"/>
    <p:text>	Title needed for this.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6T13:47:41.130" idx="7">
    <p:pos x="223" y="298"/>
    <p:text>
FOR THE NEXT FEW SLIDES:  The flash effect isn't working too well.  It's too slow and there are to many over-lays, I think.  How about one big poof of smoke with a sound effect for each wish?   
The genie says they each have one wish, but then they get to adjust their wishes after.  Nice genie.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6T13:47:13.817" idx="8">
    <p:pos x="2915" y="2565"/>
    <p:text>Change "It's" to "That's."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6T13:48:28.396" idx="9">
    <p:pos x="4793" y="2615"/>
    <p:text>
Please find a "friendly boss" who looks less like Hillary Clinton.  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6T14:23:46.120" idx="17">
    <p:pos x="10" y="10"/>
    <p:text>
Reword: 
  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6T14:25:59.671" idx="18">
    <p:pos x="5330" y="1298"/>
    <p:text>
Bold  "after the verb be"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2-06T14:26:16.593" idx="19">
    <p:pos x="5081" y="1274"/>
    <p:text>
Bold "before a noun"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681E75E9-E89B-4359-8374-DAE77F504C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A0B8B-4578-4F89-8935-AA8F505172D3}" type="slidenum">
              <a:rPr lang="en-US"/>
              <a:pPr/>
              <a:t>2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48344-B95D-4591-8096-05C91A425E34}" type="slidenum">
              <a:rPr lang="en-US"/>
              <a:pPr/>
              <a:t>11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B451D7-E656-45D8-ABB0-68839FE84627}" type="slidenum">
              <a:rPr lang="en-US"/>
              <a:pPr/>
              <a:t>3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63F5D-BA3C-47F3-A8C6-D49628E6F0A3}" type="slidenum">
              <a:rPr lang="en-US"/>
              <a:pPr/>
              <a:t>4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59793-9E4B-4931-AC97-1752A08094D2}" type="slidenum">
              <a:rPr lang="en-US"/>
              <a:pPr/>
              <a:t>5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F3736-0060-44E8-86FD-DBA1040B40F5}" type="slidenum">
              <a:rPr lang="en-US"/>
              <a:pPr/>
              <a:t>6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9E7A5-3E01-4DBA-A8D9-9AE1151D3E76}" type="slidenum">
              <a:rPr lang="en-US"/>
              <a:pPr/>
              <a:t>7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1AE67-AD42-42AB-87F1-C1E004BC036D}" type="slidenum">
              <a:rPr lang="en-US"/>
              <a:pPr/>
              <a:t>8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80E71-CB5C-4BED-BA65-43921FBF5A35}" type="slidenum">
              <a:rPr lang="en-US"/>
              <a:pPr/>
              <a:t>9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95ADF-8AAC-4C8E-87B0-169E1B656D67}" type="slidenum">
              <a:rPr lang="en-US"/>
              <a:pPr/>
              <a:t>10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1-with-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600200"/>
            <a:ext cx="5486400" cy="1752600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algn="l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1700" y="3886200"/>
            <a:ext cx="48006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4104" name="Picture 8" descr="plong_cmyk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53025"/>
            <a:ext cx="137636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1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0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8" name="Picture 12" descr="1-with-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86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439988" y="1600200"/>
            <a:ext cx="5484812" cy="1755775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algn="l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1865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71700" y="3886200"/>
            <a:ext cx="47990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ct val="20000"/>
              </a:spcBef>
              <a:defRPr sz="3200" b="0" i="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21867" name="Picture 11" descr="plong_cmyk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53025"/>
            <a:ext cx="137636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82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28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74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28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5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825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82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29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1548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7013"/>
            <a:ext cx="2171700" cy="5899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7013"/>
            <a:ext cx="6362700" cy="5899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16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13"/>
            <a:ext cx="45704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82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4" name="Picture 14" descr="1-with-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8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439988" y="1600200"/>
            <a:ext cx="5484812" cy="1755775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algn="l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289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173288" y="3886200"/>
            <a:ext cx="4799012" cy="13716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22892" name="Picture 12" descr="plong_cmyk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53025"/>
            <a:ext cx="137636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11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8801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676400"/>
            <a:ext cx="3733800" cy="68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676400"/>
            <a:ext cx="3733800" cy="68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08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95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404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4903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5274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1260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1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227013"/>
            <a:ext cx="1905000" cy="213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27013"/>
            <a:ext cx="5562600" cy="213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559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3" y="227013"/>
            <a:ext cx="6024562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676400"/>
            <a:ext cx="3733800" cy="68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676400"/>
            <a:ext cx="3733800" cy="68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7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6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5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590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012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roup 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1" name="AutoShape 17"/>
          <p:cNvSpPr>
            <a:spLocks noGrp="1" noChangeArrowheads="1"/>
          </p:cNvSpPr>
          <p:nvPr>
            <p:ph type="title"/>
          </p:nvPr>
        </p:nvSpPr>
        <p:spPr bwMode="auto">
          <a:xfrm>
            <a:off x="1562100" y="228600"/>
            <a:ext cx="6019800" cy="841375"/>
          </a:xfrm>
          <a:prstGeom prst="roundRect">
            <a:avLst>
              <a:gd name="adj" fmla="val 16667"/>
            </a:avLst>
          </a:prstGeom>
          <a:solidFill>
            <a:srgbClr val="EFB001"/>
          </a:solidFill>
          <a:ln w="5715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7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19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7013"/>
            <a:ext cx="4570413" cy="841375"/>
          </a:xfrm>
          <a:prstGeom prst="homePlate">
            <a:avLst>
              <a:gd name="adj" fmla="val 135802"/>
            </a:avLst>
          </a:prstGeom>
          <a:solidFill>
            <a:srgbClr val="EFB001"/>
          </a:solidFill>
          <a:ln w="57150" algn="ctr">
            <a:solidFill>
              <a:schemeClr val="tx1"/>
            </a:solidFill>
            <a:miter lim="800000"/>
            <a:headEnd/>
            <a:tailEnd/>
          </a:ln>
          <a:effectLst>
            <a:outerShdw dist="68392" dir="4091915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8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F2DC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Oval 24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97" name="Group 25"/>
          <p:cNvGrpSpPr>
            <a:grpSpLocks/>
          </p:cNvGrpSpPr>
          <p:nvPr userDrawn="1"/>
        </p:nvGrpSpPr>
        <p:grpSpPr bwMode="auto">
          <a:xfrm>
            <a:off x="0" y="1371600"/>
            <a:ext cx="9144000" cy="1143000"/>
            <a:chOff x="0" y="864"/>
            <a:chExt cx="5760" cy="720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0" y="864"/>
              <a:ext cx="5760" cy="720"/>
            </a:xfrm>
            <a:prstGeom prst="rect">
              <a:avLst/>
            </a:prstGeom>
            <a:solidFill>
              <a:srgbClr val="FCF4D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7251" dir="4832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b"/>
            <a:lstStyle/>
            <a:p>
              <a:pPr algn="l">
                <a:lnSpc>
                  <a:spcPct val="0"/>
                </a:lnSpc>
                <a:spcBef>
                  <a:spcPct val="50000"/>
                </a:spcBef>
              </a:pPr>
              <a:endParaRPr lang="en-US" sz="3200" b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pic>
          <p:nvPicPr>
            <p:cNvPr id="28699" name="Picture 27" descr="1320h0763 notepad with pen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" y="904"/>
              <a:ext cx="566" cy="635"/>
            </a:xfrm>
            <a:prstGeom prst="rect">
              <a:avLst/>
            </a:prstGeom>
            <a:noFill/>
            <a:ln>
              <a:noFill/>
            </a:ln>
            <a:effectLst>
              <a:outerShdw dist="45791" dir="8778596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1560513" y="227013"/>
            <a:ext cx="6024562" cy="841375"/>
          </a:xfrm>
          <a:prstGeom prst="roundRect">
            <a:avLst>
              <a:gd name="adj" fmla="val 16667"/>
            </a:avLst>
          </a:prstGeom>
          <a:solidFill>
            <a:srgbClr val="EFB001"/>
          </a:solidFill>
          <a:ln w="5715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9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676400"/>
            <a:ext cx="762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5" Type="http://schemas.openxmlformats.org/officeDocument/2006/relationships/comments" Target="../comments/comment8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comments" Target="../comments/comment9.xml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audio" Target="../media/audio1.wav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audio" Target="../media/audio2.wav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14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wmf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comments" Target="../comments/commen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comments" Target="../comments/comment7.xml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1752600"/>
            <a:ext cx="8458200" cy="1468438"/>
          </a:xfrm>
          <a:prstGeom prst="roundRect">
            <a:avLst>
              <a:gd name="adj" fmla="val 16667"/>
            </a:avLst>
          </a:prstGeom>
          <a:solidFill>
            <a:srgbClr val="EFB001"/>
          </a:solidFill>
          <a:ln w="5715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dirty="0" smtClean="0"/>
              <a:t>Adjectives with –</a:t>
            </a:r>
            <a:r>
              <a:rPr lang="en-US" sz="4400" dirty="0" err="1" smtClean="0"/>
              <a:t>ed</a:t>
            </a:r>
            <a:r>
              <a:rPr lang="en-US" sz="4400" dirty="0" smtClean="0"/>
              <a:t>/-</a:t>
            </a:r>
            <a:r>
              <a:rPr lang="en-US" sz="4400" dirty="0" err="1" smtClean="0"/>
              <a:t>ing</a:t>
            </a:r>
            <a:endParaRPr lang="en-US" sz="4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2973" y="3886200"/>
            <a:ext cx="3048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600" b="1" dirty="0" smtClean="0"/>
              <a:t>Make a Wish</a:t>
            </a:r>
            <a:endParaRPr lang="en-US" sz="36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0"/>
            <a:ext cx="1326004" cy="13234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en-US" sz="8000" dirty="0" smtClean="0"/>
              <a:t>12</a:t>
            </a:r>
            <a:endParaRPr lang="en-US" sz="8000" dirty="0"/>
          </a:p>
        </p:txBody>
      </p:sp>
      <p:pic>
        <p:nvPicPr>
          <p:cNvPr id="7" name="Picture 8" descr="202593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61987"/>
            <a:ext cx="2605088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33400" y="3352800"/>
            <a:ext cx="640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0" dirty="0">
                <a:solidFill>
                  <a:schemeClr val="tx1"/>
                </a:solidFill>
              </a:rPr>
              <a:t>That house is </a:t>
            </a:r>
            <a:r>
              <a:rPr lang="en-US" sz="2800" dirty="0" smtClean="0">
                <a:solidFill>
                  <a:srgbClr val="971328"/>
                </a:solidFill>
              </a:rPr>
              <a:t>bored or boring?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3962400" y="5791200"/>
            <a:ext cx="464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0" dirty="0" smtClean="0">
                <a:solidFill>
                  <a:schemeClr val="tx1"/>
                </a:solidFill>
              </a:rPr>
              <a:t>She is </a:t>
            </a:r>
            <a:r>
              <a:rPr lang="en-US" sz="2800" dirty="0" smtClean="0">
                <a:solidFill>
                  <a:srgbClr val="971328"/>
                </a:solidFill>
              </a:rPr>
              <a:t>excited,</a:t>
            </a:r>
            <a:r>
              <a:rPr lang="en-US" sz="2800" b="0" dirty="0" smtClean="0">
                <a:solidFill>
                  <a:schemeClr val="tx1"/>
                </a:solidFill>
              </a:rPr>
              <a:t> and her friends are </a:t>
            </a:r>
            <a:r>
              <a:rPr lang="en-US" sz="2800" dirty="0">
                <a:solidFill>
                  <a:srgbClr val="971328"/>
                </a:solidFill>
              </a:rPr>
              <a:t>exciting</a:t>
            </a:r>
            <a:r>
              <a:rPr lang="en-US" sz="280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86375" name="Picture 7" descr="204534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60098"/>
            <a:ext cx="2743200" cy="23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379" name="AutoShape 11"/>
          <p:cNvSpPr>
            <a:spLocks noChangeArrowheads="1"/>
          </p:cNvSpPr>
          <p:nvPr/>
        </p:nvSpPr>
        <p:spPr bwMode="auto">
          <a:xfrm>
            <a:off x="2895600" y="2743200"/>
            <a:ext cx="2667000" cy="685800"/>
          </a:xfrm>
          <a:prstGeom prst="downArrowCallout">
            <a:avLst>
              <a:gd name="adj1" fmla="val 36111"/>
              <a:gd name="adj2" fmla="val 36111"/>
              <a:gd name="adj3" fmla="val 16667"/>
              <a:gd name="adj4" fmla="val 66667"/>
            </a:avLst>
          </a:prstGeom>
          <a:solidFill>
            <a:srgbClr val="EFB00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Which is correct?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86382" name="Picture 14" descr="22031078_FUNFRIEND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191000"/>
            <a:ext cx="3276600" cy="2439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/>
      <p:bldP spid="1863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1447800" y="3519488"/>
            <a:ext cx="434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0" dirty="0">
                <a:solidFill>
                  <a:schemeClr val="tx1"/>
                </a:solidFill>
              </a:rPr>
              <a:t>I want </a:t>
            </a:r>
            <a:r>
              <a:rPr lang="en-US" sz="2800" b="0" dirty="0" smtClean="0">
                <a:solidFill>
                  <a:schemeClr val="tx1"/>
                </a:solidFill>
              </a:rPr>
              <a:t>an amazing house</a:t>
            </a:r>
            <a:endParaRPr lang="en-US" sz="2800" b="0" dirty="0">
              <a:solidFill>
                <a:schemeClr val="tx1"/>
              </a:solidFill>
            </a:endParaRPr>
          </a:p>
        </p:txBody>
      </p:sp>
      <p:pic>
        <p:nvPicPr>
          <p:cNvPr id="188427" name="Picture 11" descr="223295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90800"/>
            <a:ext cx="3276600" cy="24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3276600" y="5957888"/>
            <a:ext cx="457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0" dirty="0">
                <a:solidFill>
                  <a:schemeClr val="tx1"/>
                </a:solidFill>
              </a:rPr>
              <a:t>I want </a:t>
            </a:r>
            <a:r>
              <a:rPr lang="en-US" sz="2800" b="0" dirty="0" smtClean="0">
                <a:solidFill>
                  <a:schemeClr val="tx1"/>
                </a:solidFill>
              </a:rPr>
              <a:t>an exciting car</a:t>
            </a:r>
            <a:endParaRPr lang="en-US" sz="2800" b="0" dirty="0">
              <a:solidFill>
                <a:schemeClr val="tx1"/>
              </a:solidFill>
            </a:endParaRPr>
          </a:p>
        </p:txBody>
      </p:sp>
      <p:pic>
        <p:nvPicPr>
          <p:cNvPr id="188430" name="Picture 14" descr="2118753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5105400"/>
            <a:ext cx="2460625" cy="1417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/>
      <p:bldP spid="1884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411" name="Picture 19" descr="boy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2819400"/>
            <a:ext cx="10826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402" name="Picture 10" descr="Picture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00200"/>
            <a:ext cx="16160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396" name="Picture 4" descr="2211126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2492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404" name="AutoShape 12"/>
          <p:cNvSpPr>
            <a:spLocks noChangeArrowheads="1"/>
          </p:cNvSpPr>
          <p:nvPr/>
        </p:nvSpPr>
        <p:spPr bwMode="auto">
          <a:xfrm>
            <a:off x="4038600" y="1447800"/>
            <a:ext cx="2209800" cy="1371600"/>
          </a:xfrm>
          <a:prstGeom prst="wedgeRoundRectCallout">
            <a:avLst>
              <a:gd name="adj1" fmla="val 1292"/>
              <a:gd name="adj2" fmla="val 70139"/>
              <a:gd name="adj3" fmla="val 16667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sz="2800" b="0"/>
              <a:t>Look what I found on the street!</a:t>
            </a:r>
          </a:p>
        </p:txBody>
      </p:sp>
      <p:sp>
        <p:nvSpPr>
          <p:cNvPr id="187408" name="AutoShape 16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sz="4400" dirty="0"/>
              <a:t>A Typical Family 1</a:t>
            </a:r>
          </a:p>
        </p:txBody>
      </p:sp>
      <p:pic>
        <p:nvPicPr>
          <p:cNvPr id="187401" name="Picture 9" descr="Picture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3400" y="1447800"/>
            <a:ext cx="28194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416" name="Picture 24" descr="girl copy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3048000"/>
            <a:ext cx="2608263" cy="3810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54" name="AutoShape 18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/>
              <a:t>A Typical Family 2</a:t>
            </a:r>
          </a:p>
        </p:txBody>
      </p:sp>
      <p:pic>
        <p:nvPicPr>
          <p:cNvPr id="193555" name="Picture 19" descr="boyrigh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2362200"/>
            <a:ext cx="1228725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3548" name="AutoShape 12"/>
          <p:cNvSpPr>
            <a:spLocks noChangeArrowheads="1"/>
          </p:cNvSpPr>
          <p:nvPr/>
        </p:nvSpPr>
        <p:spPr bwMode="auto">
          <a:xfrm>
            <a:off x="381000" y="1524000"/>
            <a:ext cx="3810000" cy="1752600"/>
          </a:xfrm>
          <a:prstGeom prst="wedgeRoundRectCallout">
            <a:avLst>
              <a:gd name="adj1" fmla="val 54708"/>
              <a:gd name="adj2" fmla="val 50542"/>
              <a:gd name="adj3" fmla="val 16667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sz="2800" b="0"/>
              <a:t>It looks like a magic lamp. Let’s see if there’s a genie inside.</a:t>
            </a:r>
          </a:p>
        </p:txBody>
      </p:sp>
      <p:pic>
        <p:nvPicPr>
          <p:cNvPr id="193563" name="Picture 27" descr="girl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271303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7" name="Picture 27" descr="girlright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30353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6" name="Picture 26" descr="boyrigh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1304925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9" name="Picture 19" descr="19960619_geni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0"/>
            <a:ext cx="1655763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65" name="AutoShape 5"/>
          <p:cNvSpPr>
            <a:spLocks noChangeArrowheads="1"/>
          </p:cNvSpPr>
          <p:nvPr/>
        </p:nvSpPr>
        <p:spPr bwMode="auto">
          <a:xfrm>
            <a:off x="4114800" y="1447800"/>
            <a:ext cx="2819400" cy="1981200"/>
          </a:xfrm>
          <a:prstGeom prst="wedgeRoundRectCallout">
            <a:avLst>
              <a:gd name="adj1" fmla="val 77926"/>
              <a:gd name="adj2" fmla="val -14662"/>
              <a:gd name="adj3" fmla="val 16667"/>
            </a:avLst>
          </a:prstGeom>
          <a:solidFill>
            <a:srgbClr val="EFB00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sz="2800" b="0">
                <a:solidFill>
                  <a:schemeClr val="tx1"/>
                </a:solidFill>
              </a:rPr>
              <a:t>You each have one wish.</a:t>
            </a:r>
            <a:endParaRPr lang="en-US" sz="2800" b="0">
              <a:solidFill>
                <a:schemeClr val="tx1"/>
              </a:solidFill>
              <a:latin typeface="Copperplate Gothic Bold" pitchFamily="34" charset="0"/>
            </a:endParaRPr>
          </a:p>
        </p:txBody>
      </p:sp>
      <p:sp>
        <p:nvSpPr>
          <p:cNvPr id="194572" name="AutoShape 12"/>
          <p:cNvSpPr>
            <a:spLocks noChangeArrowheads="1"/>
          </p:cNvSpPr>
          <p:nvPr/>
        </p:nvSpPr>
        <p:spPr bwMode="auto">
          <a:xfrm>
            <a:off x="4495800" y="1676400"/>
            <a:ext cx="2286000" cy="1524000"/>
          </a:xfrm>
          <a:prstGeom prst="wedgeRoundRectCallout">
            <a:avLst>
              <a:gd name="adj1" fmla="val 86528"/>
              <a:gd name="adj2" fmla="val -24894"/>
              <a:gd name="adj3" fmla="val 16667"/>
            </a:avLst>
          </a:prstGeom>
          <a:solidFill>
            <a:srgbClr val="EFB00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sz="2800" b="0">
                <a:solidFill>
                  <a:schemeClr val="tx1"/>
                </a:solidFill>
              </a:rPr>
              <a:t>SPEAK!</a:t>
            </a:r>
            <a:endParaRPr lang="en-US" sz="2800" b="0">
              <a:solidFill>
                <a:schemeClr val="tx1"/>
              </a:solidFill>
              <a:latin typeface="Copperplate Gothic Bold" pitchFamily="34" charset="0"/>
            </a:endParaRPr>
          </a:p>
        </p:txBody>
      </p:sp>
      <p:sp>
        <p:nvSpPr>
          <p:cNvPr id="194576" name="AutoShape 16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/>
              <a:t>A Typical Family 3</a:t>
            </a:r>
          </a:p>
        </p:txBody>
      </p:sp>
      <p:pic>
        <p:nvPicPr>
          <p:cNvPr id="194583" name="Picture 23" descr="lampleft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1275" y="5029200"/>
            <a:ext cx="1371600" cy="1447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nimBg="1"/>
      <p:bldP spid="1945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23" name="Picture 15" descr="boyrigh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9800"/>
            <a:ext cx="120808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610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sz="4400"/>
              <a:t>Adjectives 1</a:t>
            </a:r>
          </a:p>
        </p:txBody>
      </p:sp>
      <p:pic>
        <p:nvPicPr>
          <p:cNvPr id="196638" name="Picture 30" descr="car copy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3662363"/>
            <a:ext cx="3225800" cy="2293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6617" name="AutoShape 9"/>
          <p:cNvSpPr>
            <a:spLocks noChangeArrowheads="1"/>
          </p:cNvSpPr>
          <p:nvPr/>
        </p:nvSpPr>
        <p:spPr bwMode="auto">
          <a:xfrm>
            <a:off x="5943600" y="1447800"/>
            <a:ext cx="2819400" cy="990600"/>
          </a:xfrm>
          <a:prstGeom prst="wedgeRoundRectCallout">
            <a:avLst>
              <a:gd name="adj1" fmla="val -73931"/>
              <a:gd name="adj2" fmla="val 125319"/>
              <a:gd name="adj3" fmla="val 16667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sz="2800" b="0"/>
              <a:t>A </a:t>
            </a:r>
            <a:r>
              <a:rPr lang="en-US" sz="2800">
                <a:solidFill>
                  <a:srgbClr val="FBD25F"/>
                </a:solidFill>
              </a:rPr>
              <a:t>blue</a:t>
            </a:r>
            <a:r>
              <a:rPr lang="en-US" sz="2800" b="0"/>
              <a:t> car! Cool!</a:t>
            </a:r>
          </a:p>
        </p:txBody>
      </p:sp>
      <p:pic>
        <p:nvPicPr>
          <p:cNvPr id="196624" name="Picture 16" descr="boyn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0"/>
            <a:ext cx="1179513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613" name="AutoShape 5"/>
          <p:cNvSpPr>
            <a:spLocks noChangeArrowheads="1"/>
          </p:cNvSpPr>
          <p:nvPr/>
        </p:nvSpPr>
        <p:spPr bwMode="auto">
          <a:xfrm>
            <a:off x="5448300" y="1447800"/>
            <a:ext cx="3505200" cy="1447800"/>
          </a:xfrm>
          <a:prstGeom prst="wedgeRoundRectCallout">
            <a:avLst>
              <a:gd name="adj1" fmla="val -54301"/>
              <a:gd name="adj2" fmla="val 60306"/>
              <a:gd name="adj3" fmla="val 16667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sz="2800" b="0" dirty="0"/>
              <a:t>That’s an </a:t>
            </a:r>
            <a:r>
              <a:rPr lang="en-US" sz="2800" dirty="0" smtClean="0">
                <a:solidFill>
                  <a:srgbClr val="FBD25F"/>
                </a:solidFill>
              </a:rPr>
              <a:t>old and boring</a:t>
            </a:r>
            <a:r>
              <a:rPr lang="en-US" sz="2800" b="0" dirty="0" smtClean="0"/>
              <a:t> </a:t>
            </a:r>
            <a:r>
              <a:rPr lang="en-US" sz="2800" b="0" dirty="0"/>
              <a:t>car. I want an </a:t>
            </a:r>
            <a:r>
              <a:rPr lang="en-US" sz="2800" dirty="0" smtClean="0">
                <a:solidFill>
                  <a:srgbClr val="FBD25F"/>
                </a:solidFill>
              </a:rPr>
              <a:t>interesting</a:t>
            </a:r>
            <a:r>
              <a:rPr lang="en-US" sz="2800" b="0" dirty="0" smtClean="0"/>
              <a:t> </a:t>
            </a:r>
            <a:r>
              <a:rPr lang="en-US" sz="2800" b="0" dirty="0"/>
              <a:t>car!</a:t>
            </a:r>
          </a:p>
        </p:txBody>
      </p:sp>
      <p:pic>
        <p:nvPicPr>
          <p:cNvPr id="196646" name="Picture 38" descr="NEWCAR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2743200"/>
            <a:ext cx="401955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6647" name="AutoShape 39"/>
          <p:cNvSpPr>
            <a:spLocks noChangeArrowheads="1"/>
          </p:cNvSpPr>
          <p:nvPr/>
        </p:nvSpPr>
        <p:spPr bwMode="auto">
          <a:xfrm>
            <a:off x="609600" y="1600200"/>
            <a:ext cx="3200400" cy="914400"/>
          </a:xfrm>
          <a:prstGeom prst="wedgeRoundRectCallout">
            <a:avLst>
              <a:gd name="adj1" fmla="val 46231"/>
              <a:gd name="adj2" fmla="val 93403"/>
              <a:gd name="adj3" fmla="val 16667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sz="2800" b="0"/>
              <a:t>One wish? OK.</a:t>
            </a:r>
          </a:p>
        </p:txBody>
      </p:sp>
      <p:sp>
        <p:nvSpPr>
          <p:cNvPr id="196649" name="AutoShape 41"/>
          <p:cNvSpPr>
            <a:spLocks noChangeArrowheads="1"/>
          </p:cNvSpPr>
          <p:nvPr/>
        </p:nvSpPr>
        <p:spPr bwMode="auto">
          <a:xfrm>
            <a:off x="152400" y="2895600"/>
            <a:ext cx="4419600" cy="3581400"/>
          </a:xfrm>
          <a:prstGeom prst="irregularSeal2">
            <a:avLst/>
          </a:prstGeom>
          <a:gradFill rotWithShape="1">
            <a:gsLst>
              <a:gs pos="0">
                <a:srgbClr val="EFB001"/>
              </a:gs>
              <a:gs pos="100000">
                <a:srgbClr val="EFB001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571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50" name="AutoShape 42"/>
          <p:cNvSpPr>
            <a:spLocks noChangeArrowheads="1"/>
          </p:cNvSpPr>
          <p:nvPr/>
        </p:nvSpPr>
        <p:spPr bwMode="auto">
          <a:xfrm>
            <a:off x="4724400" y="2819400"/>
            <a:ext cx="4953000" cy="3733800"/>
          </a:xfrm>
          <a:prstGeom prst="irregularSeal2">
            <a:avLst/>
          </a:prstGeom>
          <a:gradFill rotWithShape="1">
            <a:gsLst>
              <a:gs pos="0">
                <a:srgbClr val="EFB001"/>
              </a:gs>
              <a:gs pos="100000">
                <a:srgbClr val="EFB001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571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8" name="AutoShape 40"/>
          <p:cNvSpPr>
            <a:spLocks noChangeArrowheads="1"/>
          </p:cNvSpPr>
          <p:nvPr/>
        </p:nvSpPr>
        <p:spPr bwMode="auto">
          <a:xfrm>
            <a:off x="533400" y="1524000"/>
            <a:ext cx="3200400" cy="914400"/>
          </a:xfrm>
          <a:prstGeom prst="wedgeRoundRectCallout">
            <a:avLst>
              <a:gd name="adj1" fmla="val 54662"/>
              <a:gd name="adj2" fmla="val 101042"/>
              <a:gd name="adj3" fmla="val 16667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sz="2800" b="0"/>
              <a:t>I want a car.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6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6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92" decel="100000"/>
                                        <p:tgtEl>
                                          <p:spTgt spid="1966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92" decel="100000"/>
                                        <p:tgtEl>
                                          <p:spTgt spid="19664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664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192" fill="hold"/>
                                        <p:tgtEl>
                                          <p:spTgt spid="196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6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92" fill="hold"/>
                                        <p:tgtEl>
                                          <p:spTgt spid="196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6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i_bell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966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966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6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6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6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92" decel="100000"/>
                                        <p:tgtEl>
                                          <p:spTgt spid="1966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192" decel="100000"/>
                                        <p:tgtEl>
                                          <p:spTgt spid="1966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66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2" dur="192" fill="hold"/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4" dur="192" fill="hold"/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5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i_bell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966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966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7" grpId="0" animBg="1"/>
      <p:bldP spid="196613" grpId="0" animBg="1"/>
      <p:bldP spid="196647" grpId="1" animBg="1"/>
      <p:bldP spid="196649" grpId="0" animBg="1"/>
      <p:bldP spid="196649" grpId="1" animBg="1"/>
      <p:bldP spid="196649" grpId="2" animBg="1"/>
      <p:bldP spid="196650" grpId="0" animBg="1"/>
      <p:bldP spid="196650" grpId="1" animBg="1"/>
      <p:bldP spid="196650" grpId="2" animBg="1"/>
      <p:bldP spid="196648" grpId="0" animBg="1"/>
      <p:bldP spid="19664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62" name="Picture 30" descr="girl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895600"/>
            <a:ext cx="1768475" cy="3687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7650" name="Picture 18" descr="22031078_FUNFRIEND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1400"/>
            <a:ext cx="3571875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34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sz="4400"/>
              <a:t>Adjectives 2</a:t>
            </a:r>
          </a:p>
        </p:txBody>
      </p:sp>
      <p:sp>
        <p:nvSpPr>
          <p:cNvPr id="197637" name="AutoShape 5"/>
          <p:cNvSpPr>
            <a:spLocks noChangeArrowheads="1"/>
          </p:cNvSpPr>
          <p:nvPr/>
        </p:nvSpPr>
        <p:spPr bwMode="auto">
          <a:xfrm>
            <a:off x="457200" y="1600200"/>
            <a:ext cx="2971800" cy="1447800"/>
          </a:xfrm>
          <a:prstGeom prst="wedgeRoundRectCallout">
            <a:avLst>
              <a:gd name="adj1" fmla="val 64264"/>
              <a:gd name="adj2" fmla="val 61843"/>
              <a:gd name="adj3" fmla="val 16667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sz="2800" b="0" dirty="0"/>
              <a:t> I’m </a:t>
            </a:r>
            <a:r>
              <a:rPr lang="en-US" sz="2800" b="0" dirty="0" smtClean="0"/>
              <a:t>bored. </a:t>
            </a:r>
            <a:r>
              <a:rPr lang="en-US" sz="2800" b="0" dirty="0"/>
              <a:t>I want some friends.</a:t>
            </a:r>
          </a:p>
        </p:txBody>
      </p:sp>
      <p:sp>
        <p:nvSpPr>
          <p:cNvPr id="197639" name="AutoShape 7"/>
          <p:cNvSpPr>
            <a:spLocks noChangeArrowheads="1"/>
          </p:cNvSpPr>
          <p:nvPr/>
        </p:nvSpPr>
        <p:spPr bwMode="auto">
          <a:xfrm>
            <a:off x="4953000" y="1447800"/>
            <a:ext cx="3733800" cy="1447800"/>
          </a:xfrm>
          <a:prstGeom prst="wedgeRoundRectCallout">
            <a:avLst>
              <a:gd name="adj1" fmla="val -52468"/>
              <a:gd name="adj2" fmla="val 83991"/>
              <a:gd name="adj3" fmla="val 16667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sz="2800" b="0"/>
              <a:t>Those guys are </a:t>
            </a:r>
            <a:r>
              <a:rPr lang="en-US" sz="2800">
                <a:solidFill>
                  <a:schemeClr val="accent1"/>
                </a:solidFill>
              </a:rPr>
              <a:t>boring</a:t>
            </a:r>
            <a:r>
              <a:rPr lang="en-US" sz="2800" b="0"/>
              <a:t>. I want some </a:t>
            </a:r>
            <a:r>
              <a:rPr lang="en-US" sz="2800">
                <a:solidFill>
                  <a:schemeClr val="accent1"/>
                </a:solidFill>
              </a:rPr>
              <a:t>exciting</a:t>
            </a:r>
            <a:r>
              <a:rPr lang="en-US" sz="2800" b="0"/>
              <a:t> friends.</a:t>
            </a:r>
          </a:p>
        </p:txBody>
      </p:sp>
      <p:pic>
        <p:nvPicPr>
          <p:cNvPr id="197654" name="Picture 22" descr="7403883_boring boy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262731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63" name="AutoShape 31"/>
          <p:cNvSpPr>
            <a:spLocks noChangeArrowheads="1"/>
          </p:cNvSpPr>
          <p:nvPr/>
        </p:nvSpPr>
        <p:spPr bwMode="auto">
          <a:xfrm rot="2365789">
            <a:off x="-393700" y="2293938"/>
            <a:ext cx="4576763" cy="5207000"/>
          </a:xfrm>
          <a:prstGeom prst="irregularSeal2">
            <a:avLst/>
          </a:prstGeom>
          <a:gradFill rotWithShape="1">
            <a:gsLst>
              <a:gs pos="0">
                <a:srgbClr val="EFB001"/>
              </a:gs>
              <a:gs pos="100000">
                <a:srgbClr val="EFB001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571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64" name="AutoShape 32"/>
          <p:cNvSpPr>
            <a:spLocks noChangeArrowheads="1"/>
          </p:cNvSpPr>
          <p:nvPr/>
        </p:nvSpPr>
        <p:spPr bwMode="auto">
          <a:xfrm rot="489522">
            <a:off x="4953000" y="2362200"/>
            <a:ext cx="4800600" cy="4495800"/>
          </a:xfrm>
          <a:prstGeom prst="irregularSeal2">
            <a:avLst/>
          </a:prstGeom>
          <a:gradFill rotWithShape="1">
            <a:gsLst>
              <a:gs pos="0">
                <a:srgbClr val="EFB001"/>
              </a:gs>
              <a:gs pos="100000">
                <a:srgbClr val="EFB001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571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92" decel="100000"/>
                                        <p:tgtEl>
                                          <p:spTgt spid="1976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92" decel="100000"/>
                                        <p:tgtEl>
                                          <p:spTgt spid="19766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3" dur="192" fill="hold"/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4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192" fill="hold"/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i_bell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76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76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92" decel="100000"/>
                                        <p:tgtEl>
                                          <p:spTgt spid="1976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92" decel="100000"/>
                                        <p:tgtEl>
                                          <p:spTgt spid="19766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766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3" dur="192" fill="hold"/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4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5" dur="192" fill="hold"/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i_bell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976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976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7" grpId="1" animBg="1"/>
      <p:bldP spid="197639" grpId="0" animBg="1"/>
      <p:bldP spid="197639" grpId="1" animBg="1"/>
      <p:bldP spid="197663" grpId="0" animBg="1"/>
      <p:bldP spid="197663" grpId="1" animBg="1"/>
      <p:bldP spid="197663" grpId="2" animBg="1"/>
      <p:bldP spid="197664" grpId="0" animBg="1"/>
      <p:bldP spid="197664" grpId="1" animBg="1"/>
      <p:bldP spid="197664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71" name="Freeform 15"/>
          <p:cNvSpPr>
            <a:spLocks/>
          </p:cNvSpPr>
          <p:nvPr/>
        </p:nvSpPr>
        <p:spPr bwMode="auto">
          <a:xfrm>
            <a:off x="4495800" y="4191000"/>
            <a:ext cx="2014538" cy="2371725"/>
          </a:xfrm>
          <a:custGeom>
            <a:avLst/>
            <a:gdLst>
              <a:gd name="T0" fmla="*/ 807 w 1269"/>
              <a:gd name="T1" fmla="*/ 18 h 1494"/>
              <a:gd name="T2" fmla="*/ 861 w 1269"/>
              <a:gd name="T3" fmla="*/ 90 h 1494"/>
              <a:gd name="T4" fmla="*/ 942 w 1269"/>
              <a:gd name="T5" fmla="*/ 207 h 1494"/>
              <a:gd name="T6" fmla="*/ 1041 w 1269"/>
              <a:gd name="T7" fmla="*/ 243 h 1494"/>
              <a:gd name="T8" fmla="*/ 1068 w 1269"/>
              <a:gd name="T9" fmla="*/ 522 h 1494"/>
              <a:gd name="T10" fmla="*/ 1194 w 1269"/>
              <a:gd name="T11" fmla="*/ 576 h 1494"/>
              <a:gd name="T12" fmla="*/ 1248 w 1269"/>
              <a:gd name="T13" fmla="*/ 594 h 1494"/>
              <a:gd name="T14" fmla="*/ 1230 w 1269"/>
              <a:gd name="T15" fmla="*/ 846 h 1494"/>
              <a:gd name="T16" fmla="*/ 1221 w 1269"/>
              <a:gd name="T17" fmla="*/ 963 h 1494"/>
              <a:gd name="T18" fmla="*/ 1212 w 1269"/>
              <a:gd name="T19" fmla="*/ 1008 h 1494"/>
              <a:gd name="T20" fmla="*/ 1140 w 1269"/>
              <a:gd name="T21" fmla="*/ 1296 h 1494"/>
              <a:gd name="T22" fmla="*/ 987 w 1269"/>
              <a:gd name="T23" fmla="*/ 1368 h 1494"/>
              <a:gd name="T24" fmla="*/ 942 w 1269"/>
              <a:gd name="T25" fmla="*/ 1449 h 1494"/>
              <a:gd name="T26" fmla="*/ 879 w 1269"/>
              <a:gd name="T27" fmla="*/ 1467 h 1494"/>
              <a:gd name="T28" fmla="*/ 843 w 1269"/>
              <a:gd name="T29" fmla="*/ 1485 h 1494"/>
              <a:gd name="T30" fmla="*/ 816 w 1269"/>
              <a:gd name="T31" fmla="*/ 1494 h 1494"/>
              <a:gd name="T32" fmla="*/ 600 w 1269"/>
              <a:gd name="T33" fmla="*/ 1476 h 1494"/>
              <a:gd name="T34" fmla="*/ 222 w 1269"/>
              <a:gd name="T35" fmla="*/ 1359 h 1494"/>
              <a:gd name="T36" fmla="*/ 168 w 1269"/>
              <a:gd name="T37" fmla="*/ 1314 h 1494"/>
              <a:gd name="T38" fmla="*/ 78 w 1269"/>
              <a:gd name="T39" fmla="*/ 1269 h 1494"/>
              <a:gd name="T40" fmla="*/ 33 w 1269"/>
              <a:gd name="T41" fmla="*/ 1215 h 1494"/>
              <a:gd name="T42" fmla="*/ 15 w 1269"/>
              <a:gd name="T43" fmla="*/ 1152 h 1494"/>
              <a:gd name="T44" fmla="*/ 24 w 1269"/>
              <a:gd name="T45" fmla="*/ 810 h 1494"/>
              <a:gd name="T46" fmla="*/ 87 w 1269"/>
              <a:gd name="T47" fmla="*/ 675 h 1494"/>
              <a:gd name="T48" fmla="*/ 105 w 1269"/>
              <a:gd name="T49" fmla="*/ 621 h 1494"/>
              <a:gd name="T50" fmla="*/ 159 w 1269"/>
              <a:gd name="T51" fmla="*/ 513 h 1494"/>
              <a:gd name="T52" fmla="*/ 231 w 1269"/>
              <a:gd name="T53" fmla="*/ 351 h 1494"/>
              <a:gd name="T54" fmla="*/ 312 w 1269"/>
              <a:gd name="T55" fmla="*/ 252 h 1494"/>
              <a:gd name="T56" fmla="*/ 366 w 1269"/>
              <a:gd name="T57" fmla="*/ 234 h 1494"/>
              <a:gd name="T58" fmla="*/ 420 w 1269"/>
              <a:gd name="T59" fmla="*/ 198 h 1494"/>
              <a:gd name="T60" fmla="*/ 537 w 1269"/>
              <a:gd name="T61" fmla="*/ 144 h 1494"/>
              <a:gd name="T62" fmla="*/ 591 w 1269"/>
              <a:gd name="T63" fmla="*/ 108 h 1494"/>
              <a:gd name="T64" fmla="*/ 618 w 1269"/>
              <a:gd name="T65" fmla="*/ 90 h 1494"/>
              <a:gd name="T66" fmla="*/ 744 w 1269"/>
              <a:gd name="T67" fmla="*/ 0 h 1494"/>
              <a:gd name="T68" fmla="*/ 789 w 1269"/>
              <a:gd name="T69" fmla="*/ 9 h 1494"/>
              <a:gd name="T70" fmla="*/ 807 w 1269"/>
              <a:gd name="T71" fmla="*/ 18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69" h="1494">
                <a:moveTo>
                  <a:pt x="807" y="18"/>
                </a:moveTo>
                <a:cubicBezTo>
                  <a:pt x="821" y="60"/>
                  <a:pt x="844" y="51"/>
                  <a:pt x="861" y="90"/>
                </a:cubicBezTo>
                <a:cubicBezTo>
                  <a:pt x="889" y="152"/>
                  <a:pt x="870" y="183"/>
                  <a:pt x="942" y="207"/>
                </a:cubicBezTo>
                <a:cubicBezTo>
                  <a:pt x="1001" y="197"/>
                  <a:pt x="1009" y="195"/>
                  <a:pt x="1041" y="243"/>
                </a:cubicBezTo>
                <a:cubicBezTo>
                  <a:pt x="1028" y="332"/>
                  <a:pt x="1006" y="447"/>
                  <a:pt x="1068" y="522"/>
                </a:cubicBezTo>
                <a:cubicBezTo>
                  <a:pt x="1103" y="564"/>
                  <a:pt x="1146" y="563"/>
                  <a:pt x="1194" y="576"/>
                </a:cubicBezTo>
                <a:cubicBezTo>
                  <a:pt x="1212" y="581"/>
                  <a:pt x="1248" y="594"/>
                  <a:pt x="1248" y="594"/>
                </a:cubicBezTo>
                <a:cubicBezTo>
                  <a:pt x="1269" y="676"/>
                  <a:pt x="1250" y="765"/>
                  <a:pt x="1230" y="846"/>
                </a:cubicBezTo>
                <a:cubicBezTo>
                  <a:pt x="1227" y="885"/>
                  <a:pt x="1225" y="924"/>
                  <a:pt x="1221" y="963"/>
                </a:cubicBezTo>
                <a:cubicBezTo>
                  <a:pt x="1219" y="978"/>
                  <a:pt x="1213" y="993"/>
                  <a:pt x="1212" y="1008"/>
                </a:cubicBezTo>
                <a:cubicBezTo>
                  <a:pt x="1204" y="1102"/>
                  <a:pt x="1223" y="1227"/>
                  <a:pt x="1140" y="1296"/>
                </a:cubicBezTo>
                <a:cubicBezTo>
                  <a:pt x="1098" y="1331"/>
                  <a:pt x="1034" y="1337"/>
                  <a:pt x="987" y="1368"/>
                </a:cubicBezTo>
                <a:cubicBezTo>
                  <a:pt x="972" y="1390"/>
                  <a:pt x="963" y="1432"/>
                  <a:pt x="942" y="1449"/>
                </a:cubicBezTo>
                <a:cubicBezTo>
                  <a:pt x="936" y="1454"/>
                  <a:pt x="882" y="1466"/>
                  <a:pt x="879" y="1467"/>
                </a:cubicBezTo>
                <a:cubicBezTo>
                  <a:pt x="866" y="1472"/>
                  <a:pt x="855" y="1480"/>
                  <a:pt x="843" y="1485"/>
                </a:cubicBezTo>
                <a:cubicBezTo>
                  <a:pt x="834" y="1489"/>
                  <a:pt x="825" y="1491"/>
                  <a:pt x="816" y="1494"/>
                </a:cubicBezTo>
                <a:cubicBezTo>
                  <a:pt x="753" y="1490"/>
                  <a:pt x="668" y="1490"/>
                  <a:pt x="600" y="1476"/>
                </a:cubicBezTo>
                <a:cubicBezTo>
                  <a:pt x="471" y="1450"/>
                  <a:pt x="346" y="1400"/>
                  <a:pt x="222" y="1359"/>
                </a:cubicBezTo>
                <a:cubicBezTo>
                  <a:pt x="200" y="1352"/>
                  <a:pt x="185" y="1328"/>
                  <a:pt x="168" y="1314"/>
                </a:cubicBezTo>
                <a:cubicBezTo>
                  <a:pt x="142" y="1293"/>
                  <a:pt x="108" y="1284"/>
                  <a:pt x="78" y="1269"/>
                </a:cubicBezTo>
                <a:cubicBezTo>
                  <a:pt x="65" y="1250"/>
                  <a:pt x="45" y="1235"/>
                  <a:pt x="33" y="1215"/>
                </a:cubicBezTo>
                <a:cubicBezTo>
                  <a:pt x="22" y="1196"/>
                  <a:pt x="22" y="1173"/>
                  <a:pt x="15" y="1152"/>
                </a:cubicBezTo>
                <a:cubicBezTo>
                  <a:pt x="4" y="1039"/>
                  <a:pt x="0" y="922"/>
                  <a:pt x="24" y="810"/>
                </a:cubicBezTo>
                <a:cubicBezTo>
                  <a:pt x="36" y="753"/>
                  <a:pt x="55" y="722"/>
                  <a:pt x="87" y="675"/>
                </a:cubicBezTo>
                <a:cubicBezTo>
                  <a:pt x="98" y="659"/>
                  <a:pt x="94" y="637"/>
                  <a:pt x="105" y="621"/>
                </a:cubicBezTo>
                <a:cubicBezTo>
                  <a:pt x="127" y="588"/>
                  <a:pt x="147" y="550"/>
                  <a:pt x="159" y="513"/>
                </a:cubicBezTo>
                <a:cubicBezTo>
                  <a:pt x="167" y="437"/>
                  <a:pt x="168" y="393"/>
                  <a:pt x="231" y="351"/>
                </a:cubicBezTo>
                <a:cubicBezTo>
                  <a:pt x="253" y="318"/>
                  <a:pt x="273" y="269"/>
                  <a:pt x="312" y="252"/>
                </a:cubicBezTo>
                <a:cubicBezTo>
                  <a:pt x="329" y="244"/>
                  <a:pt x="350" y="245"/>
                  <a:pt x="366" y="234"/>
                </a:cubicBezTo>
                <a:cubicBezTo>
                  <a:pt x="384" y="222"/>
                  <a:pt x="420" y="198"/>
                  <a:pt x="420" y="198"/>
                </a:cubicBezTo>
                <a:cubicBezTo>
                  <a:pt x="457" y="142"/>
                  <a:pt x="485" y="179"/>
                  <a:pt x="537" y="144"/>
                </a:cubicBezTo>
                <a:cubicBezTo>
                  <a:pt x="555" y="132"/>
                  <a:pt x="573" y="120"/>
                  <a:pt x="591" y="108"/>
                </a:cubicBezTo>
                <a:cubicBezTo>
                  <a:pt x="600" y="102"/>
                  <a:pt x="618" y="90"/>
                  <a:pt x="618" y="90"/>
                </a:cubicBezTo>
                <a:cubicBezTo>
                  <a:pt x="647" y="46"/>
                  <a:pt x="694" y="17"/>
                  <a:pt x="744" y="0"/>
                </a:cubicBezTo>
                <a:cubicBezTo>
                  <a:pt x="759" y="3"/>
                  <a:pt x="776" y="1"/>
                  <a:pt x="789" y="9"/>
                </a:cubicBezTo>
                <a:cubicBezTo>
                  <a:pt x="810" y="23"/>
                  <a:pt x="787" y="58"/>
                  <a:pt x="807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198665" name="Picture 9" descr="17530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43400"/>
            <a:ext cx="35052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7" name="Picture 11" descr="2203009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76400"/>
            <a:ext cx="2640013" cy="28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4" name="Picture 8" descr="771945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22288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58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sz="4400"/>
              <a:t>Adjectives 3</a:t>
            </a:r>
          </a:p>
        </p:txBody>
      </p:sp>
      <p:sp>
        <p:nvSpPr>
          <p:cNvPr id="198660" name="AutoShape 4"/>
          <p:cNvSpPr>
            <a:spLocks noChangeArrowheads="1"/>
          </p:cNvSpPr>
          <p:nvPr/>
        </p:nvSpPr>
        <p:spPr bwMode="auto">
          <a:xfrm>
            <a:off x="1981200" y="1371600"/>
            <a:ext cx="3200400" cy="914400"/>
          </a:xfrm>
          <a:prstGeom prst="wedgeRoundRectCallout">
            <a:avLst>
              <a:gd name="adj1" fmla="val 64139"/>
              <a:gd name="adj2" fmla="val 90972"/>
              <a:gd name="adj3" fmla="val 16667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sz="2800" b="0"/>
              <a:t>I want a house.</a:t>
            </a:r>
          </a:p>
        </p:txBody>
      </p:sp>
      <p:sp>
        <p:nvSpPr>
          <p:cNvPr id="198662" name="AutoShape 6"/>
          <p:cNvSpPr>
            <a:spLocks noChangeArrowheads="1"/>
          </p:cNvSpPr>
          <p:nvPr/>
        </p:nvSpPr>
        <p:spPr bwMode="auto">
          <a:xfrm>
            <a:off x="1752600" y="1981200"/>
            <a:ext cx="3886200" cy="1219200"/>
          </a:xfrm>
          <a:prstGeom prst="wedgeRoundRectCallout">
            <a:avLst>
              <a:gd name="adj1" fmla="val 103801"/>
              <a:gd name="adj2" fmla="val -9894"/>
              <a:gd name="adj3" fmla="val 16667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sz="2800" b="0" dirty="0"/>
              <a:t>That house is </a:t>
            </a:r>
            <a:r>
              <a:rPr lang="en-US" sz="2800" dirty="0">
                <a:solidFill>
                  <a:srgbClr val="FBD25F"/>
                </a:solidFill>
              </a:rPr>
              <a:t>small</a:t>
            </a:r>
            <a:r>
              <a:rPr lang="en-US" sz="2800" b="0" dirty="0"/>
              <a:t>. </a:t>
            </a:r>
            <a:r>
              <a:rPr lang="en-US" sz="2800" b="0" dirty="0" smtClean="0"/>
              <a:t>I am disappointed. </a:t>
            </a:r>
            <a:r>
              <a:rPr lang="en-US" sz="2800" b="0" dirty="0" smtClean="0">
                <a:sym typeface="Wingdings" pitchFamily="2" charset="2"/>
              </a:rPr>
              <a:t> I </a:t>
            </a:r>
            <a:r>
              <a:rPr lang="en-US" sz="2800" b="0" dirty="0" smtClean="0"/>
              <a:t> </a:t>
            </a:r>
            <a:r>
              <a:rPr lang="en-US" sz="2800" b="0" dirty="0"/>
              <a:t>want a </a:t>
            </a:r>
            <a:r>
              <a:rPr lang="en-US" sz="2800" dirty="0">
                <a:solidFill>
                  <a:srgbClr val="FBD25F"/>
                </a:solidFill>
              </a:rPr>
              <a:t>big</a:t>
            </a:r>
            <a:r>
              <a:rPr lang="en-US" sz="2800" b="0" dirty="0"/>
              <a:t> house.</a:t>
            </a:r>
          </a:p>
        </p:txBody>
      </p:sp>
      <p:sp>
        <p:nvSpPr>
          <p:cNvPr id="198663" name="AutoShape 7"/>
          <p:cNvSpPr>
            <a:spLocks noChangeArrowheads="1"/>
          </p:cNvSpPr>
          <p:nvPr/>
        </p:nvSpPr>
        <p:spPr bwMode="auto">
          <a:xfrm>
            <a:off x="2286000" y="1976712"/>
            <a:ext cx="3352800" cy="1143000"/>
          </a:xfrm>
          <a:prstGeom prst="wedgeRoundRectCallout">
            <a:avLst>
              <a:gd name="adj1" fmla="val 98009"/>
              <a:gd name="adj2" fmla="val 10833"/>
              <a:gd name="adj3" fmla="val 16667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sz="2800" b="0"/>
              <a:t>Wow! That’s </a:t>
            </a:r>
            <a:r>
              <a:rPr lang="en-US" sz="2800">
                <a:solidFill>
                  <a:srgbClr val="FBD25F"/>
                </a:solidFill>
              </a:rPr>
              <a:t>perfect</a:t>
            </a:r>
            <a:r>
              <a:rPr lang="en-US" sz="2800" b="0"/>
              <a:t>!</a:t>
            </a:r>
          </a:p>
        </p:txBody>
      </p:sp>
      <p:sp>
        <p:nvSpPr>
          <p:cNvPr id="198683" name="AutoShape 27"/>
          <p:cNvSpPr>
            <a:spLocks noChangeArrowheads="1"/>
          </p:cNvSpPr>
          <p:nvPr/>
        </p:nvSpPr>
        <p:spPr bwMode="auto">
          <a:xfrm rot="3714754">
            <a:off x="-513556" y="2739231"/>
            <a:ext cx="4414837" cy="4724401"/>
          </a:xfrm>
          <a:prstGeom prst="irregularSeal2">
            <a:avLst/>
          </a:prstGeom>
          <a:gradFill rotWithShape="1">
            <a:gsLst>
              <a:gs pos="0">
                <a:srgbClr val="EFB001"/>
              </a:gs>
              <a:gs pos="100000">
                <a:srgbClr val="EFB001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571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84" name="AutoShape 28"/>
          <p:cNvSpPr>
            <a:spLocks noChangeArrowheads="1"/>
          </p:cNvSpPr>
          <p:nvPr/>
        </p:nvSpPr>
        <p:spPr bwMode="auto">
          <a:xfrm rot="1427886">
            <a:off x="2584450" y="3759200"/>
            <a:ext cx="5318125" cy="3581400"/>
          </a:xfrm>
          <a:prstGeom prst="irregularSeal2">
            <a:avLst/>
          </a:prstGeom>
          <a:gradFill rotWithShape="1">
            <a:gsLst>
              <a:gs pos="0">
                <a:srgbClr val="EFB001"/>
              </a:gs>
              <a:gs pos="100000">
                <a:srgbClr val="EFB001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571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2" decel="100000"/>
                                        <p:tgtEl>
                                          <p:spTgt spid="1986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2" decel="100000"/>
                                        <p:tgtEl>
                                          <p:spTgt spid="19868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2" fill="hold"/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2" fill="hold"/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i_bell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86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86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92" decel="100000"/>
                                        <p:tgtEl>
                                          <p:spTgt spid="1986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92" decel="100000"/>
                                        <p:tgtEl>
                                          <p:spTgt spid="19868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1" dur="192" fill="hold"/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3" dur="192" fill="hold"/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4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i_bell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986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986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1" animBg="1"/>
      <p:bldP spid="198662" grpId="0" animBg="1"/>
      <p:bldP spid="198663" grpId="0" animBg="1"/>
      <p:bldP spid="198683" grpId="0" animBg="1"/>
      <p:bldP spid="198683" grpId="1" animBg="1"/>
      <p:bldP spid="198683" grpId="2" animBg="1"/>
      <p:bldP spid="198684" grpId="0" animBg="1"/>
      <p:bldP spid="198684" grpId="1" animBg="1"/>
      <p:bldP spid="198684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9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3047999"/>
            <a:ext cx="3200400" cy="3079171"/>
          </a:xfrm>
          <a:prstGeom prst="rect">
            <a:avLst/>
          </a:prstGeom>
          <a:noFill/>
          <a:effectLst>
            <a:outerShdw dist="107763" dir="81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682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sz="4400" dirty="0"/>
              <a:t>Adjectives 4</a:t>
            </a:r>
          </a:p>
        </p:txBody>
      </p:sp>
      <p:sp>
        <p:nvSpPr>
          <p:cNvPr id="199685" name="AutoShape 5"/>
          <p:cNvSpPr>
            <a:spLocks noChangeArrowheads="1"/>
          </p:cNvSpPr>
          <p:nvPr/>
        </p:nvSpPr>
        <p:spPr bwMode="auto">
          <a:xfrm>
            <a:off x="304800" y="1752600"/>
            <a:ext cx="3476625" cy="914400"/>
          </a:xfrm>
          <a:prstGeom prst="wedgeRoundRectCallout">
            <a:avLst>
              <a:gd name="adj1" fmla="val 65843"/>
              <a:gd name="adj2" fmla="val -2602"/>
              <a:gd name="adj3" fmla="val 16667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sz="2800" b="0" dirty="0"/>
              <a:t>I want </a:t>
            </a:r>
            <a:r>
              <a:rPr lang="en-US" sz="2800" b="0" dirty="0" smtClean="0"/>
              <a:t>some </a:t>
            </a:r>
            <a:r>
              <a:rPr lang="en-US" sz="2800" dirty="0" smtClean="0">
                <a:solidFill>
                  <a:srgbClr val="EFB001"/>
                </a:solidFill>
              </a:rPr>
              <a:t>shocking</a:t>
            </a:r>
            <a:r>
              <a:rPr lang="en-US" sz="2800" b="0" dirty="0" smtClean="0"/>
              <a:t> news.</a:t>
            </a:r>
            <a:endParaRPr lang="en-US" sz="2800" b="0" dirty="0"/>
          </a:p>
        </p:txBody>
      </p:sp>
      <p:pic>
        <p:nvPicPr>
          <p:cNvPr id="199686" name="Picture 6" descr="2222127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47800"/>
            <a:ext cx="2305050" cy="41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687" name="AutoShape 7"/>
          <p:cNvSpPr>
            <a:spLocks noChangeArrowheads="1"/>
          </p:cNvSpPr>
          <p:nvPr/>
        </p:nvSpPr>
        <p:spPr bwMode="auto">
          <a:xfrm>
            <a:off x="5791200" y="1447800"/>
            <a:ext cx="2819400" cy="1295400"/>
          </a:xfrm>
          <a:prstGeom prst="wedgeRoundRectCallout">
            <a:avLst>
              <a:gd name="adj1" fmla="val -59574"/>
              <a:gd name="adj2" fmla="val -4412"/>
              <a:gd name="adj3" fmla="val 16667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r>
              <a:rPr lang="en-US" sz="2800" b="0" dirty="0" smtClean="0"/>
              <a:t>That is not </a:t>
            </a:r>
            <a:r>
              <a:rPr lang="en-US" sz="2800" dirty="0" smtClean="0">
                <a:solidFill>
                  <a:srgbClr val="EFB001"/>
                </a:solidFill>
              </a:rPr>
              <a:t>shocking</a:t>
            </a:r>
            <a:r>
              <a:rPr lang="en-US" sz="2800" b="0" dirty="0" smtClean="0"/>
              <a:t> news.</a:t>
            </a:r>
            <a:endParaRPr lang="en-US" sz="2800" b="0" dirty="0"/>
          </a:p>
        </p:txBody>
      </p:sp>
      <p:sp>
        <p:nvSpPr>
          <p:cNvPr id="199688" name="AutoShape 8"/>
          <p:cNvSpPr>
            <a:spLocks noChangeArrowheads="1"/>
          </p:cNvSpPr>
          <p:nvPr/>
        </p:nvSpPr>
        <p:spPr bwMode="auto">
          <a:xfrm rot="17847223">
            <a:off x="-556895" y="1956592"/>
            <a:ext cx="4927600" cy="4572001"/>
          </a:xfrm>
          <a:prstGeom prst="irregularSeal2">
            <a:avLst/>
          </a:prstGeom>
          <a:gradFill rotWithShape="1">
            <a:gsLst>
              <a:gs pos="0">
                <a:srgbClr val="EFB001"/>
              </a:gs>
              <a:gs pos="100000">
                <a:srgbClr val="EFB001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571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94" name="AutoShape 14"/>
          <p:cNvSpPr>
            <a:spLocks noChangeArrowheads="1"/>
          </p:cNvSpPr>
          <p:nvPr/>
        </p:nvSpPr>
        <p:spPr bwMode="auto">
          <a:xfrm rot="17973740">
            <a:off x="4887412" y="2204048"/>
            <a:ext cx="4838700" cy="4419600"/>
          </a:xfrm>
          <a:prstGeom prst="irregularSeal2">
            <a:avLst/>
          </a:prstGeom>
          <a:gradFill rotWithShape="1">
            <a:gsLst>
              <a:gs pos="0">
                <a:srgbClr val="EFB001"/>
              </a:gs>
              <a:gs pos="100000">
                <a:srgbClr val="EFB001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571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5591465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Brush Script MT" pitchFamily="66" charset="0"/>
              </a:rPr>
              <a:t>Justin </a:t>
            </a:r>
            <a:r>
              <a:rPr lang="en-US" sz="2400" dirty="0" err="1" smtClean="0">
                <a:solidFill>
                  <a:srgbClr val="FF0000"/>
                </a:solidFill>
                <a:latin typeface="Brush Script MT" pitchFamily="66" charset="0"/>
              </a:rPr>
              <a:t>Bieber</a:t>
            </a:r>
            <a:r>
              <a:rPr lang="en-US" sz="2400" dirty="0" smtClean="0">
                <a:solidFill>
                  <a:srgbClr val="FF0000"/>
                </a:solidFill>
                <a:latin typeface="Brush Script MT" pitchFamily="66" charset="0"/>
              </a:rPr>
              <a:t> is a girl</a:t>
            </a:r>
            <a:endParaRPr lang="en-US" sz="2400" dirty="0">
              <a:solidFill>
                <a:srgbClr val="FF0000"/>
              </a:solidFill>
              <a:latin typeface="Brush Script MT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05500" y="6205530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Brush Script MT" pitchFamily="66" charset="0"/>
              </a:rPr>
              <a:t>Miley´s new boyfriend</a:t>
            </a:r>
            <a:endParaRPr lang="en-US" sz="2400" dirty="0">
              <a:solidFill>
                <a:srgbClr val="FF0000"/>
              </a:solidFill>
              <a:latin typeface="Brush Script MT" pitchFamily="66" charset="0"/>
            </a:endParaRPr>
          </a:p>
        </p:txBody>
      </p:sp>
      <p:pic>
        <p:nvPicPr>
          <p:cNvPr id="199699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6712"/>
            <a:ext cx="2137410" cy="267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2" decel="1000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2" decel="100000"/>
                                        <p:tgtEl>
                                          <p:spTgt spid="19968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2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2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i_bell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96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92" decel="1000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92" decel="100000"/>
                                        <p:tgtEl>
                                          <p:spTgt spid="19969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0" dur="192" fill="hold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2" dur="192" fill="hold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i_bell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996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 animBg="1"/>
      <p:bldP spid="199687" grpId="0" animBg="1"/>
      <p:bldP spid="199688" grpId="0" animBg="1"/>
      <p:bldP spid="199688" grpId="1" animBg="1"/>
      <p:bldP spid="199688" grpId="2" animBg="1"/>
      <p:bldP spid="199694" grpId="0" animBg="1"/>
      <p:bldP spid="199694" grpId="1" animBg="1"/>
      <p:bldP spid="199694" grpId="2" animBg="1"/>
      <p:bldP spid="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810000" y="1539823"/>
            <a:ext cx="4819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0" dirty="0">
                <a:solidFill>
                  <a:schemeClr val="tx1"/>
                </a:solidFill>
              </a:rPr>
              <a:t>The car is </a:t>
            </a:r>
            <a:r>
              <a:rPr lang="en-US" sz="2800" dirty="0" smtClean="0">
                <a:solidFill>
                  <a:srgbClr val="971328"/>
                </a:solidFill>
              </a:rPr>
              <a:t>excited…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057400" y="4139272"/>
            <a:ext cx="45606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0" dirty="0" smtClean="0">
                <a:solidFill>
                  <a:schemeClr val="tx1"/>
                </a:solidFill>
              </a:rPr>
              <a:t>The man is very </a:t>
            </a:r>
            <a:r>
              <a:rPr lang="en-US" sz="2800" dirty="0" smtClean="0">
                <a:solidFill>
                  <a:srgbClr val="971328"/>
                </a:solidFill>
              </a:rPr>
              <a:t>excited. </a:t>
            </a:r>
            <a:r>
              <a:rPr lang="en-US" sz="2800" b="0" dirty="0" smtClean="0">
                <a:solidFill>
                  <a:schemeClr val="tx1"/>
                </a:solidFill>
              </a:rPr>
              <a:t>He has </a:t>
            </a:r>
            <a:r>
              <a:rPr lang="en-US" sz="2800" dirty="0" smtClean="0">
                <a:solidFill>
                  <a:srgbClr val="971328"/>
                </a:solidFill>
              </a:rPr>
              <a:t>exciting </a:t>
            </a:r>
            <a:r>
              <a:rPr lang="en-US" sz="2800" b="0" dirty="0" smtClean="0">
                <a:solidFill>
                  <a:schemeClr val="tx1"/>
                </a:solidFill>
              </a:rPr>
              <a:t>news</a:t>
            </a:r>
            <a:r>
              <a:rPr lang="en-US" sz="280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1275" name="Picture 11" descr="201172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3581400"/>
            <a:ext cx="20288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451" y="723238"/>
            <a:ext cx="2868613" cy="22231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1127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EFB001"/>
      </a:accent1>
      <a:accent2>
        <a:srgbClr val="FF9966"/>
      </a:accent2>
      <a:accent3>
        <a:srgbClr val="FFFFFF"/>
      </a:accent3>
      <a:accent4>
        <a:srgbClr val="000000"/>
      </a:accent4>
      <a:accent5>
        <a:srgbClr val="F6D4AA"/>
      </a:accent5>
      <a:accent6>
        <a:srgbClr val="E78A5C"/>
      </a:accent6>
      <a:hlink>
        <a:srgbClr val="971328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EFB001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6D4AA"/>
        </a:accent5>
        <a:accent6>
          <a:srgbClr val="E78A5C"/>
        </a:accent6>
        <a:hlink>
          <a:srgbClr val="971328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8D8DB3"/>
      </a:accent1>
      <a:accent2>
        <a:srgbClr val="B2B2B2"/>
      </a:accent2>
      <a:accent3>
        <a:srgbClr val="FFFFFF"/>
      </a:accent3>
      <a:accent4>
        <a:srgbClr val="000000"/>
      </a:accent4>
      <a:accent5>
        <a:srgbClr val="C5C5D6"/>
      </a:accent5>
      <a:accent6>
        <a:srgbClr val="A1A1A1"/>
      </a:accent6>
      <a:hlink>
        <a:srgbClr val="6F89F7"/>
      </a:hlink>
      <a:folHlink>
        <a:srgbClr val="4F56AD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EFB001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6D4AA"/>
        </a:accent5>
        <a:accent6>
          <a:srgbClr val="E78A5C"/>
        </a:accent6>
        <a:hlink>
          <a:srgbClr val="971328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8D8DB3"/>
      </a:accent1>
      <a:accent2>
        <a:srgbClr val="B2B2B2"/>
      </a:accent2>
      <a:accent3>
        <a:srgbClr val="FFFFFF"/>
      </a:accent3>
      <a:accent4>
        <a:srgbClr val="000000"/>
      </a:accent4>
      <a:accent5>
        <a:srgbClr val="C5C5D6"/>
      </a:accent5>
      <a:accent6>
        <a:srgbClr val="A1A1A1"/>
      </a:accent6>
      <a:hlink>
        <a:srgbClr val="6F89F7"/>
      </a:hlink>
      <a:folHlink>
        <a:srgbClr val="4F56AD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EFB001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6D4AA"/>
        </a:accent5>
        <a:accent6>
          <a:srgbClr val="E78A5C"/>
        </a:accent6>
        <a:hlink>
          <a:srgbClr val="971328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2589</TotalTime>
  <Words>213</Words>
  <Application>Microsoft Office PowerPoint</Application>
  <PresentationFormat>On-screen Show (4:3)</PresentationFormat>
  <Paragraphs>44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Default Design</vt:lpstr>
      <vt:lpstr>Custom Design</vt:lpstr>
      <vt:lpstr>1_Custom Design</vt:lpstr>
      <vt:lpstr>PowerPoint Presentation</vt:lpstr>
      <vt:lpstr>A Typical Family 1</vt:lpstr>
      <vt:lpstr>A Typical Family 2</vt:lpstr>
      <vt:lpstr>A Typical Family 3</vt:lpstr>
      <vt:lpstr>Adjectives 1</vt:lpstr>
      <vt:lpstr>Adjectives 2</vt:lpstr>
      <vt:lpstr>Adjectives 3</vt:lpstr>
      <vt:lpstr>Adjectives 4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Ruth and Kyle Luman</dc:creator>
  <cp:lastModifiedBy>DellK</cp:lastModifiedBy>
  <cp:revision>129</cp:revision>
  <dcterms:created xsi:type="dcterms:W3CDTF">2004-10-30T00:48:59Z</dcterms:created>
  <dcterms:modified xsi:type="dcterms:W3CDTF">2011-11-17T16:32:33Z</dcterms:modified>
</cp:coreProperties>
</file>