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1" r:id="rId3"/>
    <p:sldId id="272" r:id="rId4"/>
    <p:sldId id="273" r:id="rId5"/>
    <p:sldId id="274" r:id="rId6"/>
    <p:sldId id="275" r:id="rId7"/>
    <p:sldId id="276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E384303-1224-4A4B-899D-C5F37AB5A0EE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485B57-12A8-40D5-A5B5-7B4FA9C43D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384303-1224-4A4B-899D-C5F37AB5A0EE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E384303-1224-4A4B-899D-C5F37AB5A0EE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384303-1224-4A4B-899D-C5F37AB5A0EE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4303-1224-4A4B-899D-C5F37AB5A0EE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384303-1224-4A4B-899D-C5F37AB5A0EE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384303-1224-4A4B-899D-C5F37AB5A0EE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E384303-1224-4A4B-899D-C5F37AB5A0EE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A5A15C-811D-47F0-8745-4F7D725CD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0038"/>
            <a:ext cx="8259763" cy="9144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omic Sans MS" pitchFamily="66" charset="0"/>
              </a:rPr>
              <a:t>The Simple Past </a:t>
            </a:r>
            <a:r>
              <a:rPr lang="en-US" sz="5400" b="1" dirty="0" smtClean="0">
                <a:latin typeface="Comic Sans MS" pitchFamily="66" charset="0"/>
              </a:rPr>
              <a:t>Tense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876800"/>
            <a:ext cx="48006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Maiandra GD" pitchFamily="34" charset="0"/>
              </a:rPr>
              <a:t>Basic </a:t>
            </a:r>
            <a:r>
              <a:rPr lang="en-US" sz="2800" dirty="0" smtClean="0">
                <a:latin typeface="Maiandra GD" pitchFamily="34" charset="0"/>
              </a:rPr>
              <a:t>09 </a:t>
            </a:r>
            <a:r>
              <a:rPr lang="en-US" sz="2800" dirty="0" smtClean="0">
                <a:latin typeface="Maiandra GD" pitchFamily="34" charset="0"/>
              </a:rPr>
              <a:t>– Unit </a:t>
            </a:r>
            <a:r>
              <a:rPr lang="en-US" sz="2800" dirty="0" smtClean="0">
                <a:latin typeface="Maiandra GD" pitchFamily="34" charset="0"/>
              </a:rPr>
              <a:t>1b</a:t>
            </a:r>
            <a:endParaRPr lang="en-US" sz="2800" b="1" dirty="0">
              <a:latin typeface="Comic Sans MS" pitchFamily="66" charset="0"/>
            </a:endParaRPr>
          </a:p>
          <a:p>
            <a:endParaRPr lang="en-US" sz="28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>
                <a:solidFill>
                  <a:srgbClr val="000099"/>
                </a:solidFill>
                <a:latin typeface="Comic Sans MS" pitchFamily="66" charset="0"/>
              </a:rPr>
              <a:t>Regular</a:t>
            </a:r>
            <a:r>
              <a:rPr lang="en-US" sz="3600" b="1">
                <a:latin typeface="Comic Sans MS" pitchFamily="66" charset="0"/>
              </a:rPr>
              <a:t> verbs are verbs that ….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42237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>
              <a:latin typeface="Maiandra GD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b="1" dirty="0">
              <a:latin typeface="Maiandra GD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Simple Form			Past Tense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Walk				</a:t>
            </a:r>
            <a:endParaRPr lang="en-US" b="1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mic Sans MS" pitchFamily="66" charset="0"/>
              </a:rPr>
              <a:t>Play </a:t>
            </a:r>
            <a:r>
              <a:rPr lang="en-US" b="1" dirty="0">
                <a:latin typeface="Comic Sans MS" pitchFamily="66" charset="0"/>
              </a:rPr>
              <a:t>	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6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Cry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6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Live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>
              <a:latin typeface="Comic Sans MS" pitchFamily="66" charset="0"/>
            </a:endParaRPr>
          </a:p>
        </p:txBody>
      </p:sp>
      <p:sp>
        <p:nvSpPr>
          <p:cNvPr id="27652" name="WordArt 4"/>
          <p:cNvSpPr>
            <a:spLocks noChangeArrowheads="1" noChangeShapeType="1" noTextEdit="1"/>
          </p:cNvSpPr>
          <p:nvPr/>
        </p:nvSpPr>
        <p:spPr bwMode="auto">
          <a:xfrm>
            <a:off x="5638800" y="3124200"/>
            <a:ext cx="10668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walk</a:t>
            </a:r>
          </a:p>
        </p:txBody>
      </p:sp>
      <p:sp>
        <p:nvSpPr>
          <p:cNvPr id="27653" name="WordArt 5"/>
          <p:cNvSpPr>
            <a:spLocks noChangeArrowheads="1" noChangeShapeType="1" noTextEdit="1"/>
          </p:cNvSpPr>
          <p:nvPr/>
        </p:nvSpPr>
        <p:spPr bwMode="auto">
          <a:xfrm>
            <a:off x="6784287" y="3185160"/>
            <a:ext cx="466725" cy="2438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ed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C3300"/>
              </a:solidFill>
              <a:latin typeface="Maiandra GD"/>
            </a:endParaRPr>
          </a:p>
        </p:txBody>
      </p:sp>
      <p:sp>
        <p:nvSpPr>
          <p:cNvPr id="27654" name="WordArt 6"/>
          <p:cNvSpPr>
            <a:spLocks noChangeArrowheads="1" noChangeShapeType="1" noTextEdit="1"/>
          </p:cNvSpPr>
          <p:nvPr/>
        </p:nvSpPr>
        <p:spPr bwMode="auto">
          <a:xfrm>
            <a:off x="5638800" y="3810000"/>
            <a:ext cx="914400" cy="3667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play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Maiandra GD"/>
            </a:endParaRPr>
          </a:p>
        </p:txBody>
      </p:sp>
      <p:sp>
        <p:nvSpPr>
          <p:cNvPr id="27655" name="WordArt 7"/>
          <p:cNvSpPr>
            <a:spLocks noChangeArrowheads="1" noChangeShapeType="1" noTextEdit="1"/>
          </p:cNvSpPr>
          <p:nvPr/>
        </p:nvSpPr>
        <p:spPr bwMode="auto">
          <a:xfrm>
            <a:off x="6553200" y="3835718"/>
            <a:ext cx="466725" cy="2438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ed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C3300"/>
              </a:solidFill>
              <a:latin typeface="Maiandra GD"/>
            </a:endParaRPr>
          </a:p>
        </p:txBody>
      </p:sp>
      <p:sp>
        <p:nvSpPr>
          <p:cNvPr id="27656" name="WordArt 8"/>
          <p:cNvSpPr>
            <a:spLocks noChangeArrowheads="1" noChangeShapeType="1" noTextEdit="1"/>
          </p:cNvSpPr>
          <p:nvPr/>
        </p:nvSpPr>
        <p:spPr bwMode="auto">
          <a:xfrm>
            <a:off x="5638800" y="4572000"/>
            <a:ext cx="533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cri</a:t>
            </a:r>
          </a:p>
        </p:txBody>
      </p:sp>
      <p:sp>
        <p:nvSpPr>
          <p:cNvPr id="27657" name="WordArt 9"/>
          <p:cNvSpPr>
            <a:spLocks noChangeArrowheads="1" noChangeShapeType="1" noTextEdit="1"/>
          </p:cNvSpPr>
          <p:nvPr/>
        </p:nvSpPr>
        <p:spPr bwMode="auto">
          <a:xfrm>
            <a:off x="6248400" y="4602480"/>
            <a:ext cx="466725" cy="2438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ed</a:t>
            </a:r>
          </a:p>
        </p:txBody>
      </p:sp>
      <p:sp>
        <p:nvSpPr>
          <p:cNvPr id="27658" name="WordArt 10"/>
          <p:cNvSpPr>
            <a:spLocks noChangeArrowheads="1" noChangeShapeType="1" noTextEdit="1"/>
          </p:cNvSpPr>
          <p:nvPr/>
        </p:nvSpPr>
        <p:spPr bwMode="auto">
          <a:xfrm>
            <a:off x="5638800" y="5253038"/>
            <a:ext cx="533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liv</a:t>
            </a:r>
          </a:p>
        </p:txBody>
      </p:sp>
      <p:sp>
        <p:nvSpPr>
          <p:cNvPr id="27659" name="WordArt 11"/>
          <p:cNvSpPr>
            <a:spLocks noChangeArrowheads="1" noChangeShapeType="1" noTextEdit="1"/>
          </p:cNvSpPr>
          <p:nvPr/>
        </p:nvSpPr>
        <p:spPr bwMode="auto">
          <a:xfrm>
            <a:off x="6248400" y="5283518"/>
            <a:ext cx="466725" cy="2438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Maiandra GD"/>
              </a:rPr>
              <a:t>ed</a:t>
            </a:r>
          </a:p>
        </p:txBody>
      </p:sp>
      <p:pic>
        <p:nvPicPr>
          <p:cNvPr id="27660" name="Picture 12" descr="j00786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193925"/>
            <a:ext cx="1317625" cy="2835275"/>
          </a:xfrm>
          <a:prstGeom prst="rect">
            <a:avLst/>
          </a:prstGeom>
          <a:noFill/>
        </p:spPr>
      </p:pic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173163" y="16002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>
                <a:latin typeface="Comic Sans MS" pitchFamily="66" charset="0"/>
              </a:rPr>
              <a:t>…end with –</a:t>
            </a:r>
            <a:r>
              <a:rPr 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uild="p" autoUpdateAnimBg="0"/>
      <p:bldP spid="27652" grpId="0" animBg="1"/>
      <p:bldP spid="27653" grpId="0" animBg="1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6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u="sng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Irregular</a:t>
            </a: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en-US" sz="3600" b="1">
                <a:latin typeface="Comic Sans MS" pitchFamily="66" charset="0"/>
              </a:rPr>
              <a:t>verbs are verbs that . . . .</a:t>
            </a:r>
            <a:endParaRPr lang="en-US" sz="36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9700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1173163" y="1524000"/>
            <a:ext cx="5456237" cy="6858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Comic Sans MS" pitchFamily="66" charset="0"/>
              </a:rPr>
              <a:t>…DON’T end with –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ed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173163" y="2438400"/>
            <a:ext cx="75596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some irregular verbs</a:t>
            </a:r>
          </a:p>
          <a:p>
            <a:r>
              <a:rPr lang="en-US" sz="2800" b="1">
                <a:latin typeface="Comic Sans MS" pitchFamily="66" charset="0"/>
              </a:rPr>
              <a:t>Have a vowel change in the past tense: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812925" y="4841875"/>
            <a:ext cx="588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703" name="WordArt 7"/>
          <p:cNvSpPr>
            <a:spLocks noChangeArrowheads="1" noChangeShapeType="1" noTextEdit="1"/>
          </p:cNvSpPr>
          <p:nvPr/>
        </p:nvSpPr>
        <p:spPr bwMode="auto">
          <a:xfrm rot="5400000">
            <a:off x="533400" y="4600575"/>
            <a:ext cx="2543175" cy="35242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2000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Comic Sans MS" pitchFamily="66" charset="0"/>
              </a:rPr>
              <a:t>Examples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438400" y="3581400"/>
            <a:ext cx="6019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u="sng" dirty="0">
                <a:latin typeface="Comic Sans MS" pitchFamily="66" charset="0"/>
              </a:rPr>
              <a:t>Simple Form</a:t>
            </a:r>
            <a:r>
              <a:rPr lang="en-US" sz="3200" b="1" dirty="0">
                <a:latin typeface="Comic Sans MS" pitchFamily="66" charset="0"/>
              </a:rPr>
              <a:t>		</a:t>
            </a:r>
            <a:r>
              <a:rPr lang="en-US" sz="3200" b="1" u="sng" dirty="0">
                <a:latin typeface="Comic Sans MS" pitchFamily="66" charset="0"/>
              </a:rPr>
              <a:t>Past Tense</a:t>
            </a:r>
          </a:p>
          <a:p>
            <a:r>
              <a:rPr lang="en-US" sz="3200" b="1" dirty="0">
                <a:latin typeface="Comic Sans MS" pitchFamily="66" charset="0"/>
              </a:rPr>
              <a:t>bec</a:t>
            </a:r>
            <a:r>
              <a:rPr lang="en-US" sz="3200" b="1" u="sng" dirty="0">
                <a:solidFill>
                  <a:schemeClr val="accent2"/>
                </a:solidFill>
                <a:latin typeface="Comic Sans MS" pitchFamily="66" charset="0"/>
              </a:rPr>
              <a:t>o</a:t>
            </a:r>
            <a:r>
              <a:rPr lang="en-US" sz="3200" b="1" dirty="0">
                <a:latin typeface="Comic Sans MS" pitchFamily="66" charset="0"/>
              </a:rPr>
              <a:t>me			bec</a:t>
            </a:r>
            <a:r>
              <a:rPr lang="en-US" sz="3200" b="1" u="sng" dirty="0">
                <a:solidFill>
                  <a:srgbClr val="990033"/>
                </a:solidFill>
                <a:latin typeface="Comic Sans MS" pitchFamily="66" charset="0"/>
              </a:rPr>
              <a:t>a</a:t>
            </a:r>
            <a:r>
              <a:rPr lang="en-US" sz="3200" b="1" dirty="0">
                <a:latin typeface="Comic Sans MS" pitchFamily="66" charset="0"/>
              </a:rPr>
              <a:t>me</a:t>
            </a:r>
          </a:p>
          <a:p>
            <a:r>
              <a:rPr lang="en-US" sz="3200" b="1" dirty="0">
                <a:latin typeface="Comic Sans MS" pitchFamily="66" charset="0"/>
              </a:rPr>
              <a:t>g</a:t>
            </a:r>
            <a:r>
              <a:rPr lang="en-US" sz="3200" b="1" u="sng" dirty="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3200" b="1" dirty="0">
                <a:latin typeface="Comic Sans MS" pitchFamily="66" charset="0"/>
              </a:rPr>
              <a:t>ve				g</a:t>
            </a:r>
            <a:r>
              <a:rPr lang="en-US" sz="3200" b="1" u="sng" dirty="0">
                <a:solidFill>
                  <a:srgbClr val="990033"/>
                </a:solidFill>
                <a:latin typeface="Comic Sans MS" pitchFamily="66" charset="0"/>
              </a:rPr>
              <a:t>a</a:t>
            </a:r>
            <a:r>
              <a:rPr lang="en-US" sz="3200" b="1" dirty="0">
                <a:latin typeface="Comic Sans MS" pitchFamily="66" charset="0"/>
              </a:rPr>
              <a:t>ve</a:t>
            </a:r>
          </a:p>
          <a:p>
            <a:r>
              <a:rPr lang="en-US" sz="3200" b="1" dirty="0">
                <a:latin typeface="Comic Sans MS" pitchFamily="66" charset="0"/>
              </a:rPr>
              <a:t>dr</a:t>
            </a:r>
            <a:r>
              <a:rPr lang="en-US" sz="3200" b="1" u="sng" dirty="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3200" b="1" dirty="0">
                <a:latin typeface="Comic Sans MS" pitchFamily="66" charset="0"/>
              </a:rPr>
              <a:t>ve	          </a:t>
            </a:r>
            <a:r>
              <a:rPr lang="en-US" sz="3200" b="1" dirty="0" smtClean="0">
                <a:latin typeface="Comic Sans MS" pitchFamily="66" charset="0"/>
              </a:rPr>
              <a:t>dr</a:t>
            </a:r>
            <a:r>
              <a:rPr lang="en-US" sz="3200" b="1" u="sng" dirty="0" smtClean="0">
                <a:solidFill>
                  <a:srgbClr val="990033"/>
                </a:solidFill>
                <a:latin typeface="Comic Sans MS" pitchFamily="66" charset="0"/>
              </a:rPr>
              <a:t>o</a:t>
            </a:r>
            <a:r>
              <a:rPr lang="en-US" sz="3200" b="1" dirty="0" smtClean="0">
                <a:latin typeface="Comic Sans MS" pitchFamily="66" charset="0"/>
              </a:rPr>
              <a:t>ve</a:t>
            </a:r>
            <a:endParaRPr lang="en-US" sz="3200" b="1" dirty="0">
              <a:latin typeface="Comic Sans MS" pitchFamily="66" charset="0"/>
            </a:endParaRPr>
          </a:p>
          <a:p>
            <a:r>
              <a:rPr lang="en-US" sz="3200" b="1" dirty="0">
                <a:latin typeface="Comic Sans MS" pitchFamily="66" charset="0"/>
              </a:rPr>
              <a:t>forg</a:t>
            </a:r>
            <a:r>
              <a:rPr lang="en-US" sz="3200" b="1" u="sng" dirty="0">
                <a:solidFill>
                  <a:schemeClr val="accent2"/>
                </a:solidFill>
                <a:latin typeface="Comic Sans MS" pitchFamily="66" charset="0"/>
              </a:rPr>
              <a:t>e</a:t>
            </a:r>
            <a:r>
              <a:rPr lang="en-US" sz="3200" b="1" dirty="0">
                <a:latin typeface="Comic Sans MS" pitchFamily="66" charset="0"/>
              </a:rPr>
              <a:t>t			forg</a:t>
            </a:r>
            <a:r>
              <a:rPr lang="en-US" sz="3200" b="1" u="sng" dirty="0">
                <a:solidFill>
                  <a:srgbClr val="990033"/>
                </a:solidFill>
                <a:latin typeface="Comic Sans MS" pitchFamily="66" charset="0"/>
              </a:rPr>
              <a:t>o</a:t>
            </a:r>
            <a:r>
              <a:rPr lang="en-US" sz="3200" b="1" dirty="0">
                <a:latin typeface="Comic Sans MS" pitchFamily="66" charset="0"/>
              </a:rPr>
              <a:t>t</a:t>
            </a:r>
          </a:p>
          <a:p>
            <a:endParaRPr lang="en-US" sz="32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0" grpId="0" animBg="1" autoUpdateAnimBg="0"/>
      <p:bldP spid="29701" grpId="0" autoUpdateAnimBg="0"/>
      <p:bldP spid="29703" grpId="0" animBg="1"/>
      <p:bldP spid="2970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other irregular verbs</a:t>
            </a:r>
            <a:br>
              <a:rPr lang="en-US" sz="24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</a:rPr>
              <a:t>Have a different kind of change: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981200"/>
            <a:ext cx="4267200" cy="3124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Simple</a:t>
            </a:r>
            <a:r>
              <a:rPr lang="en-US" b="1" dirty="0">
                <a:latin typeface="Comic Sans MS" pitchFamily="66" charset="0"/>
              </a:rPr>
              <a:t>	</a:t>
            </a:r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Past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teach	</a:t>
            </a:r>
            <a:r>
              <a:rPr lang="en-US" b="1" dirty="0" smtClean="0">
                <a:latin typeface="Comic Sans MS" pitchFamily="66" charset="0"/>
              </a:rPr>
              <a:t>	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taught</a:t>
            </a:r>
            <a:endParaRPr lang="en-US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bring </a:t>
            </a:r>
            <a:r>
              <a:rPr lang="en-US" b="1" dirty="0" smtClean="0">
                <a:latin typeface="Comic Sans MS" pitchFamily="66" charset="0"/>
              </a:rPr>
              <a:t>		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brought</a:t>
            </a:r>
            <a:endParaRPr lang="en-US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Leave     </a:t>
            </a:r>
            <a:r>
              <a:rPr lang="en-US" b="1" dirty="0" smtClean="0">
                <a:latin typeface="Comic Sans MS" pitchFamily="66" charset="0"/>
              </a:rPr>
              <a:t>	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left</a:t>
            </a:r>
            <a:endParaRPr lang="en-US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Hear        </a:t>
            </a:r>
            <a:r>
              <a:rPr lang="en-US" b="1" dirty="0" smtClean="0">
                <a:latin typeface="Comic Sans MS" pitchFamily="66" charset="0"/>
              </a:rPr>
              <a:t>	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heard</a:t>
            </a:r>
            <a:endParaRPr lang="en-US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mic Sans MS" pitchFamily="66" charset="0"/>
              </a:rPr>
              <a:t>Buy          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bought</a:t>
            </a:r>
            <a:endParaRPr lang="en-US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en-US" b="1" dirty="0">
              <a:latin typeface="Comic Sans MS" pitchFamily="66" charset="0"/>
            </a:endParaRPr>
          </a:p>
        </p:txBody>
      </p:sp>
      <p:sp>
        <p:nvSpPr>
          <p:cNvPr id="30725" name="WordArt 5"/>
          <p:cNvSpPr>
            <a:spLocks noChangeArrowheads="1" noChangeShapeType="1" noTextEdit="1"/>
          </p:cNvSpPr>
          <p:nvPr/>
        </p:nvSpPr>
        <p:spPr bwMode="auto">
          <a:xfrm>
            <a:off x="1023938" y="1447800"/>
            <a:ext cx="4572000" cy="581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CC3300"/>
                </a:solidFill>
                <a:latin typeface="Comic Sans MS" pitchFamily="66" charset="0"/>
              </a:rPr>
              <a:t>Examples:</a:t>
            </a:r>
          </a:p>
        </p:txBody>
      </p:sp>
      <p:sp>
        <p:nvSpPr>
          <p:cNvPr id="30726" name="WordArt 6"/>
          <p:cNvSpPr>
            <a:spLocks noChangeArrowheads="1" noChangeShapeType="1" noTextEdit="1"/>
          </p:cNvSpPr>
          <p:nvPr/>
        </p:nvSpPr>
        <p:spPr bwMode="auto">
          <a:xfrm>
            <a:off x="304800" y="5867400"/>
            <a:ext cx="7662862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 pitchFamily="66" charset="0"/>
              </a:rPr>
              <a:t>Celia bought a new computer last weekend.</a:t>
            </a:r>
          </a:p>
        </p:txBody>
      </p:sp>
      <p:pic>
        <p:nvPicPr>
          <p:cNvPr id="30728" name="Picture 8" descr="j0336815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73338"/>
            <a:ext cx="1905000" cy="1123950"/>
          </a:xfrm>
          <a:prstGeom prst="rect">
            <a:avLst/>
          </a:prstGeom>
          <a:noFill/>
        </p:spPr>
      </p:pic>
      <p:pic>
        <p:nvPicPr>
          <p:cNvPr id="30729" name="Picture 9" descr="j0354530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168775"/>
            <a:ext cx="1371600" cy="1236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4" grpId="0" build="p" autoUpdateAnimBg="0"/>
      <p:bldP spid="30725" grpId="0" animBg="1"/>
      <p:bldP spid="307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>
                <a:solidFill>
                  <a:schemeClr val="tx1"/>
                </a:solidFill>
                <a:latin typeface="Goudy Stout" pitchFamily="18" charset="0"/>
              </a:rPr>
              <a:t>And some irregular verbs</a:t>
            </a:r>
            <a:br>
              <a:rPr lang="en-US" sz="2000">
                <a:solidFill>
                  <a:schemeClr val="tx1"/>
                </a:solidFill>
                <a:latin typeface="Goudy Stout" pitchFamily="18" charset="0"/>
              </a:rPr>
            </a:br>
            <a:r>
              <a:rPr lang="en-US" sz="2800" b="1">
                <a:solidFill>
                  <a:schemeClr val="tx1"/>
                </a:solidFill>
                <a:latin typeface="Maiandra GD" pitchFamily="34" charset="0"/>
              </a:rPr>
              <a:t>don’t change at all . . 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Simple</a:t>
            </a:r>
            <a:r>
              <a:rPr lang="en-US" b="1" dirty="0">
                <a:latin typeface="Maiandra GD" pitchFamily="34" charset="0"/>
              </a:rPr>
              <a:t>		</a:t>
            </a:r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Maiandra GD" pitchFamily="34" charset="0"/>
              </a:rPr>
              <a:t>Past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Maiandra GD" pitchFamily="34" charset="0"/>
              </a:rPr>
              <a:t>hit			</a:t>
            </a:r>
            <a:r>
              <a:rPr lang="en-US" b="1" dirty="0" err="1">
                <a:latin typeface="Maiandra GD" pitchFamily="34" charset="0"/>
              </a:rPr>
              <a:t>hit</a:t>
            </a:r>
            <a:endParaRPr lang="en-US" b="1" dirty="0">
              <a:latin typeface="Maiandra GD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Maiandra GD" pitchFamily="34" charset="0"/>
              </a:rPr>
              <a:t>put			</a:t>
            </a:r>
            <a:r>
              <a:rPr lang="en-US" b="1" dirty="0" err="1">
                <a:latin typeface="Maiandra GD" pitchFamily="34" charset="0"/>
              </a:rPr>
              <a:t>put</a:t>
            </a:r>
            <a:endParaRPr lang="en-US" b="1" dirty="0">
              <a:latin typeface="Maiandra GD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Maiandra GD" pitchFamily="34" charset="0"/>
              </a:rPr>
              <a:t>set			</a:t>
            </a:r>
            <a:r>
              <a:rPr lang="en-US" b="1" dirty="0" err="1">
                <a:latin typeface="Maiandra GD" pitchFamily="34" charset="0"/>
              </a:rPr>
              <a:t>set</a:t>
            </a:r>
            <a:endParaRPr lang="en-US" b="1" dirty="0">
              <a:latin typeface="Maiandra GD" pitchFamily="34" charset="0"/>
            </a:endParaRPr>
          </a:p>
          <a:p>
            <a:pPr>
              <a:buFont typeface="Wingdings" pitchFamily="2" charset="2"/>
              <a:buNone/>
            </a:pPr>
            <a:endParaRPr lang="en-US" b="1" dirty="0" smtClean="0">
              <a:latin typeface="Maiandra GD" pitchFamily="34" charset="0"/>
            </a:endParaRPr>
          </a:p>
          <a:p>
            <a:pPr>
              <a:buFont typeface="Wingdings" pitchFamily="2" charset="2"/>
              <a:buNone/>
            </a:pPr>
            <a:endParaRPr lang="en-US" b="1" dirty="0" smtClean="0">
              <a:latin typeface="Maiandra GD" pitchFamily="34" charset="0"/>
            </a:endParaRPr>
          </a:p>
          <a:p>
            <a:pPr>
              <a:buFont typeface="Wingdings" pitchFamily="2" charset="2"/>
              <a:buNone/>
            </a:pPr>
            <a:endParaRPr lang="en-US" b="1" dirty="0">
              <a:latin typeface="Maiandra GD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b="1" dirty="0" smtClean="0">
                <a:latin typeface="Maiandra GD" pitchFamily="34" charset="0"/>
              </a:rPr>
              <a:t>She always </a:t>
            </a:r>
            <a:r>
              <a:rPr lang="en-US" sz="2800" b="1" u="sng" dirty="0" smtClean="0">
                <a:latin typeface="Maiandra GD" pitchFamily="34" charset="0"/>
              </a:rPr>
              <a:t>hits</a:t>
            </a:r>
            <a:r>
              <a:rPr lang="en-US" sz="2800" b="1" dirty="0" smtClean="0">
                <a:latin typeface="Maiandra GD" pitchFamily="34" charset="0"/>
              </a:rPr>
              <a:t> the table.</a:t>
            </a:r>
            <a:endParaRPr lang="en-US" sz="2800" b="1" dirty="0">
              <a:latin typeface="Maiandra GD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800" b="1" dirty="0" smtClean="0">
              <a:solidFill>
                <a:srgbClr val="7030A0"/>
              </a:solidFill>
              <a:latin typeface="Maiandra GD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</a:rPr>
              <a:t>She </a:t>
            </a:r>
            <a:r>
              <a:rPr lang="en-US" sz="2800" b="1" u="sng" dirty="0" smtClean="0">
                <a:solidFill>
                  <a:srgbClr val="7030A0"/>
                </a:solidFill>
                <a:latin typeface="Maiandra GD" pitchFamily="34" charset="0"/>
              </a:rPr>
              <a:t>hit</a:t>
            </a:r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</a:rPr>
              <a:t> the table last night.</a:t>
            </a:r>
            <a:endParaRPr lang="en-US" sz="2800" b="1" dirty="0">
              <a:solidFill>
                <a:srgbClr val="7030A0"/>
              </a:solidFill>
              <a:latin typeface="Maiandra GD" pitchFamily="34" charset="0"/>
            </a:endParaRPr>
          </a:p>
        </p:txBody>
      </p:sp>
      <p:sp>
        <p:nvSpPr>
          <p:cNvPr id="31748" name="WordArt 4"/>
          <p:cNvSpPr>
            <a:spLocks noChangeArrowheads="1" noChangeShapeType="1" noTextEdit="1"/>
          </p:cNvSpPr>
          <p:nvPr/>
        </p:nvSpPr>
        <p:spPr bwMode="auto">
          <a:xfrm>
            <a:off x="4114800" y="1295400"/>
            <a:ext cx="5029200" cy="904875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44444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800080"/>
                </a:solidFill>
                <a:latin typeface="Goudy Stout"/>
              </a:rPr>
              <a:t>examples:</a:t>
            </a:r>
          </a:p>
        </p:txBody>
      </p:sp>
      <p:pic>
        <p:nvPicPr>
          <p:cNvPr id="31749" name="Picture 5" descr="hh0175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286000"/>
            <a:ext cx="3429000" cy="2251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build="p" autoUpdateAnimBg="0"/>
      <p:bldP spid="317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285038" cy="685800"/>
          </a:xfrm>
        </p:spPr>
        <p:txBody>
          <a:bodyPr>
            <a:normAutofit fontScale="90000"/>
          </a:bodyPr>
          <a:lstStyle/>
          <a:p>
            <a:r>
              <a:rPr lang="en-US" sz="2800" b="1">
                <a:latin typeface="Comic Sans MS" pitchFamily="66" charset="0"/>
              </a:rPr>
              <a:t>For </a:t>
            </a:r>
            <a:r>
              <a:rPr lang="en-US" sz="2800" b="1" u="sng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irregular</a:t>
            </a:r>
            <a:r>
              <a:rPr lang="en-US" sz="2800" b="1">
                <a:latin typeface="Comic Sans MS" pitchFamily="66" charset="0"/>
              </a:rPr>
              <a:t> verbs, use the correct past tense form in positive sentences.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6827838" cy="4114800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endParaRPr lang="en-US" sz="2800" b="1" dirty="0">
              <a:latin typeface="Comic Sans MS" pitchFamily="66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Last week, I ___________  you a letter.</a:t>
            </a:r>
          </a:p>
          <a:p>
            <a:pPr marL="0" indent="0">
              <a:buFont typeface="Wingdings" pitchFamily="2" charset="2"/>
              <a:buNone/>
            </a:pPr>
            <a:endParaRPr lang="en-US" sz="2800" b="1" dirty="0">
              <a:latin typeface="Comic Sans MS" pitchFamily="66" charset="0"/>
            </a:endParaRPr>
          </a:p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mic Sans MS" pitchFamily="66" charset="0"/>
              </a:rPr>
              <a:t>The </a:t>
            </a:r>
            <a:r>
              <a:rPr lang="en-US" sz="2800" b="1" dirty="0">
                <a:latin typeface="Comic Sans MS" pitchFamily="66" charset="0"/>
              </a:rPr>
              <a:t>students _____________ a speech in English. 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3796" name="WordArt 4"/>
          <p:cNvSpPr>
            <a:spLocks noChangeArrowheads="1" noChangeShapeType="1" noTextEdit="1"/>
          </p:cNvSpPr>
          <p:nvPr/>
        </p:nvSpPr>
        <p:spPr bwMode="auto">
          <a:xfrm>
            <a:off x="990600" y="1447800"/>
            <a:ext cx="7848600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-18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latin typeface="Comic Sans MS" pitchFamily="66" charset="0"/>
                <a:cs typeface="Arial"/>
              </a:rPr>
              <a:t>Unfortunately, these forms must be memorized!</a:t>
            </a:r>
          </a:p>
        </p:txBody>
      </p:sp>
      <p:sp>
        <p:nvSpPr>
          <p:cNvPr id="33797" name="WordArt 5"/>
          <p:cNvSpPr>
            <a:spLocks noChangeArrowheads="1" noChangeShapeType="1" noTextEdit="1"/>
          </p:cNvSpPr>
          <p:nvPr/>
        </p:nvSpPr>
        <p:spPr bwMode="auto">
          <a:xfrm>
            <a:off x="3657600" y="2286000"/>
            <a:ext cx="1181100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66"/>
                </a:solidFill>
                <a:latin typeface="Comic Sans MS" pitchFamily="66" charset="0"/>
              </a:rPr>
              <a:t>sent</a:t>
            </a:r>
          </a:p>
        </p:txBody>
      </p:sp>
      <p:sp>
        <p:nvSpPr>
          <p:cNvPr id="33798" name="WordArt 6"/>
          <p:cNvSpPr>
            <a:spLocks noChangeArrowheads="1" noChangeShapeType="1" noTextEdit="1"/>
          </p:cNvSpPr>
          <p:nvPr/>
        </p:nvSpPr>
        <p:spPr bwMode="auto">
          <a:xfrm>
            <a:off x="4191000" y="3962400"/>
            <a:ext cx="1257300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0066"/>
                </a:solidFill>
                <a:latin typeface="Comic Sans MS" pitchFamily="66" charset="0"/>
              </a:rPr>
              <a:t>gave</a:t>
            </a:r>
          </a:p>
        </p:txBody>
      </p:sp>
      <p:pic>
        <p:nvPicPr>
          <p:cNvPr id="33800" name="Picture 8" descr="j03843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3276600"/>
            <a:ext cx="1595438" cy="1560513"/>
          </a:xfrm>
          <a:prstGeom prst="rect">
            <a:avLst/>
          </a:prstGeom>
          <a:noFill/>
        </p:spPr>
      </p:pic>
      <p:pic>
        <p:nvPicPr>
          <p:cNvPr id="33802" name="Picture 10" descr="j0284016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124200"/>
            <a:ext cx="1063625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build="p" autoUpdateAnimBg="0"/>
      <p:bldP spid="33796" grpId="0" animBg="1"/>
      <p:bldP spid="33797" grpId="0" animBg="1"/>
      <p:bldP spid="337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For negative sentences,USE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048000"/>
            <a:ext cx="6629400" cy="3581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700" b="1" dirty="0"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dirty="0">
                <a:latin typeface="Comic Sans MS" pitchFamily="66" charset="0"/>
              </a:rPr>
              <a:t>I went to work yesterday. 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dirty="0">
                <a:latin typeface="Comic Sans MS" pitchFamily="66" charset="0"/>
              </a:rPr>
              <a:t>Carl </a:t>
            </a:r>
            <a:r>
              <a:rPr lang="en-US" sz="36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didn’t go</a:t>
            </a:r>
            <a:r>
              <a:rPr lang="en-US" sz="3600" b="1" dirty="0">
                <a:latin typeface="Comic Sans MS" pitchFamily="66" charset="0"/>
              </a:rPr>
              <a:t> to work because he was sick.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36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34820" name="WordArt 4"/>
          <p:cNvSpPr>
            <a:spLocks noChangeArrowheads="1" noChangeShapeType="1" noTextEdit="1"/>
          </p:cNvSpPr>
          <p:nvPr/>
        </p:nvSpPr>
        <p:spPr bwMode="auto">
          <a:xfrm>
            <a:off x="1173163" y="1752600"/>
            <a:ext cx="2971800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 pitchFamily="66" charset="0"/>
              </a:rPr>
              <a:t>DiD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 pitchFamily="66" charset="0"/>
              </a:rPr>
              <a:t> Not</a:t>
            </a:r>
          </a:p>
        </p:txBody>
      </p:sp>
      <p:sp>
        <p:nvSpPr>
          <p:cNvPr id="34821" name="WordArt 5"/>
          <p:cNvSpPr>
            <a:spLocks noChangeArrowheads="1" noChangeShapeType="1" noTextEdit="1"/>
          </p:cNvSpPr>
          <p:nvPr/>
        </p:nvSpPr>
        <p:spPr bwMode="auto">
          <a:xfrm>
            <a:off x="1905000" y="2667000"/>
            <a:ext cx="1309688" cy="547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34822" name="WordArt 6"/>
          <p:cNvSpPr>
            <a:spLocks noChangeArrowheads="1" noChangeShapeType="1" noTextEdit="1"/>
          </p:cNvSpPr>
          <p:nvPr/>
        </p:nvSpPr>
        <p:spPr bwMode="auto">
          <a:xfrm>
            <a:off x="1219200" y="3352800"/>
            <a:ext cx="2971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 pitchFamily="66" charset="0"/>
              </a:rPr>
              <a:t>didn't</a:t>
            </a:r>
          </a:p>
        </p:txBody>
      </p:sp>
      <p:sp>
        <p:nvSpPr>
          <p:cNvPr id="34823" name="WordArt 7"/>
          <p:cNvSpPr>
            <a:spLocks noChangeArrowheads="1" noChangeShapeType="1" noTextEdit="1"/>
          </p:cNvSpPr>
          <p:nvPr/>
        </p:nvSpPr>
        <p:spPr bwMode="auto">
          <a:xfrm>
            <a:off x="4343400" y="2514600"/>
            <a:ext cx="1076325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 pitchFamily="66" charset="0"/>
              </a:rPr>
              <a:t>+</a:t>
            </a:r>
          </a:p>
        </p:txBody>
      </p:sp>
      <p:sp>
        <p:nvSpPr>
          <p:cNvPr id="34824" name="WordArt 8"/>
          <p:cNvSpPr>
            <a:spLocks noChangeArrowheads="1" noChangeShapeType="1" noTextEdit="1"/>
          </p:cNvSpPr>
          <p:nvPr/>
        </p:nvSpPr>
        <p:spPr bwMode="auto">
          <a:xfrm>
            <a:off x="5715000" y="1981200"/>
            <a:ext cx="32766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 pitchFamily="66" charset="0"/>
              </a:rPr>
              <a:t>verb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Comic Sans MS" pitchFamily="66" charset="0"/>
            </a:endParaRPr>
          </a:p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 pitchFamily="66" charset="0"/>
              </a:rPr>
              <a:t>simple</a:t>
            </a:r>
          </a:p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 pitchFamily="66" charset="0"/>
              </a:rPr>
              <a:t>form</a:t>
            </a:r>
          </a:p>
        </p:txBody>
      </p:sp>
      <p:pic>
        <p:nvPicPr>
          <p:cNvPr id="34825" name="Picture 9" descr="pe0292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4572000"/>
            <a:ext cx="1981200" cy="194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 autoUpdateAnimBg="0"/>
      <p:bldP spid="34819" grpId="0" build="p" autoUpdateAnimBg="0"/>
      <p:bldP spid="34820" grpId="0" animBg="1"/>
      <p:bldP spid="34821" grpId="0" animBg="1"/>
      <p:bldP spid="34822" grpId="0" animBg="1"/>
      <p:bldP spid="34823" grpId="0" animBg="1"/>
      <p:bldP spid="348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57150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Are these sentences correct?</a:t>
            </a: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I was win the lottery.</a:t>
            </a: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They wasn’t have a house.</a:t>
            </a: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She didn’t forgot the homework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1371600"/>
            <a:ext cx="6400800" cy="281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600" dirty="0" smtClean="0">
                <a:solidFill>
                  <a:srgbClr val="FF0000"/>
                </a:solidFill>
                <a:latin typeface="Comic Sans MS" pitchFamily="66" charset="0"/>
              </a:rPr>
              <a:t>NO !!!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5257800"/>
            <a:ext cx="4038600" cy="60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What is the problem?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371600"/>
            <a:ext cx="685800" cy="533400"/>
          </a:xfrm>
          <a:prstGeom prst="rect">
            <a:avLst/>
          </a:prstGeom>
          <a:noFill/>
          <a:ln w="95250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362200"/>
            <a:ext cx="2057400" cy="533400"/>
          </a:xfrm>
          <a:prstGeom prst="rect">
            <a:avLst/>
          </a:prstGeom>
          <a:noFill/>
          <a:ln w="95250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3352800"/>
            <a:ext cx="2286000" cy="533400"/>
          </a:xfrm>
          <a:prstGeom prst="rect">
            <a:avLst/>
          </a:prstGeom>
          <a:noFill/>
          <a:ln w="95250">
            <a:solidFill>
              <a:srgbClr val="FFC000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3048000" y="1752600"/>
            <a:ext cx="5638800" cy="3352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I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won</a:t>
            </a:r>
            <a:r>
              <a:rPr lang="en-US" sz="2800" dirty="0" smtClean="0">
                <a:latin typeface="Comic Sans MS" pitchFamily="66" charset="0"/>
              </a:rPr>
              <a:t> the lottery</a:t>
            </a: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They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didn’t have </a:t>
            </a:r>
            <a:r>
              <a:rPr lang="en-US" sz="2800" dirty="0" smtClean="0">
                <a:latin typeface="Comic Sans MS" pitchFamily="66" charset="0"/>
              </a:rPr>
              <a:t>a house.</a:t>
            </a: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She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didn’t forget </a:t>
            </a:r>
            <a:r>
              <a:rPr lang="en-US" sz="2800" dirty="0" smtClean="0">
                <a:latin typeface="Comic Sans MS" pitchFamily="66" charset="0"/>
              </a:rPr>
              <a:t>the homework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4" grpId="2" build="p"/>
      <p:bldP spid="5" grpId="0" build="p"/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153</TotalTime>
  <Words>193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The Simple Past Tense</vt:lpstr>
      <vt:lpstr>Regular verbs are verbs that ….</vt:lpstr>
      <vt:lpstr>Irregular verbs are verbs that . . . .</vt:lpstr>
      <vt:lpstr>other irregular verbs Have a different kind of change:</vt:lpstr>
      <vt:lpstr>And some irregular verbs don’t change at all . . .</vt:lpstr>
      <vt:lpstr>For irregular verbs, use the correct past tense form in positive sentences.</vt:lpstr>
      <vt:lpstr>For negative sentences,USE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Simple Past Tense of Regular Verbs</dc:title>
  <dc:creator>Lychee</dc:creator>
  <cp:lastModifiedBy>Puta</cp:lastModifiedBy>
  <cp:revision>22</cp:revision>
  <dcterms:created xsi:type="dcterms:W3CDTF">2010-11-11T16:09:43Z</dcterms:created>
  <dcterms:modified xsi:type="dcterms:W3CDTF">2011-02-06T03:54:32Z</dcterms:modified>
</cp:coreProperties>
</file>